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82" r:id="rId3"/>
    <p:sldId id="257" r:id="rId4"/>
    <p:sldId id="258" r:id="rId5"/>
    <p:sldId id="259" r:id="rId6"/>
    <p:sldId id="260" r:id="rId7"/>
    <p:sldId id="261" r:id="rId8"/>
    <p:sldId id="262" r:id="rId9"/>
    <p:sldId id="263" r:id="rId10"/>
    <p:sldId id="264" r:id="rId11"/>
    <p:sldId id="267" r:id="rId12"/>
    <p:sldId id="265" r:id="rId13"/>
    <p:sldId id="268" r:id="rId14"/>
    <p:sldId id="271" r:id="rId15"/>
    <p:sldId id="272" r:id="rId16"/>
    <p:sldId id="273" r:id="rId17"/>
    <p:sldId id="274" r:id="rId18"/>
    <p:sldId id="275" r:id="rId19"/>
    <p:sldId id="284" r:id="rId20"/>
    <p:sldId id="277" r:id="rId21"/>
    <p:sldId id="266" r:id="rId22"/>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84A7"/>
    <a:srgbClr val="01A49F"/>
    <a:srgbClr val="5F5CA3"/>
    <a:srgbClr val="48B39D"/>
    <a:srgbClr val="775BA5"/>
    <a:srgbClr val="1990AE"/>
    <a:srgbClr val="4376AB"/>
    <a:srgbClr val="FFFFFF"/>
    <a:srgbClr val="438086"/>
    <a:srgbClr val="5354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9" Type="http://schemas.openxmlformats.org/officeDocument/2006/relationships/tags" Target="../tags/tag50.xml"/><Relationship Id="rId8" Type="http://schemas.openxmlformats.org/officeDocument/2006/relationships/tags" Target="../tags/tag49.xml"/><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4" Type="http://schemas.openxmlformats.org/officeDocument/2006/relationships/slideLayout" Target="../slideLayouts/slideLayout2.xml"/><Relationship Id="rId13" Type="http://schemas.openxmlformats.org/officeDocument/2006/relationships/image" Target="../media/image1.jpeg"/><Relationship Id="rId12" Type="http://schemas.openxmlformats.org/officeDocument/2006/relationships/tags" Target="../tags/tag53.xml"/><Relationship Id="rId11" Type="http://schemas.openxmlformats.org/officeDocument/2006/relationships/tags" Target="../tags/tag52.xml"/><Relationship Id="rId10" Type="http://schemas.openxmlformats.org/officeDocument/2006/relationships/tags" Target="../tags/tag51.xml"/><Relationship Id="rId1" Type="http://schemas.openxmlformats.org/officeDocument/2006/relationships/tags" Target="../tags/tag4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jpe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jpe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jpe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jpe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jpeg"/><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9" Type="http://schemas.openxmlformats.org/officeDocument/2006/relationships/tags" Target="../tags/tag61.xml"/><Relationship Id="rId8" Type="http://schemas.openxmlformats.org/officeDocument/2006/relationships/tags" Target="../tags/tag60.xml"/><Relationship Id="rId7" Type="http://schemas.openxmlformats.org/officeDocument/2006/relationships/tags" Target="../tags/tag59.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2" Type="http://schemas.openxmlformats.org/officeDocument/2006/relationships/slideLayout" Target="../slideLayouts/slideLayout7.xml"/><Relationship Id="rId21" Type="http://schemas.openxmlformats.org/officeDocument/2006/relationships/tags" Target="../tags/tag73.xml"/><Relationship Id="rId20" Type="http://schemas.openxmlformats.org/officeDocument/2006/relationships/tags" Target="../tags/tag72.xml"/><Relationship Id="rId2" Type="http://schemas.openxmlformats.org/officeDocument/2006/relationships/tags" Target="../tags/tag54.xml"/><Relationship Id="rId19" Type="http://schemas.openxmlformats.org/officeDocument/2006/relationships/tags" Target="../tags/tag71.xml"/><Relationship Id="rId18" Type="http://schemas.openxmlformats.org/officeDocument/2006/relationships/tags" Target="../tags/tag70.xml"/><Relationship Id="rId17" Type="http://schemas.openxmlformats.org/officeDocument/2006/relationships/tags" Target="../tags/tag69.xml"/><Relationship Id="rId16" Type="http://schemas.openxmlformats.org/officeDocument/2006/relationships/tags" Target="../tags/tag68.xml"/><Relationship Id="rId15" Type="http://schemas.openxmlformats.org/officeDocument/2006/relationships/tags" Target="../tags/tag67.xml"/><Relationship Id="rId14" Type="http://schemas.openxmlformats.org/officeDocument/2006/relationships/tags" Target="../tags/tag66.xml"/><Relationship Id="rId13" Type="http://schemas.openxmlformats.org/officeDocument/2006/relationships/tags" Target="../tags/tag65.xml"/><Relationship Id="rId12" Type="http://schemas.openxmlformats.org/officeDocument/2006/relationships/tags" Target="../tags/tag64.xml"/><Relationship Id="rId11" Type="http://schemas.openxmlformats.org/officeDocument/2006/relationships/tags" Target="../tags/tag63.xml"/><Relationship Id="rId10" Type="http://schemas.openxmlformats.org/officeDocument/2006/relationships/tags" Target="../tags/tag62.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9" Type="http://schemas.openxmlformats.org/officeDocument/2006/relationships/image" Target="../media/image1.jpeg"/><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1" Type="http://schemas.openxmlformats.org/officeDocument/2006/relationships/slideLayout" Target="../slideLayouts/slideLayout2.xml"/><Relationship Id="rId10" Type="http://schemas.openxmlformats.org/officeDocument/2006/relationships/tags" Target="../tags/tag9.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4" Type="http://schemas.openxmlformats.org/officeDocument/2006/relationships/slideLayout" Target="../slideLayouts/slideLayout2.xml"/><Relationship Id="rId13" Type="http://schemas.openxmlformats.org/officeDocument/2006/relationships/image" Target="../media/image1.jpeg"/><Relationship Id="rId12" Type="http://schemas.openxmlformats.org/officeDocument/2006/relationships/tags" Target="../tags/tag21.xml"/><Relationship Id="rId11" Type="http://schemas.openxmlformats.org/officeDocument/2006/relationships/tags" Target="../tags/tag20.xml"/><Relationship Id="rId10" Type="http://schemas.openxmlformats.org/officeDocument/2006/relationships/tags" Target="../tags/tag19.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2" Type="http://schemas.openxmlformats.org/officeDocument/2006/relationships/slideLayout" Target="../slideLayouts/slideLayout2.xml"/><Relationship Id="rId21" Type="http://schemas.openxmlformats.org/officeDocument/2006/relationships/image" Target="../media/image1.jpeg"/><Relationship Id="rId20" Type="http://schemas.openxmlformats.org/officeDocument/2006/relationships/tags" Target="../tags/tag41.xml"/><Relationship Id="rId2" Type="http://schemas.openxmlformats.org/officeDocument/2006/relationships/tags" Target="../tags/tag23.xml"/><Relationship Id="rId19" Type="http://schemas.openxmlformats.org/officeDocument/2006/relationships/tags" Target="../tags/tag40.xml"/><Relationship Id="rId18" Type="http://schemas.openxmlformats.org/officeDocument/2006/relationships/tags" Target="../tags/tag39.xml"/><Relationship Id="rId17" Type="http://schemas.openxmlformats.org/officeDocument/2006/relationships/tags" Target="../tags/tag38.xml"/><Relationship Id="rId16" Type="http://schemas.openxmlformats.org/officeDocument/2006/relationships/tags" Target="../tags/tag37.xml"/><Relationship Id="rId15" Type="http://schemas.openxmlformats.org/officeDocument/2006/relationships/tags" Target="../tags/tag36.xml"/><Relationship Id="rId14" Type="http://schemas.openxmlformats.org/officeDocument/2006/relationships/tags" Target="../tags/tag35.xml"/><Relationship Id="rId13" Type="http://schemas.openxmlformats.org/officeDocument/2006/relationships/tags" Target="../tags/tag34.xml"/><Relationship Id="rId12" Type="http://schemas.openxmlformats.org/officeDocument/2006/relationships/tags" Target="../tags/tag33.xml"/><Relationship Id="rId11" Type="http://schemas.openxmlformats.org/officeDocument/2006/relationships/tags" Target="../tags/tag32.xml"/><Relationship Id="rId10" Type="http://schemas.openxmlformats.org/officeDocument/2006/relationships/tags" Target="../tags/tag31.xml"/><Relationship Id="rId1" Type="http://schemas.openxmlformats.org/officeDocument/2006/relationships/tags" Target="../tags/tag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椭圆 4"/>
          <p:cNvSpPr/>
          <p:nvPr/>
        </p:nvSpPr>
        <p:spPr>
          <a:xfrm>
            <a:off x="2923540" y="2839720"/>
            <a:ext cx="1477645" cy="1477645"/>
          </a:xfrm>
          <a:prstGeom prst="ellipse">
            <a:avLst/>
          </a:prstGeom>
          <a:solidFill>
            <a:srgbClr val="437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椭圆 7"/>
          <p:cNvSpPr/>
          <p:nvPr/>
        </p:nvSpPr>
        <p:spPr>
          <a:xfrm>
            <a:off x="7806055" y="2825750"/>
            <a:ext cx="1477645" cy="1477645"/>
          </a:xfrm>
          <a:prstGeom prst="ellipse">
            <a:avLst/>
          </a:prstGeom>
          <a:solidFill>
            <a:srgbClr val="5F5C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椭圆 3"/>
          <p:cNvSpPr/>
          <p:nvPr/>
        </p:nvSpPr>
        <p:spPr>
          <a:xfrm>
            <a:off x="4109085" y="1456055"/>
            <a:ext cx="3973195" cy="3945890"/>
          </a:xfrm>
          <a:prstGeom prst="ellipse">
            <a:avLst/>
          </a:prstGeom>
          <a:solidFill>
            <a:srgbClr val="01A49F"/>
          </a:solidFill>
          <a:ln>
            <a:noFill/>
          </a:ln>
        </p:spPr>
        <p:style>
          <a:lnRef idx="3">
            <a:schemeClr val="lt1"/>
          </a:lnRef>
          <a:fillRef idx="1">
            <a:schemeClr val="accent1"/>
          </a:fillRef>
          <a:effectRef idx="1">
            <a:schemeClr val="accent1"/>
          </a:effectRef>
          <a:fontRef idx="minor">
            <a:schemeClr val="lt1"/>
          </a:fontRef>
        </p:style>
        <p:txBody>
          <a:bodyPr rtlCol="0" anchor="ctr"/>
          <a:p>
            <a:pPr algn="ctr"/>
            <a:endParaRPr lang="zh-CN" altLang="en-US"/>
          </a:p>
        </p:txBody>
      </p:sp>
      <p:sp>
        <p:nvSpPr>
          <p:cNvPr id="6" name="椭圆 5"/>
          <p:cNvSpPr/>
          <p:nvPr/>
        </p:nvSpPr>
        <p:spPr>
          <a:xfrm>
            <a:off x="4248150" y="1593850"/>
            <a:ext cx="3700780" cy="3676650"/>
          </a:xfrm>
          <a:prstGeom prst="ellipse">
            <a:avLst/>
          </a:prstGeom>
          <a:noFill/>
          <a:ln w="3175">
            <a:solidFill>
              <a:schemeClr val="bg1"/>
            </a:solidFill>
          </a:ln>
        </p:spPr>
        <p:style>
          <a:lnRef idx="3">
            <a:schemeClr val="lt1"/>
          </a:lnRef>
          <a:fillRef idx="1">
            <a:schemeClr val="accent1"/>
          </a:fillRef>
          <a:effectRef idx="1">
            <a:schemeClr val="accent1"/>
          </a:effectRef>
          <a:fontRef idx="minor">
            <a:schemeClr val="lt1"/>
          </a:fontRef>
        </p:style>
        <p:txBody>
          <a:bodyPr rtlCol="0" anchor="ctr"/>
          <a:p>
            <a:pPr algn="ctr"/>
            <a:endParaRPr lang="zh-CN" altLang="en-US"/>
          </a:p>
        </p:txBody>
      </p:sp>
      <p:sp>
        <p:nvSpPr>
          <p:cNvPr id="9" name="椭圆 8"/>
          <p:cNvSpPr/>
          <p:nvPr/>
        </p:nvSpPr>
        <p:spPr>
          <a:xfrm>
            <a:off x="9773920" y="3098800"/>
            <a:ext cx="1015365" cy="1015365"/>
          </a:xfrm>
          <a:prstGeom prst="ellipse">
            <a:avLst/>
          </a:prstGeom>
          <a:solidFill>
            <a:srgbClr val="775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nvSpPr>
        <p:spPr>
          <a:xfrm>
            <a:off x="1538605" y="3085465"/>
            <a:ext cx="1015365" cy="1015365"/>
          </a:xfrm>
          <a:prstGeom prst="ellipse">
            <a:avLst/>
          </a:prstGeom>
          <a:solidFill>
            <a:srgbClr val="199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标题 6"/>
          <p:cNvSpPr>
            <a:spLocks noGrp="1"/>
          </p:cNvSpPr>
          <p:nvPr>
            <p:ph type="ctrTitle"/>
          </p:nvPr>
        </p:nvSpPr>
        <p:spPr>
          <a:xfrm>
            <a:off x="4248150" y="2217420"/>
            <a:ext cx="3701415" cy="2423160"/>
          </a:xfrm>
        </p:spPr>
        <p:txBody>
          <a:bodyPr>
            <a:noAutofit/>
          </a:bodyPr>
          <a:p>
            <a:pPr algn="ctr" fontAlgn="auto">
              <a:lnSpc>
                <a:spcPct val="100000"/>
              </a:lnSpc>
            </a:pPr>
            <a:r>
              <a:rPr lang="zh-CN" altLang="en-US" sz="6000" b="1" dirty="0" smtClean="0">
                <a:solidFill>
                  <a:schemeClr val="bg1"/>
                </a:solidFill>
                <a:uFillTx/>
                <a:latin typeface="微软雅黑" panose="020B0503020204020204" charset="-122"/>
                <a:ea typeface="微软雅黑" panose="020B0503020204020204" charset="-122"/>
                <a:cs typeface="微软雅黑" panose="020B0503020204020204" charset="-122"/>
                <a:sym typeface="+mn-ea"/>
              </a:rPr>
              <a:t>移动商务</a:t>
            </a:r>
            <a:br>
              <a:rPr lang="en-US" altLang="zh-CN" sz="6000" b="1" dirty="0" smtClean="0">
                <a:solidFill>
                  <a:schemeClr val="bg1"/>
                </a:solidFill>
                <a:uFillTx/>
                <a:latin typeface="微软雅黑" panose="020B0503020204020204" charset="-122"/>
                <a:ea typeface="微软雅黑" panose="020B0503020204020204" charset="-122"/>
                <a:cs typeface="微软雅黑" panose="020B0503020204020204" charset="-122"/>
                <a:sym typeface="+mn-ea"/>
              </a:rPr>
            </a:br>
            <a:r>
              <a:rPr lang="zh-CN" altLang="en-US" sz="6000" b="1" dirty="0" smtClean="0">
                <a:solidFill>
                  <a:schemeClr val="bg1"/>
                </a:solidFill>
                <a:uFillTx/>
                <a:latin typeface="微软雅黑" panose="020B0503020204020204" charset="-122"/>
                <a:ea typeface="微软雅黑" panose="020B0503020204020204" charset="-122"/>
                <a:cs typeface="微软雅黑" panose="020B0503020204020204" charset="-122"/>
                <a:sym typeface="+mn-ea"/>
              </a:rPr>
              <a:t>认知</a:t>
            </a:r>
            <a:endParaRPr sz="6000" b="1" dirty="0" smtClean="0">
              <a:solidFill>
                <a:schemeClr val="bg1"/>
              </a:solidFill>
              <a:uFillTx/>
              <a:latin typeface="微软雅黑" panose="020B0503020204020204" charset="-122"/>
              <a:ea typeface="微软雅黑" panose="020B0503020204020204" charset="-122"/>
              <a:cs typeface="微软雅黑" panose="020B0503020204020204" charset="-122"/>
            </a:endParaRPr>
          </a:p>
        </p:txBody>
      </p:sp>
      <p:pic>
        <p:nvPicPr>
          <p:cNvPr id="11" name="图片 10" descr="20149309313"/>
          <p:cNvPicPr>
            <a:picLocks noChangeAspect="1"/>
          </p:cNvPicPr>
          <p:nvPr/>
        </p:nvPicPr>
        <p:blipFill>
          <a:blip r:embed="rId1"/>
          <a:stretch>
            <a:fillRect/>
          </a:stretch>
        </p:blipFill>
        <p:spPr>
          <a:xfrm>
            <a:off x="-8890" y="-6350"/>
            <a:ext cx="2990281" cy="9000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25" presetClass="entr" presetSubtype="0" fill="hold" grpId="8"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6"/>
                                        </p:tgtEl>
                                      </p:cBhvr>
                                    </p:animEffect>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2" presetClass="entr" presetSubtype="4" fill="hold" grpId="1"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p:tgtEl>
                                          <p:spTgt spid="5"/>
                                        </p:tgtEl>
                                        <p:attrNameLst>
                                          <p:attrName>ppt_y</p:attrName>
                                        </p:attrNameLst>
                                      </p:cBhvr>
                                      <p:tavLst>
                                        <p:tav tm="0">
                                          <p:val>
                                            <p:strVal val="#ppt_y+#ppt_h*1.125000"/>
                                          </p:val>
                                        </p:tav>
                                        <p:tav tm="100000">
                                          <p:val>
                                            <p:strVal val="#ppt_y"/>
                                          </p:val>
                                        </p:tav>
                                      </p:tavLst>
                                    </p:anim>
                                    <p:animEffect transition="in" filter="wipe(up)">
                                      <p:cBhvr>
                                        <p:cTn id="28" dur="500"/>
                                        <p:tgtEl>
                                          <p:spTgt spid="5"/>
                                        </p:tgtEl>
                                      </p:cBhvr>
                                    </p:animEffect>
                                  </p:childTnLst>
                                </p:cTn>
                              </p:par>
                            </p:childTnLst>
                          </p:cTn>
                        </p:par>
                        <p:par>
                          <p:cTn id="29" fill="hold">
                            <p:stCondLst>
                              <p:cond delay="2500"/>
                            </p:stCondLst>
                            <p:childTnLst>
                              <p:par>
                                <p:cTn id="30" presetID="12" presetClass="entr" presetSubtype="1" fill="hold" grpId="1"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p:tgtEl>
                                          <p:spTgt spid="8"/>
                                        </p:tgtEl>
                                        <p:attrNameLst>
                                          <p:attrName>ppt_y</p:attrName>
                                        </p:attrNameLst>
                                      </p:cBhvr>
                                      <p:tavLst>
                                        <p:tav tm="0">
                                          <p:val>
                                            <p:strVal val="#ppt_y-#ppt_h*1.125000"/>
                                          </p:val>
                                        </p:tav>
                                        <p:tav tm="100000">
                                          <p:val>
                                            <p:strVal val="#ppt_y"/>
                                          </p:val>
                                        </p:tav>
                                      </p:tavLst>
                                    </p:anim>
                                    <p:animEffect transition="in" filter="wipe(down)">
                                      <p:cBhvr>
                                        <p:cTn id="33" dur="500"/>
                                        <p:tgtEl>
                                          <p:spTgt spid="8"/>
                                        </p:tgtEl>
                                      </p:cBhvr>
                                    </p:animEffect>
                                  </p:childTnLst>
                                </p:cTn>
                              </p:par>
                            </p:childTnLst>
                          </p:cTn>
                        </p:par>
                        <p:par>
                          <p:cTn id="34" fill="hold">
                            <p:stCondLst>
                              <p:cond delay="3000"/>
                            </p:stCondLst>
                            <p:childTnLst>
                              <p:par>
                                <p:cTn id="35" presetID="52" presetClass="entr" presetSubtype="0" fill="hold" grpId="1" nodeType="afterEffect">
                                  <p:stCondLst>
                                    <p:cond delay="0"/>
                                  </p:stCondLst>
                                  <p:childTnLst>
                                    <p:set>
                                      <p:cBhvr>
                                        <p:cTn id="36" dur="1" fill="hold">
                                          <p:stCondLst>
                                            <p:cond delay="0"/>
                                          </p:stCondLst>
                                        </p:cTn>
                                        <p:tgtEl>
                                          <p:spTgt spid="9"/>
                                        </p:tgtEl>
                                        <p:attrNameLst>
                                          <p:attrName>style.visibility</p:attrName>
                                        </p:attrNameLst>
                                      </p:cBhvr>
                                      <p:to>
                                        <p:strVal val="visible"/>
                                      </p:to>
                                    </p:set>
                                    <p:animScale>
                                      <p:cBhvr>
                                        <p:cTn id="3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9"/>
                                        </p:tgtEl>
                                        <p:attrNameLst>
                                          <p:attrName>ppt_x</p:attrName>
                                          <p:attrName>ppt_y</p:attrName>
                                        </p:attrNameLst>
                                      </p:cBhvr>
                                    </p:animMotion>
                                    <p:animEffect transition="in" filter="fade">
                                      <p:cBhvr>
                                        <p:cTn id="39" dur="1000"/>
                                        <p:tgtEl>
                                          <p:spTgt spid="9"/>
                                        </p:tgtEl>
                                      </p:cBhvr>
                                    </p:animEffect>
                                  </p:childTnLst>
                                </p:cTn>
                              </p:par>
                            </p:childTnLst>
                          </p:cTn>
                        </p:par>
                        <p:par>
                          <p:cTn id="40" fill="hold">
                            <p:stCondLst>
                              <p:cond delay="4000"/>
                            </p:stCondLst>
                            <p:childTnLst>
                              <p:par>
                                <p:cTn id="41" presetID="24" presetClass="entr" presetSubtype="0" fill="hold" grpId="1" nodeType="afterEffect">
                                  <p:stCondLst>
                                    <p:cond delay="0"/>
                                  </p:stCondLst>
                                  <p:childTnLst>
                                    <p:set>
                                      <p:cBhvr>
                                        <p:cTn id="42" dur="1" fill="hold">
                                          <p:stCondLst>
                                            <p:cond delay="0"/>
                                          </p:stCondLst>
                                        </p:cTn>
                                        <p:tgtEl>
                                          <p:spTgt spid="10"/>
                                        </p:tgtEl>
                                        <p:attrNameLst>
                                          <p:attrName>style.visibility</p:attrName>
                                        </p:attrNameLst>
                                      </p:cBhvr>
                                      <p:to>
                                        <p:strVal val="visible"/>
                                      </p:to>
                                    </p:set>
                                    <p:anim to="" calcmode="lin" valueType="num">
                                      <p:cBhvr>
                                        <p:cTn id="43" dur="1" fill="hold"/>
                                        <p:tgtEl>
                                          <p:spTgt spid="10"/>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p:bldP spid="5" grpId="1" bldLvl="0" animBg="1"/>
      <p:bldP spid="8" grpId="1" bldLvl="0" animBg="1"/>
      <p:bldP spid="9" grpId="1" bldLvl="0" animBg="1"/>
      <p:bldP spid="10" grpId="1" bldLvl="0" animBg="1"/>
      <p:bldP spid="6" grpId="1" animBg="1"/>
      <p:bldP spid="6" grpId="2" animBg="1"/>
      <p:bldP spid="6" grpId="3" animBg="1"/>
      <p:bldP spid="6" grpId="4" animBg="1"/>
      <p:bldP spid="6" grpId="5" animBg="1"/>
      <p:bldP spid="6" grpId="6" animBg="1"/>
      <p:bldP spid="6" grpId="7" animBg="1"/>
      <p:bldP spid="6" grpId="8"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extBox 4"/>
          <p:cNvSpPr txBox="1"/>
          <p:nvPr/>
        </p:nvSpPr>
        <p:spPr>
          <a:xfrm>
            <a:off x="4088396" y="3911476"/>
            <a:ext cx="4034417" cy="460375"/>
          </a:xfrm>
          <a:prstGeom prst="rect">
            <a:avLst/>
          </a:prstGeom>
          <a:noFill/>
        </p:spPr>
        <p:txBody>
          <a:bodyPr wrap="square" rtlCol="0">
            <a:spAutoFit/>
          </a:bodyPr>
          <a:lstStyle/>
          <a:p>
            <a:pPr algn="ctr">
              <a:spcBef>
                <a:spcPts val="1200"/>
              </a:spcBef>
              <a:spcAft>
                <a:spcPts val="1200"/>
              </a:spcAft>
            </a:pPr>
            <a:r>
              <a:rPr lang="zh-CN" altLang="en-US" sz="2400" dirty="0" smtClean="0">
                <a:latin typeface="黑体" panose="02010609060101010101" pitchFamily="49" charset="-122"/>
                <a:ea typeface="黑体" panose="02010609060101010101" pitchFamily="49" charset="-122"/>
              </a:rPr>
              <a:t>移动商务的用户消费特点</a:t>
            </a:r>
            <a:endParaRPr lang="zh-CN" altLang="en-US" sz="2400" dirty="0" smtClean="0">
              <a:latin typeface="黑体" panose="02010609060101010101" pitchFamily="49" charset="-122"/>
              <a:ea typeface="黑体" panose="02010609060101010101" pitchFamily="49" charset="-122"/>
            </a:endParaRPr>
          </a:p>
        </p:txBody>
      </p:sp>
      <p:sp>
        <p:nvSpPr>
          <p:cNvPr id="10" name="TextBox 7"/>
          <p:cNvSpPr txBox="1"/>
          <p:nvPr/>
        </p:nvSpPr>
        <p:spPr>
          <a:xfrm>
            <a:off x="2402205" y="4491355"/>
            <a:ext cx="7475220" cy="1753235"/>
          </a:xfrm>
          <a:prstGeom prst="rect">
            <a:avLst/>
          </a:prstGeom>
          <a:noFill/>
        </p:spPr>
        <p:txBody>
          <a:bodyPr wrap="square" rtlCol="0">
            <a:spAutoFit/>
          </a:bodyPr>
          <a:lstStyle/>
          <a:p>
            <a:pPr indent="457200">
              <a:lnSpc>
                <a:spcPct val="150000"/>
              </a:lnSpc>
            </a:pPr>
            <a:r>
              <a:rPr lang="zh-CN" sz="1400" dirty="0">
                <a:latin typeface="黑体" panose="02010609060101010101" pitchFamily="49" charset="-122"/>
                <a:ea typeface="黑体" panose="02010609060101010101" pitchFamily="49" charset="-122"/>
              </a:rPr>
              <a:t>随着生活节奏的加快，人们很少有时间去逛街购物，闲暇时间十分零碎，实体店对消费者的购物时间和地点存在很大的限制，已经逐渐满足不了人们的购物需求。移动互联网技术、智能终端以及终端应用程序不断发展和更新，现在人们可以随时随地上网进行购物、搜索比价、查询信息、浏览自己感兴趣的问题等。移动商务时代的用户特点主要表现在以下几个方面。</a:t>
            </a:r>
            <a:endParaRPr lang="zh-CN" sz="1400" dirty="0">
              <a:latin typeface="黑体" panose="02010609060101010101" pitchFamily="49" charset="-122"/>
              <a:ea typeface="黑体" panose="02010609060101010101" pitchFamily="49" charset="-122"/>
            </a:endParaRPr>
          </a:p>
          <a:p>
            <a:pPr indent="457200">
              <a:lnSpc>
                <a:spcPct val="150000"/>
              </a:lnSpc>
            </a:pPr>
            <a:endParaRPr lang="en-US" altLang="zh-CN" sz="1600" dirty="0" smtClean="0">
              <a:latin typeface="黑体" panose="02010609060101010101" pitchFamily="49" charset="-122"/>
              <a:ea typeface="黑体" panose="02010609060101010101" pitchFamily="49" charset="-122"/>
            </a:endParaRPr>
          </a:p>
        </p:txBody>
      </p:sp>
      <p:grpSp>
        <p:nvGrpSpPr>
          <p:cNvPr id="3" name="组合 2"/>
          <p:cNvGrpSpPr/>
          <p:nvPr/>
        </p:nvGrpSpPr>
        <p:grpSpPr>
          <a:xfrm>
            <a:off x="4805680" y="1079500"/>
            <a:ext cx="2598420" cy="2598420"/>
            <a:chOff x="7568" y="1700"/>
            <a:chExt cx="4092" cy="4092"/>
          </a:xfrm>
        </p:grpSpPr>
        <p:sp>
          <p:nvSpPr>
            <p:cNvPr id="11" name="椭圆 10"/>
            <p:cNvSpPr/>
            <p:nvPr/>
          </p:nvSpPr>
          <p:spPr>
            <a:xfrm>
              <a:off x="7568" y="1700"/>
              <a:ext cx="4092" cy="4092"/>
            </a:xfrm>
            <a:prstGeom prst="ellipse">
              <a:avLst/>
            </a:prstGeom>
            <a:solidFill>
              <a:srgbClr val="01A49F"/>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12" name="椭圆 11"/>
            <p:cNvSpPr/>
            <p:nvPr/>
          </p:nvSpPr>
          <p:spPr>
            <a:xfrm>
              <a:off x="7715" y="1847"/>
              <a:ext cx="3798" cy="3798"/>
            </a:xfrm>
            <a:prstGeom prst="ellipse">
              <a:avLst/>
            </a:prstGeom>
            <a:noFill/>
            <a:ln w="6350">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13" name="标题 1"/>
            <p:cNvSpPr txBox="1"/>
            <p:nvPr/>
          </p:nvSpPr>
          <p:spPr>
            <a:xfrm>
              <a:off x="7892" y="2850"/>
              <a:ext cx="3444" cy="179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6600" dirty="0" smtClean="0">
                  <a:solidFill>
                    <a:schemeClr val="bg1"/>
                  </a:solidFill>
                  <a:latin typeface="黑体" panose="02010609060101010101" pitchFamily="49" charset="-122"/>
                  <a:ea typeface="黑体" panose="02010609060101010101" pitchFamily="49" charset="-122"/>
                </a:rPr>
                <a:t>03</a:t>
              </a:r>
              <a:endParaRPr lang="zh-CN" altLang="en-US" sz="6600" dirty="0">
                <a:solidFill>
                  <a:schemeClr val="bg1"/>
                </a:solidFill>
                <a:latin typeface="黑体" panose="02010609060101010101" pitchFamily="49" charset="-122"/>
                <a:ea typeface="黑体" panose="02010609060101010101" pitchFamily="49" charset="-122"/>
              </a:endParaRPr>
            </a:p>
          </p:txBody>
        </p:sp>
      </p:grpSp>
      <p:sp>
        <p:nvSpPr>
          <p:cNvPr id="15" name="椭圆 14"/>
          <p:cNvSpPr/>
          <p:nvPr/>
        </p:nvSpPr>
        <p:spPr>
          <a:xfrm>
            <a:off x="9878060" y="3724275"/>
            <a:ext cx="1200785" cy="1200785"/>
          </a:xfrm>
          <a:prstGeom prst="ellipse">
            <a:avLst/>
          </a:prstGeom>
          <a:solidFill>
            <a:srgbClr val="5F5C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202055" y="3724275"/>
            <a:ext cx="1200785" cy="1200785"/>
          </a:xfrm>
          <a:prstGeom prst="ellipse">
            <a:avLst/>
          </a:prstGeom>
          <a:solidFill>
            <a:srgbClr val="199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20149309313"/>
          <p:cNvPicPr>
            <a:picLocks noChangeAspect="1"/>
          </p:cNvPicPr>
          <p:nvPr/>
        </p:nvPicPr>
        <p:blipFill>
          <a:blip r:embed="rId1"/>
          <a:stretch>
            <a:fillRect/>
          </a:stretch>
        </p:blipFill>
        <p:spPr>
          <a:xfrm>
            <a:off x="-8890" y="-6350"/>
            <a:ext cx="2990281" cy="900007"/>
          </a:xfrm>
          <a:prstGeom prst="rect">
            <a:avLst/>
          </a:prstGeom>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5" presetClass="entr" presetSubtype="1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heckerboard(across)">
                                      <p:cBhvr>
                                        <p:cTn id="23" dur="500"/>
                                        <p:tgtEl>
                                          <p:spTgt spid="1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6"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标题 3"/>
          <p:cNvSpPr>
            <a:spLocks noGrp="1"/>
          </p:cNvSpPr>
          <p:nvPr/>
        </p:nvSpPr>
        <p:spPr>
          <a:xfrm>
            <a:off x="1981200" y="633755"/>
            <a:ext cx="8229600" cy="114300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3200" spc="150" dirty="0">
                <a:latin typeface="黑体" panose="02010609060101010101" pitchFamily="49" charset="-122"/>
                <a:ea typeface="黑体" panose="02010609060101010101" pitchFamily="49" charset="-122"/>
                <a:sym typeface="+mn-ea"/>
              </a:rPr>
              <a:t>移动</a:t>
            </a:r>
            <a:r>
              <a:rPr lang="zh-CN" altLang="en-US" sz="3200" spc="150" dirty="0" smtClean="0">
                <a:latin typeface="黑体" panose="02010609060101010101" pitchFamily="49" charset="-122"/>
                <a:ea typeface="黑体" panose="02010609060101010101" pitchFamily="49" charset="-122"/>
                <a:sym typeface="+mn-ea"/>
              </a:rPr>
              <a:t>商务的用户消费特点</a:t>
            </a:r>
            <a:br>
              <a:rPr lang="en-US" altLang="zh-CN" sz="3200" spc="150" dirty="0" smtClean="0">
                <a:latin typeface="黑体" panose="02010609060101010101" pitchFamily="49" charset="-122"/>
                <a:ea typeface="黑体" panose="02010609060101010101" pitchFamily="49" charset="-122"/>
                <a:sym typeface="+mn-ea"/>
              </a:rPr>
            </a:br>
            <a:r>
              <a:rPr lang="en-US" altLang="zh-CN" sz="2400" dirty="0">
                <a:solidFill>
                  <a:srgbClr val="01A49F"/>
                </a:solidFill>
                <a:sym typeface="+mn-ea"/>
              </a:rPr>
              <a:t>The user consumption characteristics of mobile commerce</a:t>
            </a:r>
            <a:endParaRPr lang="en-US" altLang="zh-CN" sz="2400" dirty="0">
              <a:solidFill>
                <a:srgbClr val="01A49F"/>
              </a:solidFill>
              <a:sym typeface="+mn-ea"/>
            </a:endParaRPr>
          </a:p>
        </p:txBody>
      </p:sp>
      <p:grpSp>
        <p:nvGrpSpPr>
          <p:cNvPr id="4" name="组合 3"/>
          <p:cNvGrpSpPr/>
          <p:nvPr/>
        </p:nvGrpSpPr>
        <p:grpSpPr>
          <a:xfrm>
            <a:off x="1436370" y="1938020"/>
            <a:ext cx="5583555" cy="1085850"/>
            <a:chOff x="2262" y="3052"/>
            <a:chExt cx="8793" cy="1710"/>
          </a:xfrm>
        </p:grpSpPr>
        <p:sp>
          <p:nvSpPr>
            <p:cNvPr id="3" name="圆角矩形 2"/>
            <p:cNvSpPr/>
            <p:nvPr>
              <p:custDataLst>
                <p:tags r:id="rId1"/>
              </p:custDataLst>
            </p:nvPr>
          </p:nvSpPr>
          <p:spPr>
            <a:xfrm>
              <a:off x="3257" y="3305"/>
              <a:ext cx="7799" cy="1205"/>
            </a:xfrm>
            <a:prstGeom prst="roundRect">
              <a:avLst>
                <a:gd name="adj" fmla="val 50000"/>
              </a:avLst>
            </a:prstGeom>
            <a:solidFill>
              <a:srgbClr val="629DD1">
                <a:lumMod val="20000"/>
                <a:lumOff val="80000"/>
              </a:srgbClr>
            </a:solidFill>
            <a:ln>
              <a:noFill/>
            </a:ln>
            <a:effectLst>
              <a:glow rad="127000">
                <a:srgbClr val="629DD1"/>
              </a:glow>
              <a:outerShdw blurRad="50800" dist="38100" dir="2700000" algn="tl" rotWithShape="0">
                <a:srgbClr val="629DD1">
                  <a:lumMod val="75000"/>
                  <a:alpha val="40000"/>
                </a:srgbClr>
              </a:outerShdw>
            </a:effectLst>
          </p:spPr>
          <p:style>
            <a:lnRef idx="2">
              <a:srgbClr val="83B40D">
                <a:shade val="50000"/>
              </a:srgbClr>
            </a:lnRef>
            <a:fillRef idx="1">
              <a:srgbClr val="83B40D"/>
            </a:fillRef>
            <a:effectRef idx="0">
              <a:srgbClr val="83B40D"/>
            </a:effectRef>
            <a:fontRef idx="minor">
              <a:srgbClr val="FFFFFF"/>
            </a:fontRef>
          </p:style>
          <p:txBody>
            <a:bodyPr rot="0" spcFirstLastPara="0" vertOverflow="overflow" horzOverflow="overflow" vert="horz" wrap="square" lIns="468000" tIns="45720" rIns="91440" bIns="45720" numCol="1" spcCol="0" rtlCol="0" fromWordArt="0" anchor="ctr" anchorCtr="0" forceAA="0" compatLnSpc="1">
              <a:normAutofit/>
            </a:bodyPr>
            <a:p>
              <a:r>
                <a:rPr lang="zh-CN" altLang="zh-CN" dirty="0">
                  <a:solidFill>
                    <a:schemeClr val="tx1"/>
                  </a:solidFill>
                  <a:latin typeface="黑体" panose="02010609060101010101" pitchFamily="49" charset="-122"/>
                  <a:ea typeface="黑体" panose="02010609060101010101" pitchFamily="49" charset="-122"/>
                  <a:sym typeface="+mn-ea"/>
                </a:rPr>
                <a:t>消费移动化、碎片化</a:t>
              </a:r>
              <a:endParaRPr lang="zh-CN" altLang="zh-CN" dirty="0">
                <a:solidFill>
                  <a:schemeClr val="tx1"/>
                </a:solidFill>
                <a:latin typeface="黑体" panose="02010609060101010101" pitchFamily="49" charset="-122"/>
                <a:ea typeface="黑体" panose="02010609060101010101" pitchFamily="49" charset="-122"/>
                <a:sym typeface="+mn-ea"/>
              </a:endParaRPr>
            </a:p>
          </p:txBody>
        </p:sp>
        <p:sp>
          <p:nvSpPr>
            <p:cNvPr id="9" name="椭圆 8"/>
            <p:cNvSpPr/>
            <p:nvPr>
              <p:custDataLst>
                <p:tags r:id="rId2"/>
              </p:custDataLst>
            </p:nvPr>
          </p:nvSpPr>
          <p:spPr>
            <a:xfrm>
              <a:off x="2262" y="3052"/>
              <a:ext cx="1710" cy="1710"/>
            </a:xfrm>
            <a:prstGeom prst="ellipse">
              <a:avLst/>
            </a:prstGeom>
            <a:solidFill>
              <a:srgbClr val="629DD1"/>
            </a:solidFill>
            <a:ln>
              <a:noFill/>
            </a:ln>
            <a:effectLst>
              <a:glow rad="127000">
                <a:srgbClr val="FFFFFF"/>
              </a:glow>
              <a:outerShdw blurRad="50800" dist="38100" dir="5400000" algn="t" rotWithShape="0">
                <a:srgbClr val="FFFFFF">
                  <a:lumMod val="75000"/>
                  <a:alpha val="40000"/>
                </a:srgbClr>
              </a:outerShdw>
            </a:effectLst>
          </p:spPr>
          <p:style>
            <a:lnRef idx="2">
              <a:srgbClr val="83B40D">
                <a:shade val="50000"/>
              </a:srgbClr>
            </a:lnRef>
            <a:fillRef idx="1">
              <a:srgbClr val="83B40D"/>
            </a:fillRef>
            <a:effectRef idx="0">
              <a:srgbClr val="83B40D"/>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rmAutofit/>
            </a:bodyPr>
            <a:p>
              <a:pPr algn="ctr"/>
              <a:endParaRPr lang="zh-CN" altLang="en-US">
                <a:solidFill>
                  <a:srgbClr val="FFFFFF"/>
                </a:solidFill>
              </a:endParaRPr>
            </a:p>
          </p:txBody>
        </p:sp>
        <p:sp>
          <p:nvSpPr>
            <p:cNvPr id="10" name="椭圆 9"/>
            <p:cNvSpPr/>
            <p:nvPr>
              <p:custDataLst>
                <p:tags r:id="rId3"/>
              </p:custDataLst>
            </p:nvPr>
          </p:nvSpPr>
          <p:spPr>
            <a:xfrm>
              <a:off x="2410" y="3199"/>
              <a:ext cx="1416" cy="1416"/>
            </a:xfrm>
            <a:prstGeom prst="ellipse">
              <a:avLst/>
            </a:prstGeom>
            <a:noFill/>
            <a:ln>
              <a:solidFill>
                <a:srgbClr val="FFFFFF"/>
              </a:solidFill>
              <a:prstDash val="dash"/>
            </a:ln>
          </p:spPr>
          <p:style>
            <a:lnRef idx="2">
              <a:srgbClr val="83B40D">
                <a:shade val="50000"/>
              </a:srgbClr>
            </a:lnRef>
            <a:fillRef idx="1">
              <a:srgbClr val="83B40D"/>
            </a:fillRef>
            <a:effectRef idx="0">
              <a:srgbClr val="83B40D"/>
            </a:effectRef>
            <a:fontRef idx="minor">
              <a:srgbClr val="FFFFFF"/>
            </a:fontRef>
          </p:style>
          <p:txBody>
            <a:bodyPr rot="0" spcFirstLastPara="0" vertOverflow="overflow" horzOverflow="overflow" vert="horz" wrap="square" lIns="0" tIns="0" rIns="0" bIns="0" numCol="1" spcCol="0" rtlCol="0" fromWordArt="0" anchor="ctr" anchorCtr="0" forceAA="0" compatLnSpc="1">
              <a:normAutofit/>
            </a:bodyPr>
            <a:p>
              <a:pPr algn="ctr"/>
              <a:r>
                <a:rPr lang="en-US" altLang="zh-CN" sz="2800">
                  <a:solidFill>
                    <a:srgbClr val="FFFFFF"/>
                  </a:solidFill>
                  <a:latin typeface="Arial" panose="020B0604020202020204" pitchFamily="34" charset="0"/>
                  <a:ea typeface="+mn-ea"/>
                  <a:cs typeface="+mn-ea"/>
                </a:rPr>
                <a:t>01</a:t>
              </a:r>
              <a:endParaRPr lang="en-US" altLang="zh-CN" sz="2800">
                <a:solidFill>
                  <a:srgbClr val="FFFFFF"/>
                </a:solidFill>
                <a:latin typeface="Arial" panose="020B0604020202020204" pitchFamily="34" charset="0"/>
                <a:ea typeface="+mn-ea"/>
                <a:cs typeface="+mn-ea"/>
              </a:endParaRPr>
            </a:p>
          </p:txBody>
        </p:sp>
      </p:grpSp>
      <p:grpSp>
        <p:nvGrpSpPr>
          <p:cNvPr id="5" name="组合 4"/>
          <p:cNvGrpSpPr/>
          <p:nvPr/>
        </p:nvGrpSpPr>
        <p:grpSpPr>
          <a:xfrm>
            <a:off x="4536440" y="3025140"/>
            <a:ext cx="5586095" cy="1088390"/>
            <a:chOff x="7144" y="4764"/>
            <a:chExt cx="8797" cy="1714"/>
          </a:xfrm>
        </p:grpSpPr>
        <p:sp>
          <p:nvSpPr>
            <p:cNvPr id="24" name="圆角矩形 23"/>
            <p:cNvSpPr/>
            <p:nvPr>
              <p:custDataLst>
                <p:tags r:id="rId4"/>
              </p:custDataLst>
            </p:nvPr>
          </p:nvSpPr>
          <p:spPr>
            <a:xfrm>
              <a:off x="8143" y="5017"/>
              <a:ext cx="7799" cy="1208"/>
            </a:xfrm>
            <a:prstGeom prst="roundRect">
              <a:avLst>
                <a:gd name="adj" fmla="val 50000"/>
              </a:avLst>
            </a:prstGeom>
            <a:solidFill>
              <a:srgbClr val="297FD5">
                <a:lumMod val="20000"/>
                <a:lumOff val="80000"/>
              </a:srgbClr>
            </a:solidFill>
            <a:ln>
              <a:noFill/>
            </a:ln>
            <a:effectLst>
              <a:glow rad="127000">
                <a:srgbClr val="629DD1"/>
              </a:glow>
              <a:outerShdw blurRad="50800" dist="38100" dir="2700000" algn="tl" rotWithShape="0">
                <a:srgbClr val="629DD1">
                  <a:lumMod val="75000"/>
                  <a:alpha val="40000"/>
                </a:srgbClr>
              </a:outerShdw>
            </a:effectLst>
          </p:spPr>
          <p:style>
            <a:lnRef idx="2">
              <a:srgbClr val="83B40D">
                <a:shade val="50000"/>
              </a:srgbClr>
            </a:lnRef>
            <a:fillRef idx="1">
              <a:srgbClr val="83B40D"/>
            </a:fillRef>
            <a:effectRef idx="0">
              <a:srgbClr val="83B40D"/>
            </a:effectRef>
            <a:fontRef idx="minor">
              <a:srgbClr val="FFFFFF"/>
            </a:fontRef>
          </p:style>
          <p:txBody>
            <a:bodyPr rot="0" spcFirstLastPara="0" vertOverflow="overflow" horzOverflow="overflow" vert="horz" wrap="square" lIns="468000" tIns="45720" rIns="91440" bIns="45720" numCol="1" spcCol="0" rtlCol="0" fromWordArt="0" anchor="ctr" anchorCtr="0" forceAA="0" compatLnSpc="1">
              <a:normAutofit/>
            </a:bodyPr>
            <a:p>
              <a:r>
                <a:rPr lang="zh-CN" altLang="zh-CN" dirty="0">
                  <a:solidFill>
                    <a:schemeClr val="tx1"/>
                  </a:solidFill>
                  <a:latin typeface="黑体" panose="02010609060101010101" pitchFamily="49" charset="-122"/>
                  <a:ea typeface="黑体" panose="02010609060101010101" pitchFamily="49" charset="-122"/>
                  <a:sym typeface="+mn-ea"/>
                </a:rPr>
                <a:t>消费需求呈现个性化</a:t>
              </a:r>
              <a:endParaRPr lang="zh-CN" altLang="zh-CN" dirty="0">
                <a:solidFill>
                  <a:schemeClr val="tx1"/>
                </a:solidFill>
                <a:latin typeface="黑体" panose="02010609060101010101" pitchFamily="49" charset="-122"/>
                <a:ea typeface="黑体" panose="02010609060101010101" pitchFamily="49" charset="-122"/>
                <a:sym typeface="+mn-ea"/>
              </a:endParaRPr>
            </a:p>
          </p:txBody>
        </p:sp>
        <p:sp>
          <p:nvSpPr>
            <p:cNvPr id="26" name="椭圆 25"/>
            <p:cNvSpPr/>
            <p:nvPr>
              <p:custDataLst>
                <p:tags r:id="rId5"/>
              </p:custDataLst>
            </p:nvPr>
          </p:nvSpPr>
          <p:spPr>
            <a:xfrm>
              <a:off x="7144" y="4764"/>
              <a:ext cx="1714" cy="1714"/>
            </a:xfrm>
            <a:prstGeom prst="ellipse">
              <a:avLst/>
            </a:prstGeom>
            <a:solidFill>
              <a:srgbClr val="297FD5"/>
            </a:solidFill>
            <a:ln>
              <a:noFill/>
            </a:ln>
            <a:effectLst>
              <a:glow rad="127000">
                <a:srgbClr val="FFFFFF"/>
              </a:glow>
              <a:outerShdw blurRad="50800" dist="38100" dir="5400000" algn="t" rotWithShape="0">
                <a:srgbClr val="FFFFFF">
                  <a:lumMod val="75000"/>
                  <a:alpha val="40000"/>
                </a:srgbClr>
              </a:outerShdw>
            </a:effectLst>
          </p:spPr>
          <p:style>
            <a:lnRef idx="2">
              <a:srgbClr val="83B40D">
                <a:shade val="50000"/>
              </a:srgbClr>
            </a:lnRef>
            <a:fillRef idx="1">
              <a:srgbClr val="83B40D"/>
            </a:fillRef>
            <a:effectRef idx="0">
              <a:srgbClr val="83B40D"/>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rmAutofit/>
            </a:bodyPr>
            <a:p>
              <a:pPr algn="ctr"/>
              <a:endParaRPr lang="zh-CN" altLang="en-US">
                <a:solidFill>
                  <a:srgbClr val="FFFFFF"/>
                </a:solidFill>
              </a:endParaRPr>
            </a:p>
          </p:txBody>
        </p:sp>
        <p:sp>
          <p:nvSpPr>
            <p:cNvPr id="27" name="椭圆 26"/>
            <p:cNvSpPr/>
            <p:nvPr>
              <p:custDataLst>
                <p:tags r:id="rId6"/>
              </p:custDataLst>
            </p:nvPr>
          </p:nvSpPr>
          <p:spPr>
            <a:xfrm>
              <a:off x="7292" y="4911"/>
              <a:ext cx="1419" cy="1419"/>
            </a:xfrm>
            <a:prstGeom prst="ellipse">
              <a:avLst/>
            </a:prstGeom>
            <a:noFill/>
            <a:ln>
              <a:solidFill>
                <a:srgbClr val="FFFFFF"/>
              </a:solidFill>
              <a:prstDash val="dash"/>
            </a:ln>
          </p:spPr>
          <p:style>
            <a:lnRef idx="2">
              <a:srgbClr val="83B40D">
                <a:shade val="50000"/>
              </a:srgbClr>
            </a:lnRef>
            <a:fillRef idx="1">
              <a:srgbClr val="83B40D"/>
            </a:fillRef>
            <a:effectRef idx="0">
              <a:srgbClr val="83B40D"/>
            </a:effectRef>
            <a:fontRef idx="minor">
              <a:srgbClr val="FFFFFF"/>
            </a:fontRef>
          </p:style>
          <p:txBody>
            <a:bodyPr rot="0" spcFirstLastPara="0" vertOverflow="overflow" horzOverflow="overflow" vert="horz" wrap="square" lIns="0" tIns="0" rIns="0" bIns="0" numCol="1" spcCol="0" rtlCol="0" fromWordArt="0" anchor="ctr" anchorCtr="0" forceAA="0" compatLnSpc="1">
              <a:normAutofit/>
            </a:bodyPr>
            <a:p>
              <a:pPr algn="ctr"/>
              <a:r>
                <a:rPr lang="en-US" altLang="zh-CN" sz="2800">
                  <a:solidFill>
                    <a:srgbClr val="FFFFFF"/>
                  </a:solidFill>
                  <a:latin typeface="Arial" panose="020B0604020202020204" pitchFamily="34" charset="0"/>
                  <a:ea typeface="+mn-ea"/>
                  <a:cs typeface="+mn-ea"/>
                </a:rPr>
                <a:t>02</a:t>
              </a:r>
              <a:endParaRPr lang="en-US" altLang="zh-CN" sz="2800">
                <a:solidFill>
                  <a:srgbClr val="FFFFFF"/>
                </a:solidFill>
                <a:latin typeface="Arial" panose="020B0604020202020204" pitchFamily="34" charset="0"/>
                <a:ea typeface="+mn-ea"/>
                <a:cs typeface="+mn-ea"/>
              </a:endParaRPr>
            </a:p>
          </p:txBody>
        </p:sp>
      </p:grpSp>
      <p:grpSp>
        <p:nvGrpSpPr>
          <p:cNvPr id="6" name="组合 5"/>
          <p:cNvGrpSpPr/>
          <p:nvPr/>
        </p:nvGrpSpPr>
        <p:grpSpPr>
          <a:xfrm>
            <a:off x="1434465" y="4114165"/>
            <a:ext cx="5586095" cy="1088390"/>
            <a:chOff x="2259" y="6479"/>
            <a:chExt cx="8797" cy="1714"/>
          </a:xfrm>
        </p:grpSpPr>
        <p:sp>
          <p:nvSpPr>
            <p:cNvPr id="29" name="圆角矩形 28"/>
            <p:cNvSpPr/>
            <p:nvPr>
              <p:custDataLst>
                <p:tags r:id="rId7"/>
              </p:custDataLst>
            </p:nvPr>
          </p:nvSpPr>
          <p:spPr>
            <a:xfrm>
              <a:off x="3258" y="6810"/>
              <a:ext cx="7798" cy="1208"/>
            </a:xfrm>
            <a:prstGeom prst="roundRect">
              <a:avLst>
                <a:gd name="adj" fmla="val 50000"/>
              </a:avLst>
            </a:prstGeom>
            <a:solidFill>
              <a:srgbClr val="7F8FA9">
                <a:lumMod val="20000"/>
                <a:lumOff val="80000"/>
              </a:srgbClr>
            </a:solidFill>
            <a:ln>
              <a:noFill/>
            </a:ln>
            <a:effectLst>
              <a:glow rad="127000">
                <a:srgbClr val="629DD1"/>
              </a:glow>
              <a:outerShdw blurRad="50800" dist="38100" dir="2700000" algn="tl" rotWithShape="0">
                <a:srgbClr val="629DD1">
                  <a:lumMod val="75000"/>
                  <a:alpha val="40000"/>
                </a:srgbClr>
              </a:outerShdw>
            </a:effectLst>
          </p:spPr>
          <p:style>
            <a:lnRef idx="2">
              <a:srgbClr val="83B40D">
                <a:shade val="50000"/>
              </a:srgbClr>
            </a:lnRef>
            <a:fillRef idx="1">
              <a:srgbClr val="83B40D"/>
            </a:fillRef>
            <a:effectRef idx="0">
              <a:srgbClr val="83B40D"/>
            </a:effectRef>
            <a:fontRef idx="minor">
              <a:srgbClr val="FFFFFF"/>
            </a:fontRef>
          </p:style>
          <p:txBody>
            <a:bodyPr rot="0" spcFirstLastPara="0" vertOverflow="overflow" horzOverflow="overflow" vert="horz" wrap="square" lIns="468000" tIns="45720" rIns="91440" bIns="45720" numCol="1" spcCol="0" rtlCol="0" fromWordArt="0" anchor="ctr" anchorCtr="0" forceAA="0" compatLnSpc="1">
              <a:normAutofit/>
            </a:bodyPr>
            <a:p>
              <a:r>
                <a:rPr lang="zh-CN" altLang="zh-CN" dirty="0">
                  <a:solidFill>
                    <a:schemeClr val="tx1"/>
                  </a:solidFill>
                  <a:latin typeface="黑体" panose="02010609060101010101" pitchFamily="49" charset="-122"/>
                  <a:ea typeface="黑体" panose="02010609060101010101" pitchFamily="49" charset="-122"/>
                  <a:sym typeface="+mn-ea"/>
                </a:rPr>
                <a:t>消费入口呈现多元化</a:t>
              </a:r>
              <a:endParaRPr lang="zh-CN" altLang="zh-CN" dirty="0">
                <a:solidFill>
                  <a:schemeClr val="tx1"/>
                </a:solidFill>
                <a:latin typeface="黑体" panose="02010609060101010101" pitchFamily="49" charset="-122"/>
                <a:ea typeface="黑体" panose="02010609060101010101" pitchFamily="49" charset="-122"/>
                <a:sym typeface="+mn-ea"/>
              </a:endParaRPr>
            </a:p>
          </p:txBody>
        </p:sp>
        <p:sp>
          <p:nvSpPr>
            <p:cNvPr id="31" name="椭圆 30"/>
            <p:cNvSpPr/>
            <p:nvPr>
              <p:custDataLst>
                <p:tags r:id="rId8"/>
              </p:custDataLst>
            </p:nvPr>
          </p:nvSpPr>
          <p:spPr>
            <a:xfrm>
              <a:off x="2259" y="6479"/>
              <a:ext cx="1714" cy="1714"/>
            </a:xfrm>
            <a:prstGeom prst="ellipse">
              <a:avLst/>
            </a:prstGeom>
            <a:solidFill>
              <a:srgbClr val="7F8FA9"/>
            </a:solidFill>
            <a:ln>
              <a:noFill/>
            </a:ln>
            <a:effectLst>
              <a:glow rad="127000">
                <a:srgbClr val="FFFFFF"/>
              </a:glow>
              <a:outerShdw blurRad="50800" dist="38100" dir="5400000" algn="t" rotWithShape="0">
                <a:srgbClr val="FFFFFF">
                  <a:lumMod val="75000"/>
                  <a:alpha val="40000"/>
                </a:srgbClr>
              </a:outerShdw>
            </a:effectLst>
          </p:spPr>
          <p:style>
            <a:lnRef idx="2">
              <a:srgbClr val="83B40D">
                <a:shade val="50000"/>
              </a:srgbClr>
            </a:lnRef>
            <a:fillRef idx="1">
              <a:srgbClr val="83B40D"/>
            </a:fillRef>
            <a:effectRef idx="0">
              <a:srgbClr val="83B40D"/>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rmAutofit/>
            </a:bodyPr>
            <a:p>
              <a:pPr algn="ctr"/>
              <a:endParaRPr lang="zh-CN" altLang="en-US">
                <a:solidFill>
                  <a:srgbClr val="FFFFFF"/>
                </a:solidFill>
              </a:endParaRPr>
            </a:p>
          </p:txBody>
        </p:sp>
        <p:sp>
          <p:nvSpPr>
            <p:cNvPr id="32" name="椭圆 31"/>
            <p:cNvSpPr/>
            <p:nvPr>
              <p:custDataLst>
                <p:tags r:id="rId9"/>
              </p:custDataLst>
            </p:nvPr>
          </p:nvSpPr>
          <p:spPr>
            <a:xfrm>
              <a:off x="2407" y="6627"/>
              <a:ext cx="1419" cy="1419"/>
            </a:xfrm>
            <a:prstGeom prst="ellipse">
              <a:avLst/>
            </a:prstGeom>
            <a:noFill/>
            <a:ln>
              <a:solidFill>
                <a:srgbClr val="FFFFFF"/>
              </a:solidFill>
              <a:prstDash val="dash"/>
            </a:ln>
          </p:spPr>
          <p:style>
            <a:lnRef idx="2">
              <a:srgbClr val="83B40D">
                <a:shade val="50000"/>
              </a:srgbClr>
            </a:lnRef>
            <a:fillRef idx="1">
              <a:srgbClr val="83B40D"/>
            </a:fillRef>
            <a:effectRef idx="0">
              <a:srgbClr val="83B40D"/>
            </a:effectRef>
            <a:fontRef idx="minor">
              <a:srgbClr val="FFFFFF"/>
            </a:fontRef>
          </p:style>
          <p:txBody>
            <a:bodyPr rot="0" spcFirstLastPara="0" vertOverflow="overflow" horzOverflow="overflow" vert="horz" wrap="square" lIns="0" tIns="0" rIns="0" bIns="0" numCol="1" spcCol="0" rtlCol="0" fromWordArt="0" anchor="ctr" anchorCtr="0" forceAA="0" compatLnSpc="1">
              <a:normAutofit/>
            </a:bodyPr>
            <a:p>
              <a:pPr algn="ctr"/>
              <a:r>
                <a:rPr lang="en-US" altLang="zh-CN" sz="2800">
                  <a:solidFill>
                    <a:srgbClr val="FFFFFF"/>
                  </a:solidFill>
                  <a:latin typeface="Arial" panose="020B0604020202020204" pitchFamily="34" charset="0"/>
                  <a:ea typeface="+mn-ea"/>
                  <a:cs typeface="+mn-ea"/>
                </a:rPr>
                <a:t>03</a:t>
              </a:r>
              <a:endParaRPr lang="en-US" altLang="zh-CN" sz="2800">
                <a:solidFill>
                  <a:srgbClr val="FFFFFF"/>
                </a:solidFill>
                <a:latin typeface="Arial" panose="020B0604020202020204" pitchFamily="34" charset="0"/>
                <a:ea typeface="+mn-ea"/>
                <a:cs typeface="+mn-ea"/>
              </a:endParaRPr>
            </a:p>
          </p:txBody>
        </p:sp>
      </p:grpSp>
      <p:grpSp>
        <p:nvGrpSpPr>
          <p:cNvPr id="7" name="组合 6"/>
          <p:cNvGrpSpPr/>
          <p:nvPr/>
        </p:nvGrpSpPr>
        <p:grpSpPr>
          <a:xfrm>
            <a:off x="4537075" y="5203825"/>
            <a:ext cx="5586095" cy="1088390"/>
            <a:chOff x="7145" y="8195"/>
            <a:chExt cx="8797" cy="1714"/>
          </a:xfrm>
        </p:grpSpPr>
        <p:sp>
          <p:nvSpPr>
            <p:cNvPr id="21" name="圆角矩形 20"/>
            <p:cNvSpPr/>
            <p:nvPr>
              <p:custDataLst>
                <p:tags r:id="rId10"/>
              </p:custDataLst>
            </p:nvPr>
          </p:nvSpPr>
          <p:spPr>
            <a:xfrm>
              <a:off x="8144" y="8525"/>
              <a:ext cx="7798" cy="1208"/>
            </a:xfrm>
            <a:prstGeom prst="roundRect">
              <a:avLst>
                <a:gd name="adj" fmla="val 50000"/>
              </a:avLst>
            </a:prstGeom>
            <a:solidFill>
              <a:srgbClr val="4A66AC">
                <a:lumMod val="20000"/>
                <a:lumOff val="80000"/>
              </a:srgbClr>
            </a:solidFill>
            <a:ln>
              <a:noFill/>
            </a:ln>
            <a:effectLst>
              <a:glow rad="127000">
                <a:srgbClr val="629DD1"/>
              </a:glow>
              <a:outerShdw blurRad="50800" dist="38100" dir="2700000" algn="tl" rotWithShape="0">
                <a:srgbClr val="629DD1">
                  <a:lumMod val="75000"/>
                  <a:alpha val="40000"/>
                </a:srgbClr>
              </a:outerShdw>
            </a:effectLst>
          </p:spPr>
          <p:style>
            <a:lnRef idx="2">
              <a:srgbClr val="83B40D">
                <a:shade val="50000"/>
              </a:srgbClr>
            </a:lnRef>
            <a:fillRef idx="1">
              <a:srgbClr val="83B40D"/>
            </a:fillRef>
            <a:effectRef idx="0">
              <a:srgbClr val="83B40D"/>
            </a:effectRef>
            <a:fontRef idx="minor">
              <a:srgbClr val="FFFFFF"/>
            </a:fontRef>
          </p:style>
          <p:txBody>
            <a:bodyPr rot="0" spcFirstLastPara="0" vertOverflow="overflow" horzOverflow="overflow" vert="horz" wrap="square" lIns="468000" tIns="45720" rIns="91440" bIns="45720" numCol="1" spcCol="0" rtlCol="0" fromWordArt="0" anchor="ctr" anchorCtr="0" forceAA="0" compatLnSpc="1">
              <a:normAutofit fontScale="90000" lnSpcReduction="10000"/>
            </a:bodyPr>
            <a:p>
              <a:endParaRPr lang="zh-CN" altLang="zh-CN" dirty="0">
                <a:solidFill>
                  <a:schemeClr val="tx1"/>
                </a:solidFill>
                <a:latin typeface="黑体" panose="02010609060101010101" pitchFamily="49" charset="-122"/>
                <a:ea typeface="黑体" panose="02010609060101010101" pitchFamily="49" charset="-122"/>
                <a:sym typeface="+mn-ea"/>
              </a:endParaRPr>
            </a:p>
            <a:p>
              <a:r>
                <a:rPr lang="zh-CN" altLang="zh-CN" dirty="0">
                  <a:solidFill>
                    <a:schemeClr val="tx1"/>
                  </a:solidFill>
                  <a:latin typeface="黑体" panose="02010609060101010101" pitchFamily="49" charset="-122"/>
                  <a:ea typeface="黑体" panose="02010609060101010101" pitchFamily="49" charset="-122"/>
                  <a:sym typeface="+mn-ea"/>
                </a:rPr>
                <a:t>消费决策逐渐理性化</a:t>
              </a:r>
              <a:endParaRPr lang="zh-CN" altLang="zh-CN" dirty="0">
                <a:solidFill>
                  <a:schemeClr val="tx1"/>
                </a:solidFill>
                <a:latin typeface="黑体" panose="02010609060101010101" pitchFamily="49" charset="-122"/>
                <a:ea typeface="黑体" panose="02010609060101010101" pitchFamily="49" charset="-122"/>
                <a:sym typeface="+mn-ea"/>
              </a:endParaRPr>
            </a:p>
            <a:p>
              <a:endParaRPr lang="fr-FR" altLang="zh-CN" dirty="0">
                <a:solidFill>
                  <a:srgbClr val="000000"/>
                </a:solidFill>
              </a:endParaRPr>
            </a:p>
          </p:txBody>
        </p:sp>
        <p:sp>
          <p:nvSpPr>
            <p:cNvPr id="23" name="椭圆 22"/>
            <p:cNvSpPr/>
            <p:nvPr>
              <p:custDataLst>
                <p:tags r:id="rId11"/>
              </p:custDataLst>
            </p:nvPr>
          </p:nvSpPr>
          <p:spPr>
            <a:xfrm>
              <a:off x="7145" y="8195"/>
              <a:ext cx="1714" cy="1714"/>
            </a:xfrm>
            <a:prstGeom prst="ellipse">
              <a:avLst/>
            </a:prstGeom>
            <a:solidFill>
              <a:srgbClr val="4A66AC"/>
            </a:solidFill>
            <a:ln>
              <a:noFill/>
            </a:ln>
            <a:effectLst>
              <a:glow rad="127000">
                <a:srgbClr val="FFFFFF"/>
              </a:glow>
              <a:outerShdw blurRad="50800" dist="38100" dir="5400000" algn="t" rotWithShape="0">
                <a:srgbClr val="FFFFFF">
                  <a:lumMod val="75000"/>
                  <a:alpha val="40000"/>
                </a:srgbClr>
              </a:outerShdw>
            </a:effectLst>
          </p:spPr>
          <p:style>
            <a:lnRef idx="2">
              <a:srgbClr val="83B40D">
                <a:shade val="50000"/>
              </a:srgbClr>
            </a:lnRef>
            <a:fillRef idx="1">
              <a:srgbClr val="83B40D"/>
            </a:fillRef>
            <a:effectRef idx="0">
              <a:srgbClr val="83B40D"/>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rmAutofit/>
            </a:bodyPr>
            <a:p>
              <a:pPr algn="ctr"/>
              <a:endParaRPr lang="zh-CN" altLang="en-US">
                <a:solidFill>
                  <a:srgbClr val="FFFFFF"/>
                </a:solidFill>
              </a:endParaRPr>
            </a:p>
          </p:txBody>
        </p:sp>
        <p:sp>
          <p:nvSpPr>
            <p:cNvPr id="28" name="椭圆 27"/>
            <p:cNvSpPr/>
            <p:nvPr>
              <p:custDataLst>
                <p:tags r:id="rId12"/>
              </p:custDataLst>
            </p:nvPr>
          </p:nvSpPr>
          <p:spPr>
            <a:xfrm>
              <a:off x="7292" y="8342"/>
              <a:ext cx="1419" cy="1419"/>
            </a:xfrm>
            <a:prstGeom prst="ellipse">
              <a:avLst/>
            </a:prstGeom>
            <a:noFill/>
            <a:ln>
              <a:solidFill>
                <a:srgbClr val="FFFFFF"/>
              </a:solidFill>
              <a:prstDash val="dash"/>
            </a:ln>
          </p:spPr>
          <p:style>
            <a:lnRef idx="2">
              <a:srgbClr val="83B40D">
                <a:shade val="50000"/>
              </a:srgbClr>
            </a:lnRef>
            <a:fillRef idx="1">
              <a:srgbClr val="83B40D"/>
            </a:fillRef>
            <a:effectRef idx="0">
              <a:srgbClr val="83B40D"/>
            </a:effectRef>
            <a:fontRef idx="minor">
              <a:srgbClr val="FFFFFF"/>
            </a:fontRef>
          </p:style>
          <p:txBody>
            <a:bodyPr rot="0" spcFirstLastPara="0" vertOverflow="overflow" horzOverflow="overflow" vert="horz" wrap="square" lIns="0" tIns="0" rIns="0" bIns="0" numCol="1" spcCol="0" rtlCol="0" fromWordArt="0" anchor="ctr" anchorCtr="0" forceAA="0" compatLnSpc="1">
              <a:normAutofit/>
            </a:bodyPr>
            <a:p>
              <a:pPr algn="ctr"/>
              <a:r>
                <a:rPr lang="en-US" altLang="zh-CN" sz="2800">
                  <a:solidFill>
                    <a:srgbClr val="FFFFFF"/>
                  </a:solidFill>
                  <a:latin typeface="Arial" panose="020B0604020202020204" pitchFamily="34" charset="0"/>
                  <a:ea typeface="+mn-ea"/>
                  <a:cs typeface="+mn-ea"/>
                </a:rPr>
                <a:t>04</a:t>
              </a:r>
              <a:endParaRPr lang="en-US" altLang="zh-CN" sz="2800">
                <a:solidFill>
                  <a:srgbClr val="FFFFFF"/>
                </a:solidFill>
                <a:latin typeface="Arial" panose="020B0604020202020204" pitchFamily="34" charset="0"/>
                <a:ea typeface="+mn-ea"/>
                <a:cs typeface="+mn-ea"/>
              </a:endParaRPr>
            </a:p>
          </p:txBody>
        </p:sp>
      </p:grpSp>
      <p:pic>
        <p:nvPicPr>
          <p:cNvPr id="2" name="图片 1" descr="20149309313"/>
          <p:cNvPicPr>
            <a:picLocks noChangeAspect="1"/>
          </p:cNvPicPr>
          <p:nvPr/>
        </p:nvPicPr>
        <p:blipFill>
          <a:blip r:embed="rId13"/>
          <a:stretch>
            <a:fillRect/>
          </a:stretch>
        </p:blipFill>
        <p:spPr>
          <a:xfrm>
            <a:off x="-8890" y="-6350"/>
            <a:ext cx="2990281" cy="900007"/>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extBox 4"/>
          <p:cNvSpPr txBox="1"/>
          <p:nvPr/>
        </p:nvSpPr>
        <p:spPr>
          <a:xfrm>
            <a:off x="4123321" y="3911476"/>
            <a:ext cx="4034417" cy="460375"/>
          </a:xfrm>
          <a:prstGeom prst="rect">
            <a:avLst/>
          </a:prstGeom>
          <a:noFill/>
        </p:spPr>
        <p:txBody>
          <a:bodyPr wrap="square" rtlCol="0">
            <a:spAutoFit/>
          </a:bodyPr>
          <a:lstStyle/>
          <a:p>
            <a:pPr algn="ctr">
              <a:spcBef>
                <a:spcPts val="1200"/>
              </a:spcBef>
              <a:spcAft>
                <a:spcPts val="1200"/>
              </a:spcAft>
            </a:pPr>
            <a:r>
              <a:rPr lang="zh-CN" altLang="en-US" sz="2400" dirty="0" smtClean="0">
                <a:latin typeface="黑体" panose="02010609060101010101" pitchFamily="49" charset="-122"/>
                <a:ea typeface="黑体" panose="02010609060101010101" pitchFamily="49" charset="-122"/>
              </a:rPr>
              <a:t>移动商务的市场应用</a:t>
            </a:r>
            <a:endParaRPr lang="zh-CN" altLang="en-US" sz="2400" dirty="0" smtClean="0">
              <a:latin typeface="黑体" panose="02010609060101010101" pitchFamily="49" charset="-122"/>
              <a:ea typeface="黑体" panose="02010609060101010101" pitchFamily="49" charset="-122"/>
            </a:endParaRPr>
          </a:p>
        </p:txBody>
      </p:sp>
      <p:sp>
        <p:nvSpPr>
          <p:cNvPr id="10" name="TextBox 7"/>
          <p:cNvSpPr txBox="1"/>
          <p:nvPr/>
        </p:nvSpPr>
        <p:spPr>
          <a:xfrm>
            <a:off x="2402205" y="4491355"/>
            <a:ext cx="7475220" cy="1060450"/>
          </a:xfrm>
          <a:prstGeom prst="rect">
            <a:avLst/>
          </a:prstGeom>
          <a:noFill/>
        </p:spPr>
        <p:txBody>
          <a:bodyPr wrap="square" rtlCol="0">
            <a:spAutoFit/>
          </a:bodyPr>
          <a:lstStyle/>
          <a:p>
            <a:pPr indent="457200">
              <a:lnSpc>
                <a:spcPct val="150000"/>
              </a:lnSpc>
            </a:pPr>
            <a:r>
              <a:rPr lang="zh-CN" sz="1400" dirty="0">
                <a:latin typeface="黑体" panose="02010609060101010101" pitchFamily="49" charset="-122"/>
                <a:ea typeface="黑体" panose="02010609060101010101" pitchFamily="49" charset="-122"/>
              </a:rPr>
              <a:t>近几年来，移动商务发展迅速，人们在生活中随处可以感受到移动商务带来的变化，4G网络和Wi-Fi的覆盖更加使得移动商务在市场经济中的竞争中占据有利地位。因此，无论对企业还是个人而言，移动商务的市场前景都非常广阔。</a:t>
            </a:r>
            <a:endParaRPr lang="en-US" altLang="zh-CN" sz="1600" dirty="0" smtClean="0">
              <a:latin typeface="黑体" panose="02010609060101010101" pitchFamily="49" charset="-122"/>
              <a:ea typeface="黑体" panose="02010609060101010101" pitchFamily="49" charset="-122"/>
            </a:endParaRPr>
          </a:p>
        </p:txBody>
      </p:sp>
      <p:grpSp>
        <p:nvGrpSpPr>
          <p:cNvPr id="3" name="组合 2"/>
          <p:cNvGrpSpPr/>
          <p:nvPr/>
        </p:nvGrpSpPr>
        <p:grpSpPr>
          <a:xfrm>
            <a:off x="4805680" y="1079500"/>
            <a:ext cx="2598420" cy="2598420"/>
            <a:chOff x="7568" y="1700"/>
            <a:chExt cx="4092" cy="4092"/>
          </a:xfrm>
        </p:grpSpPr>
        <p:sp>
          <p:nvSpPr>
            <p:cNvPr id="11" name="椭圆 10"/>
            <p:cNvSpPr/>
            <p:nvPr/>
          </p:nvSpPr>
          <p:spPr>
            <a:xfrm>
              <a:off x="7568" y="1700"/>
              <a:ext cx="4092" cy="4092"/>
            </a:xfrm>
            <a:prstGeom prst="ellipse">
              <a:avLst/>
            </a:prstGeom>
            <a:solidFill>
              <a:srgbClr val="01A49F"/>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12" name="椭圆 11"/>
            <p:cNvSpPr/>
            <p:nvPr/>
          </p:nvSpPr>
          <p:spPr>
            <a:xfrm>
              <a:off x="7715" y="1847"/>
              <a:ext cx="3798" cy="3798"/>
            </a:xfrm>
            <a:prstGeom prst="ellipse">
              <a:avLst/>
            </a:prstGeom>
            <a:noFill/>
            <a:ln w="6350">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13" name="标题 1"/>
            <p:cNvSpPr txBox="1"/>
            <p:nvPr/>
          </p:nvSpPr>
          <p:spPr>
            <a:xfrm>
              <a:off x="7892" y="2850"/>
              <a:ext cx="3444" cy="179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6600" dirty="0" smtClean="0">
                  <a:solidFill>
                    <a:schemeClr val="bg1"/>
                  </a:solidFill>
                  <a:latin typeface="黑体" panose="02010609060101010101" pitchFamily="49" charset="-122"/>
                  <a:ea typeface="黑体" panose="02010609060101010101" pitchFamily="49" charset="-122"/>
                </a:rPr>
                <a:t>0</a:t>
              </a:r>
              <a:r>
                <a:rPr lang="en-US" sz="6600" dirty="0" smtClean="0">
                  <a:solidFill>
                    <a:schemeClr val="bg1"/>
                  </a:solidFill>
                  <a:latin typeface="黑体" panose="02010609060101010101" pitchFamily="49" charset="-122"/>
                  <a:ea typeface="黑体" panose="02010609060101010101" pitchFamily="49" charset="-122"/>
                </a:rPr>
                <a:t>4</a:t>
              </a:r>
              <a:endParaRPr lang="en-US" sz="6600" dirty="0">
                <a:solidFill>
                  <a:schemeClr val="bg1"/>
                </a:solidFill>
                <a:latin typeface="黑体" panose="02010609060101010101" pitchFamily="49" charset="-122"/>
                <a:ea typeface="黑体" panose="02010609060101010101" pitchFamily="49" charset="-122"/>
              </a:endParaRPr>
            </a:p>
          </p:txBody>
        </p:sp>
      </p:grpSp>
      <p:sp>
        <p:nvSpPr>
          <p:cNvPr id="15" name="椭圆 14"/>
          <p:cNvSpPr/>
          <p:nvPr/>
        </p:nvSpPr>
        <p:spPr>
          <a:xfrm>
            <a:off x="9878060" y="3724275"/>
            <a:ext cx="1200785" cy="1200785"/>
          </a:xfrm>
          <a:prstGeom prst="ellipse">
            <a:avLst/>
          </a:prstGeom>
          <a:solidFill>
            <a:srgbClr val="5F5C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202055" y="3724275"/>
            <a:ext cx="1200785" cy="1200785"/>
          </a:xfrm>
          <a:prstGeom prst="ellipse">
            <a:avLst/>
          </a:prstGeom>
          <a:solidFill>
            <a:srgbClr val="437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20149309313"/>
          <p:cNvPicPr>
            <a:picLocks noChangeAspect="1"/>
          </p:cNvPicPr>
          <p:nvPr/>
        </p:nvPicPr>
        <p:blipFill>
          <a:blip r:embed="rId1"/>
          <a:stretch>
            <a:fillRect/>
          </a:stretch>
        </p:blipFill>
        <p:spPr>
          <a:xfrm>
            <a:off x="-8890" y="-6350"/>
            <a:ext cx="2990281" cy="900007"/>
          </a:xfrm>
          <a:prstGeom prst="rect">
            <a:avLst/>
          </a:prstGeom>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ppt_y</p:attrName>
                                        </p:attrNameLst>
                                      </p:cBhvr>
                                      <p:tavLst>
                                        <p:tav tm="0">
                                          <p:val>
                                            <p:strVal val="#ppt_y+#ppt_h*1.125000"/>
                                          </p:val>
                                        </p:tav>
                                        <p:tav tm="100000">
                                          <p:val>
                                            <p:strVal val="#ppt_y"/>
                                          </p:val>
                                        </p:tav>
                                      </p:tavLst>
                                    </p:anim>
                                    <p:animEffect transition="in" filter="wipe(up)">
                                      <p:cBhvr>
                                        <p:cTn id="13" dur="500"/>
                                        <p:tgtEl>
                                          <p:spTgt spid="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5" presetClass="entr" presetSubtype="1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heckerboard(across)">
                                      <p:cBhvr>
                                        <p:cTn id="23" dur="500"/>
                                        <p:tgtEl>
                                          <p:spTgt spid="1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6"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847725" y="2480310"/>
            <a:ext cx="4100830" cy="3900170"/>
          </a:xfrm>
          <a:prstGeom prst="rect">
            <a:avLst/>
          </a:prstGeom>
          <a:noFill/>
        </p:spPr>
        <p:txBody>
          <a:bodyPr wrap="square" rtlCol="0">
            <a:spAutoFit/>
          </a:bodyPr>
          <a:p>
            <a:pPr indent="457200" fontAlgn="auto">
              <a:lnSpc>
                <a:spcPct val="150000"/>
              </a:lnSpc>
            </a:pPr>
            <a:r>
              <a:rPr lang="en-US" altLang="zh-CN" sz="1500" dirty="0">
                <a:latin typeface="黑体" panose="02010609060101010101" pitchFamily="49" charset="-122"/>
                <a:ea typeface="黑体" panose="02010609060101010101" pitchFamily="49" charset="-122"/>
              </a:rPr>
              <a:t>在复杂的市场竞争中，企业要保持优势地位，必须在经济发展的大趋势下不断追求创新，提供适应市场需求的产品和服务，提升客户忠诚度，并不断拓宽消费群体，尤其是在移动电子商务大行其道的信息时代，企业根据自身的实际情况来寻求最有价值的市场应用模式就显得十分重要。</a:t>
            </a:r>
            <a:r>
              <a:rPr lang="zh-CN" altLang="zh-CN" sz="1500" dirty="0">
                <a:latin typeface="黑体" panose="02010609060101010101" pitchFamily="49" charset="-122"/>
                <a:ea typeface="黑体" panose="02010609060101010101" pitchFamily="49" charset="-122"/>
                <a:sym typeface="+mn-ea"/>
              </a:rPr>
              <a:t>钉钉（DingTalk）是阿里巴巴集团专为中小企业打造的沟通和协同的多端平台。右图所示。</a:t>
            </a:r>
            <a:endParaRPr lang="en-US" altLang="zh-CN" sz="1500" dirty="0">
              <a:latin typeface="黑体" panose="02010609060101010101" pitchFamily="49" charset="-122"/>
              <a:ea typeface="黑体" panose="02010609060101010101" pitchFamily="49" charset="-122"/>
            </a:endParaRPr>
          </a:p>
          <a:p>
            <a:pPr indent="457200" fontAlgn="auto">
              <a:lnSpc>
                <a:spcPct val="150000"/>
              </a:lnSpc>
            </a:pPr>
            <a:r>
              <a:rPr lang="en-US" altLang="zh-CN" sz="1500" dirty="0">
                <a:latin typeface="黑体" panose="02010609060101010101" pitchFamily="49" charset="-122"/>
                <a:ea typeface="黑体" panose="02010609060101010101" pitchFamily="49" charset="-122"/>
              </a:rPr>
              <a:t>现今企业的移动电子商务应用主要包括以下几种</a:t>
            </a:r>
            <a:r>
              <a:rPr lang="zh-CN" altLang="en-US" sz="1500" dirty="0">
                <a:latin typeface="黑体" panose="02010609060101010101" pitchFamily="49" charset="-122"/>
                <a:ea typeface="黑体" panose="02010609060101010101" pitchFamily="49" charset="-122"/>
              </a:rPr>
              <a:t>：</a:t>
            </a:r>
            <a:endParaRPr lang="zh-CN" altLang="en-US" sz="1500" dirty="0">
              <a:latin typeface="黑体" panose="02010609060101010101" pitchFamily="49" charset="-122"/>
              <a:ea typeface="黑体" panose="02010609060101010101" pitchFamily="49" charset="-122"/>
            </a:endParaRPr>
          </a:p>
        </p:txBody>
      </p:sp>
      <p:pic>
        <p:nvPicPr>
          <p:cNvPr id="74" name="图片 9" descr="111"/>
          <p:cNvPicPr>
            <a:picLocks noChangeAspect="1"/>
          </p:cNvPicPr>
          <p:nvPr/>
        </p:nvPicPr>
        <p:blipFill>
          <a:blip r:embed="rId1"/>
          <a:stretch>
            <a:fillRect/>
          </a:stretch>
        </p:blipFill>
        <p:spPr>
          <a:xfrm>
            <a:off x="6375400" y="2480310"/>
            <a:ext cx="4596130" cy="2992120"/>
          </a:xfrm>
          <a:prstGeom prst="rect">
            <a:avLst/>
          </a:prstGeom>
          <a:noFill/>
          <a:ln w="9525">
            <a:noFill/>
          </a:ln>
        </p:spPr>
      </p:pic>
      <p:grpSp>
        <p:nvGrpSpPr>
          <p:cNvPr id="4" name="组合 3"/>
          <p:cNvGrpSpPr/>
          <p:nvPr/>
        </p:nvGrpSpPr>
        <p:grpSpPr>
          <a:xfrm>
            <a:off x="908050" y="1613535"/>
            <a:ext cx="3733800" cy="500380"/>
            <a:chOff x="1430" y="2541"/>
            <a:chExt cx="5880" cy="788"/>
          </a:xfrm>
        </p:grpSpPr>
        <p:sp>
          <p:nvSpPr>
            <p:cNvPr id="170" name=" 170"/>
            <p:cNvSpPr/>
            <p:nvPr/>
          </p:nvSpPr>
          <p:spPr>
            <a:xfrm>
              <a:off x="1430" y="2541"/>
              <a:ext cx="5880" cy="788"/>
            </a:xfrm>
            <a:prstGeom prst="round2DiagRect">
              <a:avLst/>
            </a:prstGeom>
            <a:solidFill>
              <a:srgbClr val="4376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 name="文本框 4"/>
            <p:cNvSpPr txBox="1"/>
            <p:nvPr/>
          </p:nvSpPr>
          <p:spPr>
            <a:xfrm>
              <a:off x="1526" y="2656"/>
              <a:ext cx="5688" cy="580"/>
            </a:xfrm>
            <a:prstGeom prst="rect">
              <a:avLst/>
            </a:prstGeom>
            <a:noFill/>
          </p:spPr>
          <p:txBody>
            <a:bodyPr wrap="none" rtlCol="0" anchor="t">
              <a:spAutoFit/>
            </a:bodyPr>
            <a:p>
              <a:r>
                <a:rPr lang="en-US" altLang="zh-CN" dirty="0">
                  <a:solidFill>
                    <a:schemeClr val="bg1"/>
                  </a:solidFill>
                  <a:latin typeface="黑体" panose="02010609060101010101" pitchFamily="49" charset="-122"/>
                  <a:ea typeface="黑体" panose="02010609060101010101" pitchFamily="49" charset="-122"/>
                  <a:sym typeface="+mn-ea"/>
                </a:rPr>
                <a:t>（一）移动电子商务企业应用模式</a:t>
              </a:r>
              <a:endParaRPr lang="zh-CN" altLang="zh-CN" dirty="0">
                <a:solidFill>
                  <a:schemeClr val="bg1"/>
                </a:solidFill>
                <a:latin typeface="黑体" panose="02010609060101010101" pitchFamily="49" charset="-122"/>
                <a:ea typeface="黑体" panose="02010609060101010101" pitchFamily="49" charset="-122"/>
                <a:sym typeface="+mn-ea"/>
              </a:endParaRPr>
            </a:p>
          </p:txBody>
        </p:sp>
      </p:grpSp>
      <p:sp>
        <p:nvSpPr>
          <p:cNvPr id="6" name="文本框 5"/>
          <p:cNvSpPr txBox="1"/>
          <p:nvPr/>
        </p:nvSpPr>
        <p:spPr>
          <a:xfrm>
            <a:off x="7225665" y="5472430"/>
            <a:ext cx="2895600" cy="437515"/>
          </a:xfrm>
          <a:prstGeom prst="rect">
            <a:avLst/>
          </a:prstGeom>
          <a:noFill/>
          <a:ln w="9525">
            <a:noFill/>
          </a:ln>
        </p:spPr>
        <p:txBody>
          <a:bodyPr wrap="square">
            <a:spAutoFit/>
          </a:bodyPr>
          <a:p>
            <a:pPr indent="457200" algn="l">
              <a:lnSpc>
                <a:spcPct val="150000"/>
              </a:lnSpc>
              <a:buNone/>
            </a:pPr>
            <a:r>
              <a:rPr lang="en-US" altLang="zh-CN" sz="1200" b="0">
                <a:latin typeface="宋体" panose="02010600030101010101" pitchFamily="2" charset="-122"/>
                <a:ea typeface="宋体" panose="02010600030101010101" pitchFamily="2" charset="-122"/>
                <a:cs typeface="宋体" panose="02010600030101010101" pitchFamily="2" charset="-122"/>
              </a:rPr>
              <a:t> </a:t>
            </a:r>
            <a:r>
              <a:rPr lang="en-US" altLang="zh-CN" sz="1500" b="0" dirty="0">
                <a:latin typeface="黑体" panose="02010609060101010101" pitchFamily="49" charset="-122"/>
                <a:ea typeface="黑体" panose="02010609060101010101" pitchFamily="49" charset="-122"/>
              </a:rPr>
              <a:t>钉钉简道云App </a:t>
            </a:r>
            <a:r>
              <a:rPr lang="zh-CN" altLang="en-US" sz="1500" b="0" dirty="0">
                <a:latin typeface="黑体" panose="02010609060101010101" pitchFamily="49" charset="-122"/>
                <a:ea typeface="黑体" panose="02010609060101010101" pitchFamily="49" charset="-122"/>
              </a:rPr>
              <a:t>示意图</a:t>
            </a:r>
            <a:endParaRPr lang="zh-CN" altLang="en-US" sz="1500" b="0" dirty="0">
              <a:latin typeface="黑体" panose="02010609060101010101" pitchFamily="49" charset="-122"/>
              <a:ea typeface="黑体" panose="02010609060101010101" pitchFamily="49" charset="-122"/>
            </a:endParaRPr>
          </a:p>
        </p:txBody>
      </p:sp>
      <p:sp>
        <p:nvSpPr>
          <p:cNvPr id="9" name="标题 3"/>
          <p:cNvSpPr>
            <a:spLocks noGrp="1"/>
          </p:cNvSpPr>
          <p:nvPr/>
        </p:nvSpPr>
        <p:spPr>
          <a:xfrm>
            <a:off x="1981200" y="549300"/>
            <a:ext cx="8229600" cy="114300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3200" spc="150" dirty="0">
                <a:latin typeface="黑体" panose="02010609060101010101" pitchFamily="49" charset="-122"/>
                <a:ea typeface="黑体" panose="02010609060101010101" pitchFamily="49" charset="-122"/>
                <a:sym typeface="+mn-ea"/>
              </a:rPr>
              <a:t>移动</a:t>
            </a:r>
            <a:r>
              <a:rPr lang="zh-CN" altLang="en-US" sz="3200" spc="150" dirty="0" smtClean="0">
                <a:latin typeface="黑体" panose="02010609060101010101" pitchFamily="49" charset="-122"/>
                <a:ea typeface="黑体" panose="02010609060101010101" pitchFamily="49" charset="-122"/>
                <a:sym typeface="+mn-ea"/>
              </a:rPr>
              <a:t>商务的市场应用</a:t>
            </a:r>
            <a:endParaRPr lang="zh-CN" altLang="en-US" sz="3200" spc="150" dirty="0" smtClean="0">
              <a:latin typeface="黑体" panose="02010609060101010101" pitchFamily="49" charset="-122"/>
              <a:ea typeface="黑体" panose="02010609060101010101" pitchFamily="49" charset="-122"/>
              <a:sym typeface="+mn-ea"/>
            </a:endParaRPr>
          </a:p>
          <a:p>
            <a:pPr algn="ctr"/>
            <a:r>
              <a:rPr lang="en-US" altLang="zh-CN" sz="2400" dirty="0">
                <a:solidFill>
                  <a:srgbClr val="01A49F"/>
                </a:solidFill>
                <a:sym typeface="+mn-ea"/>
              </a:rPr>
              <a:t>The market application of mobile commerce</a:t>
            </a:r>
            <a:endParaRPr lang="en-US" altLang="zh-CN" sz="2400" dirty="0">
              <a:solidFill>
                <a:srgbClr val="01A49F"/>
              </a:solidFill>
              <a:sym typeface="+mn-ea"/>
            </a:endParaRPr>
          </a:p>
        </p:txBody>
      </p:sp>
      <p:pic>
        <p:nvPicPr>
          <p:cNvPr id="2" name="图片 1" descr="20149309313"/>
          <p:cNvPicPr>
            <a:picLocks noChangeAspect="1"/>
          </p:cNvPicPr>
          <p:nvPr/>
        </p:nvPicPr>
        <p:blipFill>
          <a:blip r:embed="rId2"/>
          <a:stretch>
            <a:fillRect/>
          </a:stretch>
        </p:blipFill>
        <p:spPr>
          <a:xfrm>
            <a:off x="-8890" y="-6350"/>
            <a:ext cx="2990281" cy="900007"/>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par>
                          <p:cTn id="14" fill="hold">
                            <p:stCondLst>
                              <p:cond delay="1000"/>
                            </p:stCondLst>
                            <p:childTnLst>
                              <p:par>
                                <p:cTn id="15" presetID="5" presetClass="entr" presetSubtype="1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par>
                          <p:cTn id="18" fill="hold">
                            <p:stCondLst>
                              <p:cond delay="1500"/>
                            </p:stCondLst>
                            <p:childTnLst>
                              <p:par>
                                <p:cTn id="19" presetID="3" presetClass="entr" presetSubtype="10"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blinds(horizontal)">
                                      <p:cBhvr>
                                        <p:cTn id="21" dur="500"/>
                                        <p:tgtEl>
                                          <p:spTgt spid="74"/>
                                        </p:tgtEl>
                                      </p:cBhvr>
                                    </p:animEffect>
                                  </p:childTnLst>
                                </p:cTn>
                              </p:par>
                            </p:childTnLst>
                          </p:cTn>
                        </p:par>
                        <p:par>
                          <p:cTn id="22" fill="hold">
                            <p:stCondLst>
                              <p:cond delay="2000"/>
                            </p:stCondLst>
                            <p:childTnLst>
                              <p:par>
                                <p:cTn id="23" presetID="12" presetClass="entr" presetSubtype="4"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ppt_y</p:attrName>
                                        </p:attrNameLst>
                                      </p:cBhvr>
                                      <p:tavLst>
                                        <p:tav tm="0">
                                          <p:val>
                                            <p:strVal val="#ppt_y+#ppt_h*1.125000"/>
                                          </p:val>
                                        </p:tav>
                                        <p:tav tm="100000">
                                          <p:val>
                                            <p:strVal val="#ppt_y"/>
                                          </p:val>
                                        </p:tav>
                                      </p:tavLst>
                                    </p:anim>
                                    <p:animEffect transition="in" filter="wipe(up)">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组合 4"/>
          <p:cNvGrpSpPr/>
          <p:nvPr/>
        </p:nvGrpSpPr>
        <p:grpSpPr>
          <a:xfrm>
            <a:off x="890905" y="962025"/>
            <a:ext cx="3733800" cy="500380"/>
            <a:chOff x="1403" y="1515"/>
            <a:chExt cx="5880" cy="788"/>
          </a:xfrm>
        </p:grpSpPr>
        <p:sp>
          <p:nvSpPr>
            <p:cNvPr id="170" name=" 170"/>
            <p:cNvSpPr/>
            <p:nvPr/>
          </p:nvSpPr>
          <p:spPr>
            <a:xfrm>
              <a:off x="1403" y="1515"/>
              <a:ext cx="5880" cy="788"/>
            </a:xfrm>
            <a:prstGeom prst="round2DiagRect">
              <a:avLst/>
            </a:prstGeom>
            <a:solidFill>
              <a:srgbClr val="01A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 name="文本框 1"/>
            <p:cNvSpPr txBox="1"/>
            <p:nvPr/>
          </p:nvSpPr>
          <p:spPr>
            <a:xfrm>
              <a:off x="1431" y="1649"/>
              <a:ext cx="5688" cy="580"/>
            </a:xfrm>
            <a:prstGeom prst="rect">
              <a:avLst/>
            </a:prstGeom>
            <a:noFill/>
          </p:spPr>
          <p:txBody>
            <a:bodyPr wrap="none" rtlCol="0" anchor="t">
              <a:spAutoFit/>
            </a:bodyPr>
            <a:p>
              <a:r>
                <a:rPr lang="en-US" altLang="zh-CN" dirty="0">
                  <a:solidFill>
                    <a:schemeClr val="bg1"/>
                  </a:solidFill>
                  <a:latin typeface="黑体" panose="02010609060101010101" pitchFamily="49" charset="-122"/>
                  <a:ea typeface="黑体" panose="02010609060101010101" pitchFamily="49" charset="-122"/>
                  <a:sym typeface="+mn-ea"/>
                </a:rPr>
                <a:t>1.</a:t>
              </a:r>
              <a:r>
                <a:rPr lang="zh-CN" altLang="zh-CN" dirty="0">
                  <a:solidFill>
                    <a:schemeClr val="bg1"/>
                  </a:solidFill>
                  <a:latin typeface="黑体" panose="02010609060101010101" pitchFamily="49" charset="-122"/>
                  <a:ea typeface="黑体" panose="02010609060101010101" pitchFamily="49" charset="-122"/>
                  <a:sym typeface="+mn-ea"/>
                </a:rPr>
                <a:t>与客户沟通服务的移动终端应用</a:t>
              </a:r>
              <a:endParaRPr lang="zh-CN" altLang="zh-CN" dirty="0">
                <a:solidFill>
                  <a:schemeClr val="bg1"/>
                </a:solidFill>
                <a:latin typeface="黑体" panose="02010609060101010101" pitchFamily="49" charset="-122"/>
                <a:ea typeface="黑体" panose="02010609060101010101" pitchFamily="49" charset="-122"/>
                <a:sym typeface="+mn-ea"/>
              </a:endParaRPr>
            </a:p>
          </p:txBody>
        </p:sp>
      </p:grpSp>
      <p:sp>
        <p:nvSpPr>
          <p:cNvPr id="100" name="文本框 99"/>
          <p:cNvSpPr txBox="1"/>
          <p:nvPr/>
        </p:nvSpPr>
        <p:spPr>
          <a:xfrm>
            <a:off x="890905" y="1632585"/>
            <a:ext cx="4052570" cy="4246245"/>
          </a:xfrm>
          <a:prstGeom prst="rect">
            <a:avLst/>
          </a:prstGeom>
          <a:noFill/>
          <a:ln w="9525">
            <a:noFill/>
          </a:ln>
        </p:spPr>
        <p:txBody>
          <a:bodyPr wrap="square">
            <a:spAutoFit/>
          </a:bodyPr>
          <a:p>
            <a:pPr indent="304800" fontAlgn="auto">
              <a:lnSpc>
                <a:spcPct val="150000"/>
              </a:lnSpc>
            </a:pPr>
            <a:r>
              <a:rPr lang="zh-CN" altLang="en-US" sz="1500" b="0">
                <a:latin typeface="黑体" panose="02010609060101010101" pitchFamily="49" charset="-122"/>
                <a:ea typeface="黑体" panose="02010609060101010101" pitchFamily="49" charset="-122"/>
                <a:cs typeface="宋体" panose="02010600030101010101" pitchFamily="2" charset="-122"/>
              </a:rPr>
              <a:t>企业为了实现与客户交流沟通的便利性，从而研发并发布相关的移动终端应用，客户可以通过手机、</a:t>
            </a:r>
            <a:r>
              <a:rPr lang="en-US" altLang="zh-CN" sz="1500" b="0">
                <a:latin typeface="黑体" panose="02010609060101010101" pitchFamily="49" charset="-122"/>
                <a:ea typeface="黑体" panose="02010609060101010101" pitchFamily="49" charset="-122"/>
                <a:cs typeface="宋体" panose="02010600030101010101" pitchFamily="2" charset="-122"/>
              </a:rPr>
              <a:t>PAD</a:t>
            </a:r>
            <a:r>
              <a:rPr lang="zh-CN" altLang="en-US" sz="1500" b="0">
                <a:latin typeface="黑体" panose="02010609060101010101" pitchFamily="49" charset="-122"/>
                <a:ea typeface="黑体" panose="02010609060101010101" pitchFamily="49" charset="-122"/>
                <a:cs typeface="宋体" panose="02010600030101010101" pitchFamily="2" charset="-122"/>
              </a:rPr>
              <a:t>等移动终端下载并安装此类应用，最终实现随时随地与商家沟通交流的目的。</a:t>
            </a:r>
            <a:endParaRPr lang="zh-CN" altLang="en-US" sz="1500" b="0">
              <a:latin typeface="黑体" panose="02010609060101010101" pitchFamily="49" charset="-122"/>
              <a:ea typeface="黑体" panose="02010609060101010101" pitchFamily="49" charset="-122"/>
              <a:cs typeface="宋体" panose="02010600030101010101" pitchFamily="2" charset="-122"/>
            </a:endParaRPr>
          </a:p>
          <a:p>
            <a:pPr indent="304800" fontAlgn="auto">
              <a:lnSpc>
                <a:spcPct val="150000"/>
              </a:lnSpc>
            </a:pPr>
            <a:r>
              <a:rPr lang="zh-CN" altLang="en-US" sz="1500" b="0">
                <a:latin typeface="黑体" panose="02010609060101010101" pitchFamily="49" charset="-122"/>
                <a:ea typeface="黑体" panose="02010609060101010101" pitchFamily="49" charset="-122"/>
                <a:cs typeface="宋体" panose="02010600030101010101" pitchFamily="2" charset="-122"/>
              </a:rPr>
              <a:t>例如，全球较为流行的移动终端  </a:t>
            </a:r>
            <a:r>
              <a:rPr lang="en-US" altLang="zh-CN" sz="1500" b="0">
                <a:latin typeface="黑体" panose="02010609060101010101" pitchFamily="49" charset="-122"/>
                <a:ea typeface="黑体" panose="02010609060101010101" pitchFamily="49" charset="-122"/>
                <a:cs typeface="宋体" panose="02010600030101010101" pitchFamily="2" charset="-122"/>
              </a:rPr>
              <a:t>Zendesk</a:t>
            </a:r>
            <a:r>
              <a:rPr lang="zh-CN" altLang="en-US" sz="1500" b="0">
                <a:latin typeface="黑体" panose="02010609060101010101" pitchFamily="49" charset="-122"/>
                <a:ea typeface="黑体" panose="02010609060101010101" pitchFamily="49" charset="-122"/>
                <a:cs typeface="宋体" panose="02010600030101010101" pitchFamily="2" charset="-122"/>
              </a:rPr>
              <a:t>，</a:t>
            </a:r>
            <a:r>
              <a:rPr lang="en-US" altLang="zh-CN" sz="1500" b="0">
                <a:latin typeface="黑体" panose="02010609060101010101" pitchFamily="49" charset="-122"/>
                <a:ea typeface="黑体" panose="02010609060101010101" pitchFamily="49" charset="-122"/>
                <a:cs typeface="宋体" panose="02010600030101010101" pitchFamily="2" charset="-122"/>
              </a:rPr>
              <a:t>Zendesk</a:t>
            </a:r>
            <a:r>
              <a:rPr lang="zh-CN" altLang="en-US" sz="1500" b="0">
                <a:latin typeface="黑体" panose="02010609060101010101" pitchFamily="49" charset="-122"/>
                <a:ea typeface="黑体" panose="02010609060101010101" pitchFamily="49" charset="-122"/>
                <a:cs typeface="宋体" panose="02010600030101010101" pitchFamily="2" charset="-122"/>
              </a:rPr>
              <a:t>具有极高的扩展性，提供强大的定制化选项，可用于任意规模的客服团队。</a:t>
            </a:r>
            <a:endParaRPr lang="zh-CN" altLang="en-US" sz="1500" b="0">
              <a:latin typeface="黑体" panose="02010609060101010101" pitchFamily="49" charset="-122"/>
              <a:ea typeface="黑体" panose="02010609060101010101" pitchFamily="49" charset="-122"/>
              <a:cs typeface="宋体" panose="02010600030101010101" pitchFamily="2" charset="-122"/>
            </a:endParaRPr>
          </a:p>
          <a:p>
            <a:pPr indent="304800" fontAlgn="auto">
              <a:lnSpc>
                <a:spcPct val="150000"/>
              </a:lnSpc>
            </a:pPr>
            <a:r>
              <a:rPr lang="zh-CN" altLang="en-US" sz="1500">
                <a:latin typeface="黑体" panose="02010609060101010101" pitchFamily="49" charset="-122"/>
                <a:ea typeface="黑体" panose="02010609060101010101" pitchFamily="49" charset="-122"/>
                <a:sym typeface="+mn-ea"/>
              </a:rPr>
              <a:t>Zendesk成立于2008年，总部位于美国加州旧金山。该公司为客户提供基于互联网的SaaS客户服务/支持管理软件，使企业可以更加轻松地管理终端客户的服务和支持需求。</a:t>
            </a:r>
            <a:endParaRPr lang="zh-CN" altLang="en-US" sz="1500">
              <a:latin typeface="黑体" panose="02010609060101010101" pitchFamily="49" charset="-122"/>
              <a:ea typeface="黑体" panose="02010609060101010101" pitchFamily="49" charset="-122"/>
            </a:endParaRPr>
          </a:p>
        </p:txBody>
      </p:sp>
      <p:pic>
        <p:nvPicPr>
          <p:cNvPr id="3" name="图片 2"/>
          <p:cNvPicPr>
            <a:picLocks noChangeAspect="1"/>
          </p:cNvPicPr>
          <p:nvPr/>
        </p:nvPicPr>
        <p:blipFill>
          <a:blip r:embed="rId1"/>
          <a:stretch>
            <a:fillRect/>
          </a:stretch>
        </p:blipFill>
        <p:spPr>
          <a:xfrm>
            <a:off x="6361430" y="2084705"/>
            <a:ext cx="4771390" cy="2688590"/>
          </a:xfrm>
          <a:prstGeom prst="rect">
            <a:avLst/>
          </a:prstGeom>
        </p:spPr>
      </p:pic>
      <p:sp>
        <p:nvSpPr>
          <p:cNvPr id="6" name="文本框 5"/>
          <p:cNvSpPr txBox="1"/>
          <p:nvPr/>
        </p:nvSpPr>
        <p:spPr>
          <a:xfrm>
            <a:off x="7519035" y="4765040"/>
            <a:ext cx="2895600" cy="460375"/>
          </a:xfrm>
          <a:prstGeom prst="rect">
            <a:avLst/>
          </a:prstGeom>
          <a:noFill/>
          <a:ln w="9525">
            <a:noFill/>
          </a:ln>
        </p:spPr>
        <p:txBody>
          <a:bodyPr wrap="square">
            <a:spAutoFit/>
          </a:bodyPr>
          <a:p>
            <a:pPr indent="457200" algn="l">
              <a:lnSpc>
                <a:spcPct val="150000"/>
              </a:lnSpc>
              <a:buNone/>
            </a:pPr>
            <a:r>
              <a:rPr lang="en-US" altLang="zh-CN" sz="1600">
                <a:latin typeface="黑体" panose="02010609060101010101" pitchFamily="49" charset="-122"/>
                <a:ea typeface="黑体" panose="02010609060101010101" pitchFamily="49" charset="-122"/>
                <a:cs typeface="宋体" panose="02010600030101010101" pitchFamily="2" charset="-122"/>
                <a:sym typeface="+mn-ea"/>
              </a:rPr>
              <a:t>Zendesk </a:t>
            </a:r>
            <a:r>
              <a:rPr lang="zh-CN" altLang="en-US" sz="1600">
                <a:latin typeface="黑体" panose="02010609060101010101" pitchFamily="49" charset="-122"/>
                <a:ea typeface="黑体" panose="02010609060101010101" pitchFamily="49" charset="-122"/>
                <a:cs typeface="宋体" panose="02010600030101010101" pitchFamily="2" charset="-122"/>
                <a:sym typeface="+mn-ea"/>
              </a:rPr>
              <a:t>标志</a:t>
            </a:r>
            <a:r>
              <a:rPr lang="zh-CN" altLang="en-US" sz="1500" b="0" dirty="0">
                <a:latin typeface="黑体" panose="02010609060101010101" pitchFamily="49" charset="-122"/>
                <a:ea typeface="黑体" panose="02010609060101010101" pitchFamily="49" charset="-122"/>
              </a:rPr>
              <a:t>示意图</a:t>
            </a:r>
            <a:endParaRPr lang="zh-CN" altLang="en-US" sz="1500" b="0" dirty="0">
              <a:latin typeface="黑体" panose="02010609060101010101" pitchFamily="49" charset="-122"/>
              <a:ea typeface="黑体" panose="02010609060101010101" pitchFamily="49" charset="-122"/>
            </a:endParaRPr>
          </a:p>
        </p:txBody>
      </p:sp>
      <p:pic>
        <p:nvPicPr>
          <p:cNvPr id="4" name="图片 3" descr="20149309313"/>
          <p:cNvPicPr>
            <a:picLocks noChangeAspect="1"/>
          </p:cNvPicPr>
          <p:nvPr/>
        </p:nvPicPr>
        <p:blipFill>
          <a:blip r:embed="rId2"/>
          <a:stretch>
            <a:fillRect/>
          </a:stretch>
        </p:blipFill>
        <p:spPr>
          <a:xfrm>
            <a:off x="-8890" y="-6350"/>
            <a:ext cx="2990281" cy="900007"/>
          </a:xfrm>
          <a:prstGeom prst="rect">
            <a:avLst/>
          </a:prstGeo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checkerboard(across)">
                                      <p:cBhvr>
                                        <p:cTn id="12" dur="500"/>
                                        <p:tgtEl>
                                          <p:spTgt spid="100"/>
                                        </p:tgtEl>
                                      </p:cBhvr>
                                    </p:animEffect>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p:tgtEl>
                                          <p:spTgt spid="6"/>
                                        </p:tgtEl>
                                        <p:attrNameLst>
                                          <p:attrName>ppt_y</p:attrName>
                                        </p:attrNameLst>
                                      </p:cBhvr>
                                      <p:tavLst>
                                        <p:tav tm="0">
                                          <p:val>
                                            <p:strVal val="#ppt_y+#ppt_h*1.125000"/>
                                          </p:val>
                                        </p:tav>
                                        <p:tav tm="100000">
                                          <p:val>
                                            <p:strVal val="#ppt_y"/>
                                          </p:val>
                                        </p:tav>
                                      </p:tavLst>
                                    </p:anim>
                                    <p:animEffect transition="in" filter="wipe(up)">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组合 4"/>
          <p:cNvGrpSpPr/>
          <p:nvPr/>
        </p:nvGrpSpPr>
        <p:grpSpPr>
          <a:xfrm>
            <a:off x="908050" y="962025"/>
            <a:ext cx="3733800" cy="500380"/>
            <a:chOff x="1430" y="1515"/>
            <a:chExt cx="5880" cy="788"/>
          </a:xfrm>
        </p:grpSpPr>
        <p:sp>
          <p:nvSpPr>
            <p:cNvPr id="170" name=" 170"/>
            <p:cNvSpPr/>
            <p:nvPr/>
          </p:nvSpPr>
          <p:spPr>
            <a:xfrm>
              <a:off x="1430" y="1515"/>
              <a:ext cx="5880" cy="788"/>
            </a:xfrm>
            <a:prstGeom prst="round2DiagRect">
              <a:avLst/>
            </a:prstGeom>
            <a:solidFill>
              <a:srgbClr val="01A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 name="文本框 1"/>
            <p:cNvSpPr txBox="1"/>
            <p:nvPr/>
          </p:nvSpPr>
          <p:spPr>
            <a:xfrm>
              <a:off x="1526" y="1649"/>
              <a:ext cx="4248" cy="580"/>
            </a:xfrm>
            <a:prstGeom prst="rect">
              <a:avLst/>
            </a:prstGeom>
            <a:noFill/>
          </p:spPr>
          <p:txBody>
            <a:bodyPr wrap="none" rtlCol="0" anchor="t">
              <a:spAutoFit/>
            </a:bodyPr>
            <a:p>
              <a:r>
                <a:rPr lang="en-US" altLang="zh-CN" dirty="0">
                  <a:solidFill>
                    <a:schemeClr val="bg1"/>
                  </a:solidFill>
                  <a:latin typeface="黑体" panose="02010609060101010101" pitchFamily="49" charset="-122"/>
                  <a:ea typeface="黑体" panose="02010609060101010101" pitchFamily="49" charset="-122"/>
                  <a:sym typeface="+mn-ea"/>
                </a:rPr>
                <a:t>2.</a:t>
              </a:r>
              <a:r>
                <a:rPr lang="zh-CN" altLang="zh-CN" dirty="0">
                  <a:solidFill>
                    <a:schemeClr val="bg1"/>
                  </a:solidFill>
                  <a:latin typeface="黑体" panose="02010609060101010101" pitchFamily="49" charset="-122"/>
                  <a:ea typeface="黑体" panose="02010609060101010101" pitchFamily="49" charset="-122"/>
                  <a:sym typeface="+mn-ea"/>
                </a:rPr>
                <a:t>移动电子商务物流管理</a:t>
              </a:r>
              <a:endParaRPr lang="zh-CN" altLang="zh-CN" dirty="0">
                <a:solidFill>
                  <a:schemeClr val="bg1"/>
                </a:solidFill>
                <a:latin typeface="黑体" panose="02010609060101010101" pitchFamily="49" charset="-122"/>
                <a:ea typeface="黑体" panose="02010609060101010101" pitchFamily="49" charset="-122"/>
                <a:sym typeface="+mn-ea"/>
              </a:endParaRPr>
            </a:p>
          </p:txBody>
        </p:sp>
      </p:grpSp>
      <p:sp>
        <p:nvSpPr>
          <p:cNvPr id="100" name="文本框 99"/>
          <p:cNvSpPr txBox="1"/>
          <p:nvPr/>
        </p:nvSpPr>
        <p:spPr>
          <a:xfrm>
            <a:off x="908050" y="1631950"/>
            <a:ext cx="4031615" cy="3900170"/>
          </a:xfrm>
          <a:prstGeom prst="rect">
            <a:avLst/>
          </a:prstGeom>
          <a:noFill/>
          <a:ln w="9525">
            <a:noFill/>
          </a:ln>
        </p:spPr>
        <p:txBody>
          <a:bodyPr wrap="square">
            <a:spAutoFit/>
          </a:bodyPr>
          <a:p>
            <a:pPr indent="457200" algn="l">
              <a:lnSpc>
                <a:spcPct val="150000"/>
              </a:lnSpc>
              <a:buNone/>
            </a:pPr>
            <a:r>
              <a:rPr lang="en-US" altLang="zh-CN" sz="1500" b="0" dirty="0">
                <a:latin typeface="黑体" panose="02010609060101010101" pitchFamily="49" charset="-122"/>
                <a:ea typeface="黑体" panose="02010609060101010101" pitchFamily="49" charset="-122"/>
              </a:rPr>
              <a:t>企业在发展移动电子商务的同时，也必将把物流管理进行移动化，这将更有利于企业相关部门对于物流信息的随时掌控。</a:t>
            </a:r>
            <a:endParaRPr lang="en-US" altLang="zh-CN" sz="1500" b="0" dirty="0">
              <a:latin typeface="黑体" panose="02010609060101010101" pitchFamily="49" charset="-122"/>
              <a:ea typeface="黑体" panose="02010609060101010101" pitchFamily="49" charset="-122"/>
            </a:endParaRPr>
          </a:p>
          <a:p>
            <a:pPr indent="457200" algn="l">
              <a:lnSpc>
                <a:spcPct val="150000"/>
              </a:lnSpc>
              <a:buNone/>
            </a:pPr>
            <a:r>
              <a:rPr lang="en-US" altLang="zh-CN" sz="1500" b="0" dirty="0">
                <a:latin typeface="黑体" panose="02010609060101010101" pitchFamily="49" charset="-122"/>
                <a:ea typeface="黑体" panose="02010609060101010101" pitchFamily="49" charset="-122"/>
              </a:rPr>
              <a:t>目前，国内申通，圆通等物流企业都能够对货物的位置信息进行跟踪并提供查询，在卖家发货后，买家可以根据相关的物流公司和快递单号，通过手机等移动终端进行物流信息查询，商品的产地、发收时间以及中转地点等信息一目了然。</a:t>
            </a:r>
            <a:endParaRPr lang="en-US" altLang="zh-CN" sz="1500" b="0" dirty="0">
              <a:latin typeface="黑体" panose="02010609060101010101" pitchFamily="49" charset="-122"/>
              <a:ea typeface="黑体" panose="02010609060101010101" pitchFamily="49" charset="-122"/>
            </a:endParaRPr>
          </a:p>
          <a:p>
            <a:pPr indent="457200" algn="l">
              <a:lnSpc>
                <a:spcPct val="150000"/>
              </a:lnSpc>
              <a:buNone/>
            </a:pPr>
            <a:r>
              <a:rPr lang="en-US" altLang="zh-CN" sz="1500" b="0" dirty="0">
                <a:latin typeface="黑体" panose="02010609060101010101" pitchFamily="49" charset="-122"/>
                <a:ea typeface="黑体" panose="02010609060101010101" pitchFamily="49" charset="-122"/>
              </a:rPr>
              <a:t>买家若发现问题，也可及时向快递公司反馈，以免造成损失。</a:t>
            </a:r>
            <a:endParaRPr lang="en-US" altLang="zh-CN" sz="1500" dirty="0">
              <a:latin typeface="黑体" panose="02010609060101010101" pitchFamily="49" charset="-122"/>
              <a:ea typeface="黑体" panose="02010609060101010101" pitchFamily="49" charset="-122"/>
            </a:endParaRPr>
          </a:p>
        </p:txBody>
      </p:sp>
      <p:pic>
        <p:nvPicPr>
          <p:cNvPr id="3" name="图片 2" descr="超级截屏_20180416_100432"/>
          <p:cNvPicPr>
            <a:picLocks noChangeAspect="1"/>
          </p:cNvPicPr>
          <p:nvPr/>
        </p:nvPicPr>
        <p:blipFill>
          <a:blip r:embed="rId1"/>
          <a:srcRect b="2533"/>
          <a:stretch>
            <a:fillRect/>
          </a:stretch>
        </p:blipFill>
        <p:spPr>
          <a:xfrm>
            <a:off x="7145020" y="1559560"/>
            <a:ext cx="3270250" cy="4055745"/>
          </a:xfrm>
          <a:prstGeom prst="rect">
            <a:avLst/>
          </a:prstGeom>
          <a:ln w="3175">
            <a:solidFill>
              <a:schemeClr val="tx1"/>
            </a:solidFill>
          </a:ln>
        </p:spPr>
      </p:pic>
      <p:sp>
        <p:nvSpPr>
          <p:cNvPr id="6" name="文本框 5"/>
          <p:cNvSpPr txBox="1"/>
          <p:nvPr/>
        </p:nvSpPr>
        <p:spPr>
          <a:xfrm>
            <a:off x="7262495" y="5615305"/>
            <a:ext cx="2895600" cy="437515"/>
          </a:xfrm>
          <a:prstGeom prst="rect">
            <a:avLst/>
          </a:prstGeom>
          <a:noFill/>
          <a:ln w="9525">
            <a:noFill/>
          </a:ln>
        </p:spPr>
        <p:txBody>
          <a:bodyPr wrap="square">
            <a:spAutoFit/>
          </a:bodyPr>
          <a:p>
            <a:pPr indent="457200" algn="l">
              <a:lnSpc>
                <a:spcPct val="150000"/>
              </a:lnSpc>
              <a:buNone/>
            </a:pPr>
            <a:r>
              <a:rPr lang="en-US" altLang="zh-CN" sz="1400" b="0">
                <a:latin typeface="黑体" panose="02010609060101010101" pitchFamily="49" charset="-122"/>
                <a:ea typeface="黑体" panose="02010609060101010101" pitchFamily="49" charset="-122"/>
                <a:cs typeface="宋体" panose="02010600030101010101" pitchFamily="2" charset="-122"/>
              </a:rPr>
              <a:t> </a:t>
            </a:r>
            <a:r>
              <a:rPr lang="en-US" altLang="zh-CN" sz="1500" b="0" dirty="0">
                <a:latin typeface="黑体" panose="02010609060101010101" pitchFamily="49" charset="-122"/>
                <a:ea typeface="黑体" panose="02010609060101010101" pitchFamily="49" charset="-122"/>
              </a:rPr>
              <a:t>申通快递App</a:t>
            </a:r>
            <a:r>
              <a:rPr lang="zh-CN" altLang="en-US" sz="1500" b="0" dirty="0">
                <a:latin typeface="黑体" panose="02010609060101010101" pitchFamily="49" charset="-122"/>
                <a:ea typeface="黑体" panose="02010609060101010101" pitchFamily="49" charset="-122"/>
              </a:rPr>
              <a:t>界面</a:t>
            </a:r>
            <a:r>
              <a:rPr lang="en-US" altLang="zh-CN" sz="1500" b="0" dirty="0">
                <a:latin typeface="黑体" panose="02010609060101010101" pitchFamily="49" charset="-122"/>
                <a:ea typeface="黑体" panose="02010609060101010101" pitchFamily="49" charset="-122"/>
              </a:rPr>
              <a:t> </a:t>
            </a:r>
            <a:r>
              <a:rPr lang="zh-CN" altLang="en-US" sz="1500" b="0" dirty="0">
                <a:latin typeface="黑体" panose="02010609060101010101" pitchFamily="49" charset="-122"/>
                <a:ea typeface="黑体" panose="02010609060101010101" pitchFamily="49" charset="-122"/>
              </a:rPr>
              <a:t>示意图</a:t>
            </a:r>
            <a:endParaRPr lang="zh-CN" altLang="en-US" sz="1500" b="0" dirty="0">
              <a:latin typeface="黑体" panose="02010609060101010101" pitchFamily="49" charset="-122"/>
              <a:ea typeface="黑体" panose="02010609060101010101" pitchFamily="49" charset="-122"/>
            </a:endParaRPr>
          </a:p>
        </p:txBody>
      </p:sp>
      <p:pic>
        <p:nvPicPr>
          <p:cNvPr id="4" name="图片 3" descr="20149309313"/>
          <p:cNvPicPr>
            <a:picLocks noChangeAspect="1"/>
          </p:cNvPicPr>
          <p:nvPr/>
        </p:nvPicPr>
        <p:blipFill>
          <a:blip r:embed="rId2"/>
          <a:stretch>
            <a:fillRect/>
          </a:stretch>
        </p:blipFill>
        <p:spPr>
          <a:xfrm>
            <a:off x="-8890" y="-6350"/>
            <a:ext cx="2990281" cy="900007"/>
          </a:xfrm>
          <a:prstGeom prst="rect">
            <a:avLst/>
          </a:prstGeom>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checkerboard(across)">
                                      <p:cBhvr>
                                        <p:cTn id="12" dur="500"/>
                                        <p:tgtEl>
                                          <p:spTgt spid="100"/>
                                        </p:tgtEl>
                                      </p:cBhvr>
                                    </p:animEffect>
                                  </p:childTnLst>
                                </p:cTn>
                              </p:par>
                            </p:childTnLst>
                          </p:cTn>
                        </p:par>
                        <p:par>
                          <p:cTn id="13" fill="hold">
                            <p:stCondLst>
                              <p:cond delay="1000"/>
                            </p:stCondLst>
                            <p:childTnLst>
                              <p:par>
                                <p:cTn id="14" presetID="3" presetClass="entr" presetSubtype="5"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vertical)">
                                      <p:cBhvr>
                                        <p:cTn id="16" dur="500"/>
                                        <p:tgtEl>
                                          <p:spTgt spid="3"/>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p:tgtEl>
                                          <p:spTgt spid="6"/>
                                        </p:tgtEl>
                                        <p:attrNameLst>
                                          <p:attrName>ppt_y</p:attrName>
                                        </p:attrNameLst>
                                      </p:cBhvr>
                                      <p:tavLst>
                                        <p:tav tm="0">
                                          <p:val>
                                            <p:strVal val="#ppt_y+#ppt_h*1.125000"/>
                                          </p:val>
                                        </p:tav>
                                        <p:tav tm="100000">
                                          <p:val>
                                            <p:strVal val="#ppt_y"/>
                                          </p:val>
                                        </p:tav>
                                      </p:tavLst>
                                    </p:anim>
                                    <p:animEffect transition="in" filter="wipe(up)">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组合 4"/>
          <p:cNvGrpSpPr/>
          <p:nvPr/>
        </p:nvGrpSpPr>
        <p:grpSpPr>
          <a:xfrm>
            <a:off x="920115" y="926465"/>
            <a:ext cx="3733800" cy="535940"/>
            <a:chOff x="1449" y="1459"/>
            <a:chExt cx="5880" cy="844"/>
          </a:xfrm>
        </p:grpSpPr>
        <p:sp>
          <p:nvSpPr>
            <p:cNvPr id="170" name=" 170"/>
            <p:cNvSpPr/>
            <p:nvPr/>
          </p:nvSpPr>
          <p:spPr>
            <a:xfrm>
              <a:off x="1449" y="1515"/>
              <a:ext cx="5880" cy="788"/>
            </a:xfrm>
            <a:prstGeom prst="round2DiagRect">
              <a:avLst/>
            </a:prstGeom>
            <a:solidFill>
              <a:srgbClr val="01A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 name="文本框 1"/>
            <p:cNvSpPr txBox="1"/>
            <p:nvPr/>
          </p:nvSpPr>
          <p:spPr>
            <a:xfrm>
              <a:off x="1545" y="1459"/>
              <a:ext cx="3888" cy="798"/>
            </a:xfrm>
            <a:prstGeom prst="rect">
              <a:avLst/>
            </a:prstGeom>
            <a:noFill/>
          </p:spPr>
          <p:txBody>
            <a:bodyPr wrap="none" rtlCol="0" anchor="t">
              <a:spAutoFit/>
            </a:bodyPr>
            <a:p>
              <a:pPr>
                <a:lnSpc>
                  <a:spcPct val="150000"/>
                </a:lnSpc>
              </a:pPr>
              <a:r>
                <a:rPr lang="en-US" altLang="zh-CN" dirty="0">
                  <a:solidFill>
                    <a:schemeClr val="bg1"/>
                  </a:solidFill>
                  <a:latin typeface="黑体" panose="02010609060101010101" pitchFamily="49" charset="-122"/>
                  <a:ea typeface="黑体" panose="02010609060101010101" pitchFamily="49" charset="-122"/>
                  <a:sym typeface="+mn-ea"/>
                </a:rPr>
                <a:t>3.</a:t>
              </a:r>
              <a:r>
                <a:rPr lang="zh-CN" altLang="zh-CN" dirty="0">
                  <a:solidFill>
                    <a:schemeClr val="bg1"/>
                  </a:solidFill>
                  <a:latin typeface="黑体" panose="02010609060101010101" pitchFamily="49" charset="-122"/>
                  <a:ea typeface="黑体" panose="02010609060101010101" pitchFamily="49" charset="-122"/>
                  <a:sym typeface="+mn-ea"/>
                </a:rPr>
                <a:t>企业移动办公类应用</a:t>
              </a:r>
              <a:endParaRPr lang="zh-CN" altLang="zh-CN" dirty="0">
                <a:solidFill>
                  <a:schemeClr val="bg1"/>
                </a:solidFill>
                <a:latin typeface="黑体" panose="02010609060101010101" pitchFamily="49" charset="-122"/>
                <a:ea typeface="黑体" panose="02010609060101010101" pitchFamily="49" charset="-122"/>
                <a:sym typeface="+mn-ea"/>
              </a:endParaRPr>
            </a:p>
          </p:txBody>
        </p:sp>
      </p:grpSp>
      <p:sp>
        <p:nvSpPr>
          <p:cNvPr id="100" name="文本框 99"/>
          <p:cNvSpPr txBox="1"/>
          <p:nvPr/>
        </p:nvSpPr>
        <p:spPr>
          <a:xfrm>
            <a:off x="908050" y="1634490"/>
            <a:ext cx="4469765" cy="4592320"/>
          </a:xfrm>
          <a:prstGeom prst="rect">
            <a:avLst/>
          </a:prstGeom>
          <a:noFill/>
          <a:ln w="9525">
            <a:noFill/>
          </a:ln>
        </p:spPr>
        <p:txBody>
          <a:bodyPr wrap="square">
            <a:spAutoFit/>
          </a:bodyPr>
          <a:p>
            <a:pPr indent="457200" algn="l">
              <a:lnSpc>
                <a:spcPct val="150000"/>
              </a:lnSpc>
              <a:buNone/>
            </a:pPr>
            <a:r>
              <a:rPr lang="en-US" altLang="zh-CN" sz="1500" b="0" dirty="0">
                <a:latin typeface="黑体" panose="02010609060101010101" pitchFamily="49" charset="-122"/>
                <a:ea typeface="黑体" panose="02010609060101010101" pitchFamily="49" charset="-122"/>
              </a:rPr>
              <a:t>移动互联网的发展无疑也将企业内部办公带入了移动时代，使企业办公也可以在任何时间、任何地点进行。</a:t>
            </a:r>
            <a:endParaRPr lang="zh-CN" altLang="en-US" sz="1500" b="0" dirty="0">
              <a:latin typeface="黑体" panose="02010609060101010101" pitchFamily="49" charset="-122"/>
              <a:ea typeface="黑体" panose="02010609060101010101" pitchFamily="49" charset="-122"/>
            </a:endParaRPr>
          </a:p>
          <a:p>
            <a:pPr indent="457200" algn="l">
              <a:lnSpc>
                <a:spcPct val="150000"/>
              </a:lnSpc>
              <a:buNone/>
            </a:pPr>
            <a:r>
              <a:rPr lang="en-US" altLang="zh-CN" sz="1500" b="0" dirty="0">
                <a:latin typeface="黑体" panose="02010609060101010101" pitchFamily="49" charset="-122"/>
                <a:ea typeface="黑体" panose="02010609060101010101" pitchFamily="49" charset="-122"/>
              </a:rPr>
              <a:t>钉钉(DingTalk)是阿里巴巴集团专为中国企业打造的免费沟通和协同的多端平台 ，提供PC版，Web版和手机版，支持手机和电脑间文件互传。钉钉因中国企业而生，帮助中国企业通过系统化的解决方案(微应用)，全方位提升中国企业沟通和协同效率 。</a:t>
            </a:r>
            <a:endParaRPr lang="en-US" altLang="zh-CN" sz="1500" b="0" dirty="0">
              <a:latin typeface="黑体" panose="02010609060101010101" pitchFamily="49" charset="-122"/>
              <a:ea typeface="黑体" panose="02010609060101010101" pitchFamily="49" charset="-122"/>
            </a:endParaRPr>
          </a:p>
          <a:p>
            <a:pPr indent="457200" algn="l">
              <a:lnSpc>
                <a:spcPct val="150000"/>
              </a:lnSpc>
              <a:buNone/>
            </a:pPr>
            <a:r>
              <a:rPr lang="en-US" altLang="zh-CN" sz="1500" b="0" dirty="0">
                <a:latin typeface="黑体" panose="02010609060101010101" pitchFamily="49" charset="-122"/>
                <a:ea typeface="黑体" panose="02010609060101010101" pitchFamily="49" charset="-122"/>
              </a:rPr>
              <a:t>钉钉为企业提供了即时通讯软件，即下即用，企业激活了第一企信后，员工可以通过客户端，看到公司组织结构和人事状况，同事之间进行文字、语音、电话、会议等即时沟通协作。</a:t>
            </a:r>
            <a:endParaRPr lang="en-US" altLang="zh-CN" sz="1500" dirty="0">
              <a:latin typeface="黑体" panose="02010609060101010101" pitchFamily="49" charset="-122"/>
              <a:ea typeface="黑体" panose="02010609060101010101" pitchFamily="49" charset="-122"/>
            </a:endParaRPr>
          </a:p>
        </p:txBody>
      </p:sp>
      <p:pic>
        <p:nvPicPr>
          <p:cNvPr id="3" name="图片 2"/>
          <p:cNvPicPr>
            <a:picLocks noChangeAspect="1"/>
          </p:cNvPicPr>
          <p:nvPr/>
        </p:nvPicPr>
        <p:blipFill>
          <a:blip r:embed="rId1"/>
          <a:stretch>
            <a:fillRect/>
          </a:stretch>
        </p:blipFill>
        <p:spPr>
          <a:xfrm>
            <a:off x="6394450" y="2042160"/>
            <a:ext cx="4737735" cy="2773680"/>
          </a:xfrm>
          <a:prstGeom prst="rect">
            <a:avLst/>
          </a:prstGeom>
        </p:spPr>
      </p:pic>
      <p:sp>
        <p:nvSpPr>
          <p:cNvPr id="6" name="文本框 5"/>
          <p:cNvSpPr txBox="1"/>
          <p:nvPr/>
        </p:nvSpPr>
        <p:spPr>
          <a:xfrm>
            <a:off x="7315835" y="4803775"/>
            <a:ext cx="2895600" cy="437515"/>
          </a:xfrm>
          <a:prstGeom prst="rect">
            <a:avLst/>
          </a:prstGeom>
          <a:noFill/>
          <a:ln w="9525">
            <a:noFill/>
          </a:ln>
        </p:spPr>
        <p:txBody>
          <a:bodyPr wrap="square">
            <a:spAutoFit/>
          </a:bodyPr>
          <a:p>
            <a:pPr indent="457200" algn="l">
              <a:lnSpc>
                <a:spcPct val="150000"/>
              </a:lnSpc>
              <a:buNone/>
            </a:pPr>
            <a:r>
              <a:rPr lang="en-US" altLang="zh-CN" sz="1400" b="0">
                <a:latin typeface="黑体" panose="02010609060101010101" pitchFamily="49" charset="-122"/>
                <a:ea typeface="黑体" panose="02010609060101010101" pitchFamily="49" charset="-122"/>
                <a:cs typeface="宋体" panose="02010600030101010101" pitchFamily="2" charset="-122"/>
              </a:rPr>
              <a:t> </a:t>
            </a:r>
            <a:r>
              <a:rPr lang="zh-CN" altLang="en-US" sz="1400" b="0">
                <a:latin typeface="黑体" panose="02010609060101010101" pitchFamily="49" charset="-122"/>
                <a:ea typeface="黑体" panose="02010609060101010101" pitchFamily="49" charset="-122"/>
                <a:cs typeface="宋体" panose="02010600030101010101" pitchFamily="2" charset="-122"/>
              </a:rPr>
              <a:t>钉钉 </a:t>
            </a:r>
            <a:r>
              <a:rPr lang="zh-CN" altLang="en-US" sz="1500" b="0" dirty="0">
                <a:latin typeface="黑体" panose="02010609060101010101" pitchFamily="49" charset="-122"/>
                <a:ea typeface="黑体" panose="02010609060101010101" pitchFamily="49" charset="-122"/>
              </a:rPr>
              <a:t>界面</a:t>
            </a:r>
            <a:r>
              <a:rPr lang="en-US" altLang="zh-CN" sz="1500" b="0" dirty="0">
                <a:latin typeface="黑体" panose="02010609060101010101" pitchFamily="49" charset="-122"/>
                <a:ea typeface="黑体" panose="02010609060101010101" pitchFamily="49" charset="-122"/>
              </a:rPr>
              <a:t> </a:t>
            </a:r>
            <a:r>
              <a:rPr lang="zh-CN" altLang="en-US" sz="1500" b="0" dirty="0">
                <a:latin typeface="黑体" panose="02010609060101010101" pitchFamily="49" charset="-122"/>
                <a:ea typeface="黑体" panose="02010609060101010101" pitchFamily="49" charset="-122"/>
              </a:rPr>
              <a:t>示意图</a:t>
            </a:r>
            <a:endParaRPr lang="zh-CN" altLang="en-US" sz="1500" b="0" dirty="0">
              <a:latin typeface="黑体" panose="02010609060101010101" pitchFamily="49" charset="-122"/>
              <a:ea typeface="黑体" panose="02010609060101010101" pitchFamily="49" charset="-122"/>
            </a:endParaRPr>
          </a:p>
        </p:txBody>
      </p:sp>
      <p:pic>
        <p:nvPicPr>
          <p:cNvPr id="4" name="图片 3" descr="20149309313"/>
          <p:cNvPicPr>
            <a:picLocks noChangeAspect="1"/>
          </p:cNvPicPr>
          <p:nvPr/>
        </p:nvPicPr>
        <p:blipFill>
          <a:blip r:embed="rId2"/>
          <a:stretch>
            <a:fillRect/>
          </a:stretch>
        </p:blipFill>
        <p:spPr>
          <a:xfrm>
            <a:off x="-8890" y="-6350"/>
            <a:ext cx="2990281" cy="900007"/>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checkerboard(across)">
                                      <p:cBhvr>
                                        <p:cTn id="12" dur="500"/>
                                        <p:tgtEl>
                                          <p:spTgt spid="100"/>
                                        </p:tgtEl>
                                      </p:cBhvr>
                                    </p:animEffect>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par>
                          <p:cTn id="17" fill="hold">
                            <p:stCondLst>
                              <p:cond delay="1500"/>
                            </p:stCondLst>
                            <p:childTnLst>
                              <p:par>
                                <p:cTn id="18" presetID="5" presetClass="entr" presetSubtype="1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组合 4"/>
          <p:cNvGrpSpPr/>
          <p:nvPr/>
        </p:nvGrpSpPr>
        <p:grpSpPr>
          <a:xfrm>
            <a:off x="908050" y="950595"/>
            <a:ext cx="3733800" cy="535940"/>
            <a:chOff x="1430" y="1497"/>
            <a:chExt cx="5880" cy="844"/>
          </a:xfrm>
        </p:grpSpPr>
        <p:sp>
          <p:nvSpPr>
            <p:cNvPr id="170" name=" 170"/>
            <p:cNvSpPr/>
            <p:nvPr/>
          </p:nvSpPr>
          <p:spPr>
            <a:xfrm>
              <a:off x="1430" y="1553"/>
              <a:ext cx="5880" cy="788"/>
            </a:xfrm>
            <a:prstGeom prst="round2DiagRect">
              <a:avLst/>
            </a:prstGeom>
            <a:solidFill>
              <a:srgbClr val="01A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 name="文本框 1"/>
            <p:cNvSpPr txBox="1"/>
            <p:nvPr/>
          </p:nvSpPr>
          <p:spPr>
            <a:xfrm>
              <a:off x="1526" y="1497"/>
              <a:ext cx="2808" cy="798"/>
            </a:xfrm>
            <a:prstGeom prst="rect">
              <a:avLst/>
            </a:prstGeom>
            <a:noFill/>
          </p:spPr>
          <p:txBody>
            <a:bodyPr wrap="none" rtlCol="0" anchor="t">
              <a:spAutoFit/>
            </a:bodyPr>
            <a:p>
              <a:pPr algn="l">
                <a:lnSpc>
                  <a:spcPct val="150000"/>
                </a:lnSpc>
              </a:pPr>
              <a:r>
                <a:rPr lang="en-US" altLang="zh-CN" dirty="0">
                  <a:solidFill>
                    <a:schemeClr val="bg1"/>
                  </a:solidFill>
                  <a:latin typeface="黑体" panose="02010609060101010101" pitchFamily="49" charset="-122"/>
                  <a:ea typeface="黑体" panose="02010609060101010101" pitchFamily="49" charset="-122"/>
                  <a:sym typeface="+mn-ea"/>
                </a:rPr>
                <a:t>4.销售终端服务</a:t>
              </a:r>
              <a:endParaRPr lang="en-US" altLang="zh-CN" dirty="0">
                <a:solidFill>
                  <a:schemeClr val="bg1"/>
                </a:solidFill>
                <a:latin typeface="黑体" panose="02010609060101010101" pitchFamily="49" charset="-122"/>
                <a:ea typeface="黑体" panose="02010609060101010101" pitchFamily="49" charset="-122"/>
                <a:sym typeface="+mn-ea"/>
              </a:endParaRPr>
            </a:p>
          </p:txBody>
        </p:sp>
      </p:grpSp>
      <p:sp>
        <p:nvSpPr>
          <p:cNvPr id="100" name="文本框 99"/>
          <p:cNvSpPr txBox="1"/>
          <p:nvPr/>
        </p:nvSpPr>
        <p:spPr>
          <a:xfrm>
            <a:off x="908050" y="1635125"/>
            <a:ext cx="4030980" cy="3900170"/>
          </a:xfrm>
          <a:prstGeom prst="rect">
            <a:avLst/>
          </a:prstGeom>
          <a:noFill/>
          <a:ln w="9525">
            <a:noFill/>
          </a:ln>
        </p:spPr>
        <p:txBody>
          <a:bodyPr wrap="square">
            <a:spAutoFit/>
          </a:bodyPr>
          <a:p>
            <a:pPr indent="457200" algn="l">
              <a:lnSpc>
                <a:spcPct val="150000"/>
              </a:lnSpc>
              <a:buNone/>
            </a:pPr>
            <a:r>
              <a:rPr lang="en-US" altLang="zh-CN" sz="1500" b="0" dirty="0">
                <a:latin typeface="黑体" panose="02010609060101010101" pitchFamily="49" charset="-122"/>
                <a:ea typeface="黑体" panose="02010609060101010101" pitchFamily="49" charset="-122"/>
              </a:rPr>
              <a:t>在移动商务时代，企业可以从产品设计与生产、市场营销及售后服务等每一个经营阶段寻求或创造新的利润增长点。为手机添加能够提供便利的应用，是用户所乐意接受的。</a:t>
            </a:r>
            <a:endParaRPr lang="en-US" altLang="zh-CN" sz="1500" b="0" dirty="0">
              <a:latin typeface="黑体" panose="02010609060101010101" pitchFamily="49" charset="-122"/>
              <a:ea typeface="黑体" panose="02010609060101010101" pitchFamily="49" charset="-122"/>
            </a:endParaRPr>
          </a:p>
          <a:p>
            <a:pPr indent="457200" algn="l">
              <a:lnSpc>
                <a:spcPct val="150000"/>
              </a:lnSpc>
              <a:buNone/>
            </a:pPr>
            <a:r>
              <a:rPr lang="en-US" altLang="zh-CN" sz="1500" b="0" dirty="0">
                <a:latin typeface="黑体" panose="02010609060101010101" pitchFamily="49" charset="-122"/>
                <a:ea typeface="黑体" panose="02010609060101010101" pitchFamily="49" charset="-122"/>
              </a:rPr>
              <a:t>阿里巴巴集团充分地认识到手机支付的巨大便利，建立支付宝平台，并通过和其他企业合作添加转账、信用卡还款、余额宝、蚂蚁花呗、淘票票等功能，完善手机支付平台，使手机成为随身的钱包，这种支付手段不仅使广大消费者的生活更加便利，也使得企业增加了盈利。</a:t>
            </a:r>
            <a:endParaRPr lang="en-US" altLang="zh-CN" sz="1500" dirty="0">
              <a:latin typeface="黑体" panose="02010609060101010101" pitchFamily="49" charset="-122"/>
              <a:ea typeface="黑体" panose="02010609060101010101" pitchFamily="49" charset="-122"/>
            </a:endParaRPr>
          </a:p>
        </p:txBody>
      </p:sp>
      <p:pic>
        <p:nvPicPr>
          <p:cNvPr id="3" name="图片 2" descr="超级截屏_20180416_105345"/>
          <p:cNvPicPr>
            <a:picLocks noChangeAspect="1"/>
          </p:cNvPicPr>
          <p:nvPr/>
        </p:nvPicPr>
        <p:blipFill>
          <a:blip r:embed="rId1"/>
          <a:stretch>
            <a:fillRect/>
          </a:stretch>
        </p:blipFill>
        <p:spPr>
          <a:xfrm>
            <a:off x="7389495" y="1257300"/>
            <a:ext cx="2600325" cy="4494530"/>
          </a:xfrm>
          <a:prstGeom prst="rect">
            <a:avLst/>
          </a:prstGeom>
          <a:ln w="3175">
            <a:solidFill>
              <a:schemeClr val="tx1"/>
            </a:solidFill>
          </a:ln>
        </p:spPr>
      </p:pic>
      <p:sp>
        <p:nvSpPr>
          <p:cNvPr id="6" name="文本框 5"/>
          <p:cNvSpPr txBox="1"/>
          <p:nvPr/>
        </p:nvSpPr>
        <p:spPr>
          <a:xfrm>
            <a:off x="7242175" y="5744210"/>
            <a:ext cx="2895600" cy="437515"/>
          </a:xfrm>
          <a:prstGeom prst="rect">
            <a:avLst/>
          </a:prstGeom>
          <a:noFill/>
          <a:ln w="9525">
            <a:noFill/>
          </a:ln>
        </p:spPr>
        <p:txBody>
          <a:bodyPr wrap="square">
            <a:spAutoFit/>
          </a:bodyPr>
          <a:p>
            <a:pPr indent="457200" algn="l">
              <a:lnSpc>
                <a:spcPct val="150000"/>
              </a:lnSpc>
              <a:buNone/>
            </a:pPr>
            <a:r>
              <a:rPr lang="en-US" altLang="zh-CN" sz="1400" b="0">
                <a:latin typeface="黑体" panose="02010609060101010101" pitchFamily="49" charset="-122"/>
                <a:ea typeface="黑体" panose="02010609060101010101" pitchFamily="49" charset="-122"/>
                <a:cs typeface="宋体" panose="02010600030101010101" pitchFamily="2" charset="-122"/>
              </a:rPr>
              <a:t> </a:t>
            </a:r>
            <a:r>
              <a:rPr lang="zh-CN" altLang="en-US" sz="1400" b="0">
                <a:latin typeface="黑体" panose="02010609060101010101" pitchFamily="49" charset="-122"/>
                <a:ea typeface="黑体" panose="02010609060101010101" pitchFamily="49" charset="-122"/>
                <a:cs typeface="宋体" panose="02010600030101010101" pitchFamily="2" charset="-122"/>
              </a:rPr>
              <a:t>支付宝</a:t>
            </a:r>
            <a:r>
              <a:rPr lang="en-US" altLang="zh-CN" sz="1400" b="0">
                <a:latin typeface="黑体" panose="02010609060101010101" pitchFamily="49" charset="-122"/>
                <a:ea typeface="黑体" panose="02010609060101010101" pitchFamily="49" charset="-122"/>
                <a:cs typeface="宋体" panose="02010600030101010101" pitchFamily="2" charset="-122"/>
              </a:rPr>
              <a:t>APP</a:t>
            </a:r>
            <a:r>
              <a:rPr lang="zh-CN" altLang="en-US" sz="1500" b="0" dirty="0">
                <a:latin typeface="黑体" panose="02010609060101010101" pitchFamily="49" charset="-122"/>
                <a:ea typeface="黑体" panose="02010609060101010101" pitchFamily="49" charset="-122"/>
              </a:rPr>
              <a:t>界面</a:t>
            </a:r>
            <a:r>
              <a:rPr lang="en-US" altLang="zh-CN" sz="1500" b="0" dirty="0">
                <a:latin typeface="黑体" panose="02010609060101010101" pitchFamily="49" charset="-122"/>
                <a:ea typeface="黑体" panose="02010609060101010101" pitchFamily="49" charset="-122"/>
              </a:rPr>
              <a:t> </a:t>
            </a:r>
            <a:r>
              <a:rPr lang="zh-CN" altLang="en-US" sz="1500" b="0" dirty="0">
                <a:latin typeface="黑体" panose="02010609060101010101" pitchFamily="49" charset="-122"/>
                <a:ea typeface="黑体" panose="02010609060101010101" pitchFamily="49" charset="-122"/>
              </a:rPr>
              <a:t>示意图</a:t>
            </a:r>
            <a:endParaRPr lang="zh-CN" altLang="en-US" sz="1500" b="0" dirty="0">
              <a:latin typeface="黑体" panose="02010609060101010101" pitchFamily="49" charset="-122"/>
              <a:ea typeface="黑体" panose="02010609060101010101" pitchFamily="49" charset="-122"/>
            </a:endParaRPr>
          </a:p>
        </p:txBody>
      </p:sp>
      <p:pic>
        <p:nvPicPr>
          <p:cNvPr id="4" name="图片 3" descr="20149309313"/>
          <p:cNvPicPr>
            <a:picLocks noChangeAspect="1"/>
          </p:cNvPicPr>
          <p:nvPr/>
        </p:nvPicPr>
        <p:blipFill>
          <a:blip r:embed="rId2"/>
          <a:stretch>
            <a:fillRect/>
          </a:stretch>
        </p:blipFill>
        <p:spPr>
          <a:xfrm>
            <a:off x="-8890" y="-6350"/>
            <a:ext cx="2990281" cy="900007"/>
          </a:xfrm>
          <a:prstGeom prst="rect">
            <a:avLst/>
          </a:prstGeom>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checkerboard(across)">
                                      <p:cBhvr>
                                        <p:cTn id="12" dur="500"/>
                                        <p:tgtEl>
                                          <p:spTgt spid="100"/>
                                        </p:tgtEl>
                                      </p:cBhvr>
                                    </p:animEffect>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908050" y="1677035"/>
            <a:ext cx="5655310" cy="1476375"/>
          </a:xfrm>
          <a:prstGeom prst="rect">
            <a:avLst/>
          </a:prstGeom>
          <a:noFill/>
        </p:spPr>
        <p:txBody>
          <a:bodyPr wrap="square" rtlCol="0">
            <a:spAutoFit/>
          </a:bodyPr>
          <a:p>
            <a:pPr indent="457200" fontAlgn="auto">
              <a:lnSpc>
                <a:spcPct val="150000"/>
              </a:lnSpc>
            </a:pPr>
            <a:r>
              <a:rPr altLang="zh-CN" sz="1500" dirty="0">
                <a:latin typeface="黑体" panose="02010609060101010101" pitchFamily="49" charset="-122"/>
                <a:ea typeface="黑体" panose="02010609060101010101" pitchFamily="49" charset="-122"/>
              </a:rPr>
              <a:t>现今市场上主要的移动电子商务个人应用模式主要包括：移动支付与移动银行服务、移动娱乐和移动邮箱、移动医疗、手机指纹识别、位置信息服务等。</a:t>
            </a:r>
            <a:endParaRPr altLang="zh-CN" sz="1500" dirty="0">
              <a:latin typeface="黑体" panose="02010609060101010101" pitchFamily="49" charset="-122"/>
              <a:ea typeface="黑体" panose="02010609060101010101" pitchFamily="49" charset="-122"/>
            </a:endParaRPr>
          </a:p>
          <a:p>
            <a:pPr indent="457200" fontAlgn="auto">
              <a:lnSpc>
                <a:spcPct val="150000"/>
              </a:lnSpc>
            </a:pPr>
            <a:endParaRPr lang="zh-CN" altLang="en-US" sz="1500" dirty="0">
              <a:latin typeface="黑体" panose="02010609060101010101" pitchFamily="49" charset="-122"/>
              <a:ea typeface="黑体" panose="02010609060101010101" pitchFamily="49" charset="-122"/>
            </a:endParaRPr>
          </a:p>
        </p:txBody>
      </p:sp>
      <p:grpSp>
        <p:nvGrpSpPr>
          <p:cNvPr id="2" name="组合 1"/>
          <p:cNvGrpSpPr/>
          <p:nvPr/>
        </p:nvGrpSpPr>
        <p:grpSpPr>
          <a:xfrm>
            <a:off x="908050" y="949960"/>
            <a:ext cx="3733800" cy="500380"/>
            <a:chOff x="1430" y="1496"/>
            <a:chExt cx="5880" cy="788"/>
          </a:xfrm>
        </p:grpSpPr>
        <p:sp>
          <p:nvSpPr>
            <p:cNvPr id="170" name=" 170"/>
            <p:cNvSpPr/>
            <p:nvPr/>
          </p:nvSpPr>
          <p:spPr>
            <a:xfrm>
              <a:off x="1430" y="1496"/>
              <a:ext cx="5880" cy="788"/>
            </a:xfrm>
            <a:prstGeom prst="round2DiagRect">
              <a:avLst/>
            </a:prstGeom>
            <a:solidFill>
              <a:srgbClr val="4376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 name="文本框 4"/>
            <p:cNvSpPr txBox="1"/>
            <p:nvPr/>
          </p:nvSpPr>
          <p:spPr>
            <a:xfrm>
              <a:off x="1526" y="1611"/>
              <a:ext cx="5688" cy="580"/>
            </a:xfrm>
            <a:prstGeom prst="rect">
              <a:avLst/>
            </a:prstGeom>
            <a:noFill/>
          </p:spPr>
          <p:txBody>
            <a:bodyPr wrap="none" rtlCol="0" anchor="t">
              <a:spAutoFit/>
            </a:bodyPr>
            <a:p>
              <a:r>
                <a:rPr lang="en-US" altLang="zh-CN" dirty="0">
                  <a:solidFill>
                    <a:schemeClr val="bg1"/>
                  </a:solidFill>
                  <a:latin typeface="黑体" panose="02010609060101010101" pitchFamily="49" charset="-122"/>
                  <a:ea typeface="黑体" panose="02010609060101010101" pitchFamily="49" charset="-122"/>
                  <a:sym typeface="+mn-ea"/>
                </a:rPr>
                <a:t>（二）移动商务个人应用模式分析</a:t>
              </a:r>
              <a:endParaRPr lang="en-US" altLang="zh-CN" dirty="0">
                <a:solidFill>
                  <a:schemeClr val="bg1"/>
                </a:solidFill>
                <a:latin typeface="黑体" panose="02010609060101010101" pitchFamily="49" charset="-122"/>
                <a:ea typeface="黑体" panose="02010609060101010101" pitchFamily="49" charset="-122"/>
                <a:sym typeface="+mn-ea"/>
              </a:endParaRPr>
            </a:p>
          </p:txBody>
        </p:sp>
      </p:grpSp>
      <p:pic>
        <p:nvPicPr>
          <p:cNvPr id="6" name="图片 5" descr="20149309313"/>
          <p:cNvPicPr>
            <a:picLocks noChangeAspect="1"/>
          </p:cNvPicPr>
          <p:nvPr/>
        </p:nvPicPr>
        <p:blipFill>
          <a:blip r:embed="rId1"/>
          <a:stretch>
            <a:fillRect/>
          </a:stretch>
        </p:blipFill>
        <p:spPr>
          <a:xfrm>
            <a:off x="-8890" y="-6350"/>
            <a:ext cx="2990281" cy="900007"/>
          </a:xfrm>
          <a:prstGeom prst="rect">
            <a:avLst/>
          </a:prstGeom>
        </p:spPr>
      </p:pic>
      <p:pic>
        <p:nvPicPr>
          <p:cNvPr id="9" name="图片 8"/>
          <p:cNvPicPr>
            <a:picLocks noChangeAspect="1"/>
          </p:cNvPicPr>
          <p:nvPr/>
        </p:nvPicPr>
        <p:blipFill>
          <a:blip r:embed="rId2"/>
          <a:stretch>
            <a:fillRect/>
          </a:stretch>
        </p:blipFill>
        <p:spPr>
          <a:xfrm>
            <a:off x="969010" y="3308985"/>
            <a:ext cx="3838575" cy="2158365"/>
          </a:xfrm>
          <a:prstGeom prst="rect">
            <a:avLst/>
          </a:prstGeom>
          <a:ln w="3175">
            <a:solidFill>
              <a:schemeClr val="tx1"/>
            </a:solidFill>
          </a:ln>
        </p:spPr>
      </p:pic>
      <p:grpSp>
        <p:nvGrpSpPr>
          <p:cNvPr id="4" name="组合 3"/>
          <p:cNvGrpSpPr/>
          <p:nvPr/>
        </p:nvGrpSpPr>
        <p:grpSpPr>
          <a:xfrm>
            <a:off x="6503035" y="2021205"/>
            <a:ext cx="4527550" cy="3446780"/>
            <a:chOff x="10241" y="3183"/>
            <a:chExt cx="7130" cy="5428"/>
          </a:xfrm>
        </p:grpSpPr>
        <p:pic>
          <p:nvPicPr>
            <p:cNvPr id="10" name="图片 9"/>
            <p:cNvPicPr>
              <a:picLocks noChangeAspect="1"/>
            </p:cNvPicPr>
            <p:nvPr/>
          </p:nvPicPr>
          <p:blipFill>
            <a:blip r:embed="rId3"/>
            <a:srcRect l="14204" r="14605"/>
            <a:stretch>
              <a:fillRect/>
            </a:stretch>
          </p:blipFill>
          <p:spPr>
            <a:xfrm>
              <a:off x="15341" y="3183"/>
              <a:ext cx="2030" cy="1783"/>
            </a:xfrm>
            <a:prstGeom prst="rect">
              <a:avLst/>
            </a:prstGeom>
            <a:ln w="3175">
              <a:solidFill>
                <a:schemeClr val="tx1"/>
              </a:solidFill>
            </a:ln>
          </p:spPr>
        </p:pic>
        <p:pic>
          <p:nvPicPr>
            <p:cNvPr id="11" name="图片 10"/>
            <p:cNvPicPr>
              <a:picLocks noChangeAspect="1"/>
            </p:cNvPicPr>
            <p:nvPr/>
          </p:nvPicPr>
          <p:blipFill>
            <a:blip r:embed="rId4"/>
            <a:stretch>
              <a:fillRect/>
            </a:stretch>
          </p:blipFill>
          <p:spPr>
            <a:xfrm>
              <a:off x="10241" y="5211"/>
              <a:ext cx="7130" cy="3400"/>
            </a:xfrm>
            <a:prstGeom prst="rect">
              <a:avLst/>
            </a:prstGeom>
            <a:ln w="3175">
              <a:solidFill>
                <a:schemeClr val="tx1"/>
              </a:solidFill>
            </a:ln>
          </p:spPr>
        </p:pic>
      </p:grpSp>
      <p:sp>
        <p:nvSpPr>
          <p:cNvPr id="12" name="文本框 11"/>
          <p:cNvSpPr txBox="1"/>
          <p:nvPr/>
        </p:nvSpPr>
        <p:spPr>
          <a:xfrm>
            <a:off x="7584440" y="5603875"/>
            <a:ext cx="2576830" cy="437515"/>
          </a:xfrm>
          <a:prstGeom prst="rect">
            <a:avLst/>
          </a:prstGeom>
          <a:noFill/>
          <a:ln w="9525">
            <a:noFill/>
          </a:ln>
        </p:spPr>
        <p:txBody>
          <a:bodyPr wrap="square">
            <a:spAutoFit/>
          </a:bodyPr>
          <a:p>
            <a:pPr indent="457200" algn="l">
              <a:lnSpc>
                <a:spcPct val="150000"/>
              </a:lnSpc>
              <a:buNone/>
            </a:pPr>
            <a:r>
              <a:rPr lang="en-US" altLang="zh-CN" sz="1400" b="0">
                <a:latin typeface="黑体" panose="02010609060101010101" pitchFamily="49" charset="-122"/>
                <a:ea typeface="黑体" panose="02010609060101010101" pitchFamily="49" charset="-122"/>
                <a:cs typeface="宋体" panose="02010600030101010101" pitchFamily="2" charset="-122"/>
              </a:rPr>
              <a:t> </a:t>
            </a:r>
            <a:r>
              <a:rPr lang="zh-CN" altLang="en-US" sz="1500" b="0">
                <a:latin typeface="黑体" panose="02010609060101010101" pitchFamily="49" charset="-122"/>
                <a:ea typeface="黑体" panose="02010609060101010101" pitchFamily="49" charset="-122"/>
                <a:cs typeface="宋体" panose="02010600030101010101" pitchFamily="2" charset="-122"/>
              </a:rPr>
              <a:t>百度地图</a:t>
            </a:r>
            <a:r>
              <a:rPr lang="zh-CN" altLang="en-US" sz="1400" b="0">
                <a:latin typeface="黑体" panose="02010609060101010101" pitchFamily="49" charset="-122"/>
                <a:ea typeface="黑体" panose="02010609060101010101" pitchFamily="49" charset="-122"/>
                <a:cs typeface="宋体" panose="02010600030101010101" pitchFamily="2" charset="-122"/>
              </a:rPr>
              <a:t> </a:t>
            </a:r>
            <a:r>
              <a:rPr lang="zh-CN" altLang="en-US" sz="1500" b="0" dirty="0">
                <a:latin typeface="黑体" panose="02010609060101010101" pitchFamily="49" charset="-122"/>
                <a:ea typeface="黑体" panose="02010609060101010101" pitchFamily="49" charset="-122"/>
              </a:rPr>
              <a:t>界面示意图</a:t>
            </a:r>
            <a:endParaRPr lang="zh-CN" altLang="en-US" sz="1500" b="0" dirty="0">
              <a:latin typeface="黑体" panose="02010609060101010101" pitchFamily="49" charset="-122"/>
              <a:ea typeface="黑体" panose="02010609060101010101" pitchFamily="49" charset="-122"/>
            </a:endParaRPr>
          </a:p>
        </p:txBody>
      </p:sp>
      <p:sp>
        <p:nvSpPr>
          <p:cNvPr id="13" name="文本框 12"/>
          <p:cNvSpPr txBox="1"/>
          <p:nvPr/>
        </p:nvSpPr>
        <p:spPr>
          <a:xfrm>
            <a:off x="2225675" y="5661660"/>
            <a:ext cx="1325880" cy="321945"/>
          </a:xfrm>
          <a:prstGeom prst="rect">
            <a:avLst/>
          </a:prstGeom>
          <a:noFill/>
        </p:spPr>
        <p:txBody>
          <a:bodyPr wrap="none" rtlCol="0" anchor="t">
            <a:spAutoFit/>
          </a:bodyPr>
          <a:p>
            <a:r>
              <a:rPr lang="zh-CN" sz="1500" dirty="0">
                <a:latin typeface="黑体" panose="02010609060101010101" pitchFamily="49" charset="-122"/>
                <a:ea typeface="黑体" panose="02010609060101010101" pitchFamily="49" charset="-122"/>
                <a:sym typeface="+mn-ea"/>
              </a:rPr>
              <a:t>手机</a:t>
            </a:r>
            <a:r>
              <a:rPr altLang="zh-CN" sz="1500" dirty="0">
                <a:latin typeface="黑体" panose="02010609060101010101" pitchFamily="49" charset="-122"/>
                <a:ea typeface="黑体" panose="02010609060101010101" pitchFamily="49" charset="-122"/>
                <a:sym typeface="+mn-ea"/>
              </a:rPr>
              <a:t>指纹识别</a:t>
            </a:r>
            <a:endParaRPr lang="zh-CN" altLang="en-US" sz="15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 presetClass="entr" presetSubtype="1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20149309313"/>
          <p:cNvPicPr>
            <a:picLocks noChangeAspect="1"/>
          </p:cNvPicPr>
          <p:nvPr/>
        </p:nvPicPr>
        <p:blipFill>
          <a:blip r:embed="rId1"/>
          <a:stretch>
            <a:fillRect/>
          </a:stretch>
        </p:blipFill>
        <p:spPr>
          <a:xfrm>
            <a:off x="-8890" y="-6350"/>
            <a:ext cx="2990281" cy="900007"/>
          </a:xfrm>
          <a:prstGeom prst="rect">
            <a:avLst/>
          </a:prstGeom>
        </p:spPr>
      </p:pic>
      <p:grpSp>
        <p:nvGrpSpPr>
          <p:cNvPr id="8" name="组合 7"/>
          <p:cNvGrpSpPr/>
          <p:nvPr/>
        </p:nvGrpSpPr>
        <p:grpSpPr>
          <a:xfrm>
            <a:off x="2052320" y="2715895"/>
            <a:ext cx="3560445" cy="871220"/>
            <a:chOff x="3208" y="4613"/>
            <a:chExt cx="5607" cy="1372"/>
          </a:xfrm>
        </p:grpSpPr>
        <p:cxnSp>
          <p:nvCxnSpPr>
            <p:cNvPr id="15" name="直接连接符 14"/>
            <p:cNvCxnSpPr/>
            <p:nvPr>
              <p:custDataLst>
                <p:tags r:id="rId2"/>
              </p:custDataLst>
            </p:nvPr>
          </p:nvCxnSpPr>
          <p:spPr>
            <a:xfrm>
              <a:off x="7093" y="5340"/>
              <a:ext cx="1722" cy="581"/>
            </a:xfrm>
            <a:prstGeom prst="line">
              <a:avLst/>
            </a:prstGeom>
            <a:ln w="12700">
              <a:solidFill>
                <a:srgbClr val="48B39D"/>
              </a:solidFill>
              <a:prstDash val="solid"/>
            </a:ln>
          </p:spPr>
          <p:style>
            <a:lnRef idx="1">
              <a:schemeClr val="accent1"/>
            </a:lnRef>
            <a:fillRef idx="0">
              <a:schemeClr val="accent1"/>
            </a:fillRef>
            <a:effectRef idx="0">
              <a:schemeClr val="accent1"/>
            </a:effectRef>
            <a:fontRef idx="minor">
              <a:schemeClr val="tx1"/>
            </a:fontRef>
          </p:style>
        </p:cxnSp>
        <p:grpSp>
          <p:nvGrpSpPr>
            <p:cNvPr id="18" name="组合 17"/>
            <p:cNvGrpSpPr/>
            <p:nvPr>
              <p:custDataLst>
                <p:tags r:id="rId3"/>
              </p:custDataLst>
            </p:nvPr>
          </p:nvGrpSpPr>
          <p:grpSpPr>
            <a:xfrm rot="0">
              <a:off x="3208" y="4613"/>
              <a:ext cx="3885" cy="1373"/>
              <a:chOff x="497243" y="1698838"/>
              <a:chExt cx="2467164" cy="872034"/>
            </a:xfrm>
          </p:grpSpPr>
          <p:sp>
            <p:nvSpPr>
              <p:cNvPr id="20" name="椭圆 19"/>
              <p:cNvSpPr/>
              <p:nvPr>
                <p:custDataLst>
                  <p:tags r:id="rId4"/>
                </p:custDataLst>
              </p:nvPr>
            </p:nvSpPr>
            <p:spPr>
              <a:xfrm>
                <a:off x="2331426" y="1844013"/>
                <a:ext cx="632981" cy="632981"/>
              </a:xfrm>
              <a:prstGeom prst="ellipse">
                <a:avLst/>
              </a:prstGeom>
              <a:noFill/>
              <a:ln w="6350">
                <a:solidFill>
                  <a:srgbClr val="4E6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5000" lnSpcReduction="20000"/>
              </a:bodyPr>
              <a:p>
                <a:pPr algn="ctr"/>
                <a:r>
                  <a:rPr lang="en-US" altLang="zh-CN" sz="3200" dirty="0">
                    <a:solidFill>
                      <a:srgbClr val="4E67C8"/>
                    </a:solidFill>
                    <a:sym typeface="Arial" panose="020B0604020202020204" pitchFamily="34" charset="0"/>
                  </a:rPr>
                  <a:t>1</a:t>
                </a:r>
                <a:endParaRPr lang="en-US" altLang="zh-CN" sz="3200" dirty="0">
                  <a:solidFill>
                    <a:srgbClr val="4E67C8"/>
                  </a:solidFill>
                  <a:sym typeface="Arial" panose="020B0604020202020204" pitchFamily="34" charset="0"/>
                </a:endParaRPr>
              </a:p>
            </p:txBody>
          </p:sp>
          <p:sp>
            <p:nvSpPr>
              <p:cNvPr id="22" name="矩形 21"/>
              <p:cNvSpPr/>
              <p:nvPr>
                <p:custDataLst>
                  <p:tags r:id="rId5"/>
                </p:custDataLst>
              </p:nvPr>
            </p:nvSpPr>
            <p:spPr>
              <a:xfrm>
                <a:off x="497243" y="1698838"/>
                <a:ext cx="1800000" cy="872034"/>
              </a:xfrm>
              <a:prstGeom prst="rect">
                <a:avLst/>
              </a:prstGeom>
            </p:spPr>
            <p:txBody>
              <a:bodyPr wrap="square">
                <a:normAutofit lnSpcReduction="10000"/>
              </a:bodyPr>
              <a:p>
                <a:pPr algn="r">
                  <a:lnSpc>
                    <a:spcPct val="150000"/>
                  </a:lnSpc>
                </a:pPr>
                <a:r>
                  <a:rPr lang="en-US" altLang="zh-CN" dirty="0">
                    <a:latin typeface="黑体" panose="02010609060101010101" pitchFamily="49" charset="-122"/>
                    <a:ea typeface="黑体" panose="02010609060101010101" pitchFamily="49" charset="-122"/>
                    <a:sym typeface="+mn-ea"/>
                  </a:rPr>
                  <a:t>移动支付与移动银行服务</a:t>
                </a:r>
                <a:endParaRPr lang="en-US" altLang="zh-CN" dirty="0">
                  <a:solidFill>
                    <a:schemeClr val="tx1"/>
                  </a:solidFill>
                  <a:latin typeface="黑体" panose="02010609060101010101" pitchFamily="49" charset="-122"/>
                  <a:ea typeface="黑体" panose="02010609060101010101" pitchFamily="49" charset="-122"/>
                  <a:sym typeface="+mn-ea"/>
                </a:endParaRPr>
              </a:p>
              <a:p>
                <a:pPr algn="r">
                  <a:lnSpc>
                    <a:spcPct val="150000"/>
                  </a:lnSpc>
                </a:pPr>
                <a:endParaRPr lang="da-DK" altLang="zh-CN" dirty="0">
                  <a:solidFill>
                    <a:srgbClr val="FFFFFF">
                      <a:lumMod val="50000"/>
                    </a:srgbClr>
                  </a:solidFill>
                  <a:sym typeface="Arial" panose="020B0604020202020204" pitchFamily="34" charset="0"/>
                </a:endParaRPr>
              </a:p>
            </p:txBody>
          </p:sp>
        </p:grpSp>
      </p:grpSp>
      <p:grpSp>
        <p:nvGrpSpPr>
          <p:cNvPr id="12" name="组合 11"/>
          <p:cNvGrpSpPr/>
          <p:nvPr/>
        </p:nvGrpSpPr>
        <p:grpSpPr>
          <a:xfrm>
            <a:off x="6668770" y="2700655"/>
            <a:ext cx="3672840" cy="871220"/>
            <a:chOff x="10478" y="4589"/>
            <a:chExt cx="5784" cy="1372"/>
          </a:xfrm>
        </p:grpSpPr>
        <p:cxnSp>
          <p:nvCxnSpPr>
            <p:cNvPr id="16" name="直接连接符 15"/>
            <p:cNvCxnSpPr>
              <a:endCxn id="25" idx="2"/>
            </p:cNvCxnSpPr>
            <p:nvPr>
              <p:custDataLst>
                <p:tags r:id="rId6"/>
              </p:custDataLst>
            </p:nvPr>
          </p:nvCxnSpPr>
          <p:spPr>
            <a:xfrm flipV="1">
              <a:off x="10478" y="5316"/>
              <a:ext cx="1890" cy="508"/>
            </a:xfrm>
            <a:prstGeom prst="line">
              <a:avLst/>
            </a:prstGeom>
            <a:ln w="12700">
              <a:solidFill>
                <a:srgbClr val="48B39D"/>
              </a:solidFill>
              <a:prstDash val="solid"/>
            </a:ln>
          </p:spPr>
          <p:style>
            <a:lnRef idx="1">
              <a:schemeClr val="accent1"/>
            </a:lnRef>
            <a:fillRef idx="0">
              <a:schemeClr val="accent1"/>
            </a:fillRef>
            <a:effectRef idx="0">
              <a:schemeClr val="accent1"/>
            </a:effectRef>
            <a:fontRef idx="minor">
              <a:schemeClr val="tx1"/>
            </a:fontRef>
          </p:style>
        </p:cxnSp>
        <p:grpSp>
          <p:nvGrpSpPr>
            <p:cNvPr id="33" name="组合 32"/>
            <p:cNvGrpSpPr/>
            <p:nvPr>
              <p:custDataLst>
                <p:tags r:id="rId7"/>
              </p:custDataLst>
            </p:nvPr>
          </p:nvGrpSpPr>
          <p:grpSpPr>
            <a:xfrm rot="0">
              <a:off x="12368" y="4589"/>
              <a:ext cx="3895" cy="1373"/>
              <a:chOff x="6329332" y="1698838"/>
              <a:chExt cx="2473489" cy="872034"/>
            </a:xfrm>
          </p:grpSpPr>
          <p:sp>
            <p:nvSpPr>
              <p:cNvPr id="25" name="椭圆 24"/>
              <p:cNvSpPr/>
              <p:nvPr>
                <p:custDataLst>
                  <p:tags r:id="rId8"/>
                </p:custDataLst>
              </p:nvPr>
            </p:nvSpPr>
            <p:spPr>
              <a:xfrm>
                <a:off x="6329332" y="1844013"/>
                <a:ext cx="632981" cy="632981"/>
              </a:xfrm>
              <a:prstGeom prst="ellipse">
                <a:avLst/>
              </a:prstGeom>
              <a:noFill/>
              <a:ln w="6350">
                <a:solidFill>
                  <a:srgbClr val="5ECC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5000" lnSpcReduction="20000"/>
              </a:bodyPr>
              <a:p>
                <a:pPr algn="ctr"/>
                <a:r>
                  <a:rPr lang="en-US" altLang="zh-CN" sz="3200" dirty="0">
                    <a:solidFill>
                      <a:srgbClr val="5ECCF3"/>
                    </a:solidFill>
                    <a:sym typeface="Arial" panose="020B0604020202020204" pitchFamily="34" charset="0"/>
                  </a:rPr>
                  <a:t>2</a:t>
                </a:r>
                <a:endParaRPr lang="en-US" altLang="zh-CN" sz="3200" dirty="0">
                  <a:solidFill>
                    <a:srgbClr val="5ECCF3"/>
                  </a:solidFill>
                  <a:sym typeface="Arial" panose="020B0604020202020204" pitchFamily="34" charset="0"/>
                </a:endParaRPr>
              </a:p>
            </p:txBody>
          </p:sp>
          <p:sp>
            <p:nvSpPr>
              <p:cNvPr id="26" name="矩形 25"/>
              <p:cNvSpPr/>
              <p:nvPr>
                <p:custDataLst>
                  <p:tags r:id="rId9"/>
                </p:custDataLst>
              </p:nvPr>
            </p:nvSpPr>
            <p:spPr>
              <a:xfrm>
                <a:off x="7002821" y="1698838"/>
                <a:ext cx="1800000" cy="872034"/>
              </a:xfrm>
              <a:prstGeom prst="rect">
                <a:avLst/>
              </a:prstGeom>
            </p:spPr>
            <p:txBody>
              <a:bodyPr wrap="square">
                <a:normAutofit lnSpcReduction="10000"/>
              </a:bodyPr>
              <a:p>
                <a:pPr>
                  <a:lnSpc>
                    <a:spcPct val="150000"/>
                  </a:lnSpc>
                </a:pPr>
                <a:r>
                  <a:rPr lang="en-US" altLang="zh-CN" dirty="0">
                    <a:solidFill>
                      <a:schemeClr val="tx1"/>
                    </a:solidFill>
                    <a:latin typeface="黑体" panose="02010609060101010101" pitchFamily="49" charset="-122"/>
                    <a:ea typeface="黑体" panose="02010609060101010101" pitchFamily="49" charset="-122"/>
                    <a:sym typeface="+mn-ea"/>
                  </a:rPr>
                  <a:t>移动娱乐和移动邮箱</a:t>
                </a:r>
                <a:endParaRPr lang="en-US" altLang="zh-CN" dirty="0">
                  <a:solidFill>
                    <a:schemeClr val="bg1"/>
                  </a:solidFill>
                  <a:latin typeface="黑体" panose="02010609060101010101" pitchFamily="49" charset="-122"/>
                  <a:ea typeface="黑体" panose="02010609060101010101" pitchFamily="49" charset="-122"/>
                  <a:sym typeface="+mn-ea"/>
                </a:endParaRPr>
              </a:p>
              <a:p>
                <a:pPr>
                  <a:lnSpc>
                    <a:spcPct val="150000"/>
                  </a:lnSpc>
                </a:pPr>
                <a:endParaRPr lang="da-DK" altLang="zh-CN" dirty="0">
                  <a:solidFill>
                    <a:srgbClr val="FFFFFF">
                      <a:lumMod val="50000"/>
                    </a:srgbClr>
                  </a:solidFill>
                  <a:sym typeface="Arial" panose="020B0604020202020204" pitchFamily="34" charset="0"/>
                </a:endParaRPr>
              </a:p>
            </p:txBody>
          </p:sp>
        </p:grpSp>
      </p:grpSp>
      <p:sp>
        <p:nvSpPr>
          <p:cNvPr id="27" name="椭圆 26"/>
          <p:cNvSpPr/>
          <p:nvPr>
            <p:custDataLst>
              <p:tags r:id="rId10"/>
            </p:custDataLst>
          </p:nvPr>
        </p:nvSpPr>
        <p:spPr>
          <a:xfrm>
            <a:off x="5043805" y="3399790"/>
            <a:ext cx="2287270" cy="2287270"/>
          </a:xfrm>
          <a:prstGeom prst="ellipse">
            <a:avLst/>
          </a:prstGeom>
          <a:noFill/>
          <a:ln w="12700">
            <a:solidFill>
              <a:srgbClr val="48B39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en-US" altLang="zh-CN" sz="2400" dirty="0">
                <a:solidFill>
                  <a:srgbClr val="000000"/>
                </a:solidFill>
                <a:latin typeface="黑体" panose="02010609060101010101" pitchFamily="49" charset="-122"/>
                <a:ea typeface="黑体" panose="02010609060101010101" pitchFamily="49" charset="-122"/>
                <a:sym typeface="+mn-ea"/>
              </a:rPr>
              <a:t>移动商务个人应用模式</a:t>
            </a:r>
            <a:endParaRPr lang="en-US" altLang="zh-CN" sz="2400" dirty="0">
              <a:solidFill>
                <a:srgbClr val="000000"/>
              </a:solidFill>
              <a:latin typeface="黑体" panose="02010609060101010101" pitchFamily="49" charset="-122"/>
              <a:ea typeface="黑体" panose="02010609060101010101" pitchFamily="49" charset="-122"/>
              <a:sym typeface="+mn-ea"/>
            </a:endParaRPr>
          </a:p>
        </p:txBody>
      </p:sp>
      <p:grpSp>
        <p:nvGrpSpPr>
          <p:cNvPr id="9" name="组合 8"/>
          <p:cNvGrpSpPr/>
          <p:nvPr/>
        </p:nvGrpSpPr>
        <p:grpSpPr>
          <a:xfrm>
            <a:off x="1539875" y="4229100"/>
            <a:ext cx="3503295" cy="632460"/>
            <a:chOff x="2401" y="6996"/>
            <a:chExt cx="5517" cy="996"/>
          </a:xfrm>
        </p:grpSpPr>
        <p:cxnSp>
          <p:nvCxnSpPr>
            <p:cNvPr id="28" name="直接连接符 27"/>
            <p:cNvCxnSpPr/>
            <p:nvPr>
              <p:custDataLst>
                <p:tags r:id="rId11"/>
              </p:custDataLst>
            </p:nvPr>
          </p:nvCxnSpPr>
          <p:spPr>
            <a:xfrm flipV="1">
              <a:off x="6222" y="7485"/>
              <a:ext cx="1697" cy="12"/>
            </a:xfrm>
            <a:prstGeom prst="line">
              <a:avLst/>
            </a:prstGeom>
            <a:ln w="12700">
              <a:solidFill>
                <a:srgbClr val="48B39D"/>
              </a:solidFill>
              <a:prstDash val="solid"/>
            </a:ln>
          </p:spPr>
          <p:style>
            <a:lnRef idx="1">
              <a:schemeClr val="accent1"/>
            </a:lnRef>
            <a:fillRef idx="0">
              <a:schemeClr val="accent1"/>
            </a:fillRef>
            <a:effectRef idx="0">
              <a:schemeClr val="accent1"/>
            </a:effectRef>
            <a:fontRef idx="minor">
              <a:schemeClr val="tx1"/>
            </a:fontRef>
          </p:style>
        </p:cxnSp>
        <p:grpSp>
          <p:nvGrpSpPr>
            <p:cNvPr id="29" name="组合 28"/>
            <p:cNvGrpSpPr/>
            <p:nvPr>
              <p:custDataLst>
                <p:tags r:id="rId12"/>
              </p:custDataLst>
            </p:nvPr>
          </p:nvGrpSpPr>
          <p:grpSpPr>
            <a:xfrm rot="0">
              <a:off x="2401" y="6996"/>
              <a:ext cx="3831" cy="997"/>
              <a:chOff x="35" y="3312045"/>
              <a:chExt cx="2432871" cy="632981"/>
            </a:xfrm>
          </p:grpSpPr>
          <p:sp>
            <p:nvSpPr>
              <p:cNvPr id="30" name="椭圆 29"/>
              <p:cNvSpPr/>
              <p:nvPr>
                <p:custDataLst>
                  <p:tags r:id="rId13"/>
                </p:custDataLst>
              </p:nvPr>
            </p:nvSpPr>
            <p:spPr>
              <a:xfrm>
                <a:off x="1799925" y="3312045"/>
                <a:ext cx="632981" cy="632981"/>
              </a:xfrm>
              <a:prstGeom prst="ellipse">
                <a:avLst/>
              </a:prstGeom>
              <a:noFill/>
              <a:ln w="6350">
                <a:solidFill>
                  <a:srgbClr val="5F5C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5000" lnSpcReduction="20000"/>
              </a:bodyPr>
              <a:p>
                <a:pPr algn="ctr"/>
                <a:r>
                  <a:rPr lang="en-US" altLang="zh-CN" sz="3200" dirty="0">
                    <a:solidFill>
                      <a:srgbClr val="5F5CA3"/>
                    </a:solidFill>
                    <a:sym typeface="Arial" panose="020B0604020202020204" pitchFamily="34" charset="0"/>
                  </a:rPr>
                  <a:t>3</a:t>
                </a:r>
                <a:endParaRPr lang="en-US" altLang="zh-CN" sz="3200" dirty="0">
                  <a:solidFill>
                    <a:srgbClr val="5F5CA3"/>
                  </a:solidFill>
                  <a:sym typeface="Arial" panose="020B0604020202020204" pitchFamily="34" charset="0"/>
                </a:endParaRPr>
              </a:p>
            </p:txBody>
          </p:sp>
          <p:sp>
            <p:nvSpPr>
              <p:cNvPr id="31" name="矩形 30"/>
              <p:cNvSpPr/>
              <p:nvPr>
                <p:custDataLst>
                  <p:tags r:id="rId14"/>
                </p:custDataLst>
              </p:nvPr>
            </p:nvSpPr>
            <p:spPr>
              <a:xfrm>
                <a:off x="35" y="3397422"/>
                <a:ext cx="1799728" cy="463645"/>
              </a:xfrm>
              <a:prstGeom prst="rect">
                <a:avLst/>
              </a:prstGeom>
            </p:spPr>
            <p:txBody>
              <a:bodyPr wrap="square">
                <a:normAutofit lnSpcReduction="20000"/>
              </a:bodyPr>
              <a:p>
                <a:pPr algn="r">
                  <a:lnSpc>
                    <a:spcPct val="150000"/>
                  </a:lnSpc>
                </a:pPr>
                <a:r>
                  <a:rPr lang="en-US" altLang="zh-CN" dirty="0">
                    <a:solidFill>
                      <a:schemeClr val="tx1"/>
                    </a:solidFill>
                    <a:latin typeface="黑体" panose="02010609060101010101" pitchFamily="49" charset="-122"/>
                    <a:ea typeface="黑体" panose="02010609060101010101" pitchFamily="49" charset="-122"/>
                    <a:sym typeface="+mn-ea"/>
                  </a:rPr>
                  <a:t>移动医疗</a:t>
                </a:r>
                <a:endParaRPr lang="en-US" altLang="zh-CN" dirty="0">
                  <a:solidFill>
                    <a:schemeClr val="tx1"/>
                  </a:solidFill>
                  <a:latin typeface="黑体" panose="02010609060101010101" pitchFamily="49" charset="-122"/>
                  <a:ea typeface="黑体" panose="02010609060101010101" pitchFamily="49" charset="-122"/>
                  <a:sym typeface="+mn-ea"/>
                </a:endParaRPr>
              </a:p>
            </p:txBody>
          </p:sp>
        </p:grpSp>
      </p:grpSp>
      <p:grpSp>
        <p:nvGrpSpPr>
          <p:cNvPr id="11" name="组合 10"/>
          <p:cNvGrpSpPr/>
          <p:nvPr/>
        </p:nvGrpSpPr>
        <p:grpSpPr>
          <a:xfrm>
            <a:off x="7329170" y="4229100"/>
            <a:ext cx="3505200" cy="632460"/>
            <a:chOff x="11518" y="6996"/>
            <a:chExt cx="5520" cy="996"/>
          </a:xfrm>
        </p:grpSpPr>
        <p:cxnSp>
          <p:nvCxnSpPr>
            <p:cNvPr id="32" name="直接连接符 31"/>
            <p:cNvCxnSpPr/>
            <p:nvPr>
              <p:custDataLst>
                <p:tags r:id="rId15"/>
              </p:custDataLst>
            </p:nvPr>
          </p:nvCxnSpPr>
          <p:spPr>
            <a:xfrm flipV="1">
              <a:off x="11518" y="7485"/>
              <a:ext cx="1697" cy="12"/>
            </a:xfrm>
            <a:prstGeom prst="line">
              <a:avLst/>
            </a:prstGeom>
            <a:ln w="12700">
              <a:solidFill>
                <a:srgbClr val="48B39D"/>
              </a:solidFill>
              <a:prstDash val="solid"/>
            </a:ln>
          </p:spPr>
          <p:style>
            <a:lnRef idx="1">
              <a:schemeClr val="accent1"/>
            </a:lnRef>
            <a:fillRef idx="0">
              <a:schemeClr val="accent1"/>
            </a:fillRef>
            <a:effectRef idx="0">
              <a:schemeClr val="accent1"/>
            </a:effectRef>
            <a:fontRef idx="minor">
              <a:schemeClr val="tx1"/>
            </a:fontRef>
          </p:style>
        </p:cxnSp>
        <p:grpSp>
          <p:nvGrpSpPr>
            <p:cNvPr id="34" name="组合 33"/>
            <p:cNvGrpSpPr/>
            <p:nvPr>
              <p:custDataLst>
                <p:tags r:id="rId16"/>
              </p:custDataLst>
            </p:nvPr>
          </p:nvGrpSpPr>
          <p:grpSpPr>
            <a:xfrm rot="0">
              <a:off x="13208" y="6996"/>
              <a:ext cx="3831" cy="997"/>
              <a:chOff x="6862608" y="3312045"/>
              <a:chExt cx="2432846" cy="632981"/>
            </a:xfrm>
          </p:grpSpPr>
          <p:sp>
            <p:nvSpPr>
              <p:cNvPr id="35" name="椭圆 34"/>
              <p:cNvSpPr/>
              <p:nvPr>
                <p:custDataLst>
                  <p:tags r:id="rId17"/>
                </p:custDataLst>
              </p:nvPr>
            </p:nvSpPr>
            <p:spPr>
              <a:xfrm>
                <a:off x="6862608" y="3312045"/>
                <a:ext cx="632981" cy="632981"/>
              </a:xfrm>
              <a:prstGeom prst="ellipse">
                <a:avLst/>
              </a:prstGeom>
              <a:noFill/>
              <a:ln w="6350">
                <a:solidFill>
                  <a:srgbClr val="01A4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5000" lnSpcReduction="20000"/>
              </a:bodyPr>
              <a:p>
                <a:pPr algn="ctr"/>
                <a:r>
                  <a:rPr lang="en-US" altLang="zh-CN" sz="3200" dirty="0">
                    <a:solidFill>
                      <a:srgbClr val="01A49F"/>
                    </a:solidFill>
                    <a:sym typeface="Arial" panose="020B0604020202020204" pitchFamily="34" charset="0"/>
                  </a:rPr>
                  <a:t>4</a:t>
                </a:r>
                <a:endParaRPr lang="en-US" altLang="zh-CN" sz="3200" dirty="0">
                  <a:solidFill>
                    <a:srgbClr val="01A49F"/>
                  </a:solidFill>
                  <a:sym typeface="Arial" panose="020B0604020202020204" pitchFamily="34" charset="0"/>
                </a:endParaRPr>
              </a:p>
            </p:txBody>
          </p:sp>
          <p:sp>
            <p:nvSpPr>
              <p:cNvPr id="36" name="矩形 35"/>
              <p:cNvSpPr/>
              <p:nvPr>
                <p:custDataLst>
                  <p:tags r:id="rId18"/>
                </p:custDataLst>
              </p:nvPr>
            </p:nvSpPr>
            <p:spPr>
              <a:xfrm>
                <a:off x="7495745" y="3394882"/>
                <a:ext cx="1799709" cy="464280"/>
              </a:xfrm>
              <a:prstGeom prst="rect">
                <a:avLst/>
              </a:prstGeom>
            </p:spPr>
            <p:txBody>
              <a:bodyPr wrap="square">
                <a:normAutofit lnSpcReduction="20000"/>
              </a:bodyPr>
              <a:p>
                <a:pPr>
                  <a:lnSpc>
                    <a:spcPct val="150000"/>
                  </a:lnSpc>
                </a:pPr>
                <a:r>
                  <a:rPr lang="en-US" altLang="zh-CN" dirty="0">
                    <a:solidFill>
                      <a:schemeClr val="tx1"/>
                    </a:solidFill>
                    <a:latin typeface="黑体" panose="02010609060101010101" pitchFamily="49" charset="-122"/>
                    <a:ea typeface="黑体" panose="02010609060101010101" pitchFamily="49" charset="-122"/>
                    <a:sym typeface="+mn-ea"/>
                  </a:rPr>
                  <a:t>手机指纹识别</a:t>
                </a:r>
                <a:endParaRPr lang="en-US" altLang="zh-CN" dirty="0">
                  <a:solidFill>
                    <a:schemeClr val="tx1"/>
                  </a:solidFill>
                  <a:latin typeface="黑体" panose="02010609060101010101" pitchFamily="49" charset="-122"/>
                  <a:ea typeface="黑体" panose="02010609060101010101" pitchFamily="49" charset="-122"/>
                  <a:sym typeface="+mn-ea"/>
                </a:endParaRPr>
              </a:p>
            </p:txBody>
          </p:sp>
        </p:grpSp>
      </p:grpSp>
      <p:grpSp>
        <p:nvGrpSpPr>
          <p:cNvPr id="7" name="组合 6"/>
          <p:cNvGrpSpPr/>
          <p:nvPr/>
        </p:nvGrpSpPr>
        <p:grpSpPr>
          <a:xfrm>
            <a:off x="5296535" y="1470660"/>
            <a:ext cx="1799590" cy="1929130"/>
            <a:chOff x="8308" y="2664"/>
            <a:chExt cx="2834" cy="3038"/>
          </a:xfrm>
        </p:grpSpPr>
        <p:sp>
          <p:nvSpPr>
            <p:cNvPr id="23" name="椭圆 22"/>
            <p:cNvSpPr/>
            <p:nvPr>
              <p:custDataLst>
                <p:tags r:id="rId19"/>
              </p:custDataLst>
            </p:nvPr>
          </p:nvSpPr>
          <p:spPr>
            <a:xfrm>
              <a:off x="9213" y="3532"/>
              <a:ext cx="997" cy="997"/>
            </a:xfrm>
            <a:prstGeom prst="ellipse">
              <a:avLst/>
            </a:prstGeom>
            <a:noFill/>
            <a:ln w="6350">
              <a:solidFill>
                <a:srgbClr val="05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5000" lnSpcReduction="20000"/>
            </a:bodyPr>
            <a:p>
              <a:pPr algn="ctr"/>
              <a:r>
                <a:rPr lang="en-US" altLang="zh-CN" sz="3200" dirty="0">
                  <a:solidFill>
                    <a:srgbClr val="0584A7"/>
                  </a:solidFill>
                  <a:sym typeface="Arial" panose="020B0604020202020204" pitchFamily="34" charset="0"/>
                </a:rPr>
                <a:t>5</a:t>
              </a:r>
              <a:endParaRPr lang="en-US" altLang="zh-CN" sz="3200" dirty="0">
                <a:solidFill>
                  <a:srgbClr val="0584A7"/>
                </a:solidFill>
                <a:sym typeface="Arial" panose="020B0604020202020204" pitchFamily="34" charset="0"/>
              </a:endParaRPr>
            </a:p>
          </p:txBody>
        </p:sp>
        <p:sp>
          <p:nvSpPr>
            <p:cNvPr id="24" name="矩形 23"/>
            <p:cNvSpPr/>
            <p:nvPr>
              <p:custDataLst>
                <p:tags r:id="rId20"/>
              </p:custDataLst>
            </p:nvPr>
          </p:nvSpPr>
          <p:spPr>
            <a:xfrm>
              <a:off x="8308" y="2664"/>
              <a:ext cx="2835" cy="893"/>
            </a:xfrm>
            <a:prstGeom prst="rect">
              <a:avLst/>
            </a:prstGeom>
          </p:spPr>
          <p:txBody>
            <a:bodyPr wrap="square">
              <a:normAutofit lnSpcReduction="10000"/>
            </a:bodyPr>
            <a:p>
              <a:pPr algn="ctr">
                <a:lnSpc>
                  <a:spcPct val="150000"/>
                </a:lnSpc>
              </a:pPr>
              <a:r>
                <a:rPr altLang="zh-CN" dirty="0">
                  <a:solidFill>
                    <a:schemeClr val="tx1"/>
                  </a:solidFill>
                  <a:latin typeface="黑体" panose="02010609060101010101" pitchFamily="49" charset="-122"/>
                  <a:ea typeface="黑体" panose="02010609060101010101" pitchFamily="49" charset="-122"/>
                  <a:sym typeface="+mn-ea"/>
                </a:rPr>
                <a:t>位置信息服务</a:t>
              </a:r>
              <a:endParaRPr lang="da-DK" altLang="zh-CN" dirty="0">
                <a:solidFill>
                  <a:schemeClr val="tx1"/>
                </a:solidFill>
                <a:latin typeface="黑体" panose="02010609060101010101" pitchFamily="49" charset="-122"/>
                <a:ea typeface="黑体" panose="02010609060101010101" pitchFamily="49" charset="-122"/>
                <a:sym typeface="+mn-ea"/>
              </a:endParaRPr>
            </a:p>
          </p:txBody>
        </p:sp>
        <p:cxnSp>
          <p:nvCxnSpPr>
            <p:cNvPr id="37" name="直接连接符 36"/>
            <p:cNvCxnSpPr/>
            <p:nvPr>
              <p:custDataLst>
                <p:tags r:id="rId21"/>
              </p:custDataLst>
            </p:nvPr>
          </p:nvCxnSpPr>
          <p:spPr>
            <a:xfrm flipH="1" flipV="1">
              <a:off x="9711" y="4512"/>
              <a:ext cx="14" cy="1191"/>
            </a:xfrm>
            <a:prstGeom prst="line">
              <a:avLst/>
            </a:prstGeom>
            <a:ln w="12700">
              <a:solidFill>
                <a:srgbClr val="48B39D"/>
              </a:solidFill>
              <a:prstDash val="solid"/>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1981200" y="549300"/>
            <a:ext cx="8229600" cy="1143000"/>
          </a:xfrm>
        </p:spPr>
        <p:txBody>
          <a:bodyPr>
            <a:normAutofit/>
          </a:bodyPr>
          <a:lstStyle/>
          <a:p>
            <a:pPr algn="ctr"/>
            <a:r>
              <a:rPr lang="zh-CN" altLang="en-US" sz="3200" dirty="0" smtClean="0">
                <a:latin typeface="黑体" panose="02010609060101010101" pitchFamily="49" charset="-122"/>
                <a:ea typeface="黑体" panose="02010609060101010101" pitchFamily="49" charset="-122"/>
              </a:rPr>
              <a:t>目 录</a:t>
            </a:r>
            <a:br>
              <a:rPr lang="en-US" altLang="zh-CN" dirty="0" smtClean="0">
                <a:latin typeface="黑体" panose="02010609060101010101" pitchFamily="49" charset="-122"/>
                <a:ea typeface="黑体" panose="02010609060101010101" pitchFamily="49" charset="-122"/>
              </a:rPr>
            </a:br>
            <a:r>
              <a:rPr lang="en-US" altLang="zh-CN" sz="2000" dirty="0" smtClean="0">
                <a:solidFill>
                  <a:srgbClr val="01A49F"/>
                </a:solidFill>
              </a:rPr>
              <a:t>contents</a:t>
            </a:r>
            <a:r>
              <a:rPr lang="en-US" altLang="zh-CN" sz="1800" dirty="0" smtClean="0">
                <a:solidFill>
                  <a:srgbClr val="01A49F"/>
                </a:solidFill>
              </a:rPr>
              <a:t> </a:t>
            </a:r>
            <a:endParaRPr lang="en-US" altLang="zh-CN" sz="1800" dirty="0" smtClean="0">
              <a:solidFill>
                <a:srgbClr val="01A49F"/>
              </a:solidFill>
              <a:latin typeface="黑体" panose="02010609060101010101" pitchFamily="49" charset="-122"/>
              <a:ea typeface="黑体" panose="02010609060101010101" pitchFamily="49" charset="-122"/>
            </a:endParaRPr>
          </a:p>
        </p:txBody>
      </p:sp>
      <p:grpSp>
        <p:nvGrpSpPr>
          <p:cNvPr id="3" name="组合 2"/>
          <p:cNvGrpSpPr/>
          <p:nvPr/>
        </p:nvGrpSpPr>
        <p:grpSpPr>
          <a:xfrm>
            <a:off x="1551305" y="2061845"/>
            <a:ext cx="2078990" cy="3997960"/>
            <a:chOff x="2443" y="3247"/>
            <a:chExt cx="3274" cy="6296"/>
          </a:xfrm>
        </p:grpSpPr>
        <p:sp>
          <p:nvSpPr>
            <p:cNvPr id="7" name="矩形 6"/>
            <p:cNvSpPr/>
            <p:nvPr/>
          </p:nvSpPr>
          <p:spPr>
            <a:xfrm>
              <a:off x="2443" y="3247"/>
              <a:ext cx="3274" cy="6296"/>
            </a:xfrm>
            <a:prstGeom prst="rect">
              <a:avLst/>
            </a:prstGeom>
            <a:solidFill>
              <a:srgbClr val="01A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957" y="4148"/>
              <a:ext cx="2204" cy="2204"/>
            </a:xfrm>
            <a:prstGeom prst="ellipse">
              <a:avLst/>
            </a:prstGeom>
            <a:solidFill>
              <a:srgbClr val="FFFFFF">
                <a:alpha val="25098"/>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3114" y="4679"/>
              <a:ext cx="1855" cy="1113"/>
            </a:xfrm>
            <a:prstGeom prst="rect">
              <a:avLst/>
            </a:prstGeom>
            <a:noFill/>
          </p:spPr>
          <p:txBody>
            <a:bodyPr wrap="square" rtlCol="0">
              <a:spAutoFit/>
            </a:bodyPr>
            <a:lstStyle/>
            <a:p>
              <a:pPr algn="ctr"/>
              <a:r>
                <a:rPr lang="en-US" altLang="zh-CN" sz="4000" dirty="0" smtClean="0">
                  <a:solidFill>
                    <a:schemeClr val="bg1"/>
                  </a:solidFill>
                </a:rPr>
                <a:t>01</a:t>
              </a:r>
              <a:endParaRPr lang="zh-CN" altLang="en-US" sz="4000" dirty="0">
                <a:solidFill>
                  <a:schemeClr val="bg1"/>
                </a:solidFill>
              </a:endParaRPr>
            </a:p>
          </p:txBody>
        </p:sp>
        <p:sp>
          <p:nvSpPr>
            <p:cNvPr id="14" name="TextBox 13"/>
            <p:cNvSpPr txBox="1"/>
            <p:nvPr/>
          </p:nvSpPr>
          <p:spPr>
            <a:xfrm>
              <a:off x="2443" y="7210"/>
              <a:ext cx="3274" cy="1113"/>
            </a:xfrm>
            <a:prstGeom prst="rect">
              <a:avLst/>
            </a:prstGeom>
            <a:noFill/>
          </p:spPr>
          <p:txBody>
            <a:bodyPr wrap="square" rtlCol="0">
              <a:spAutoFit/>
            </a:bodyPr>
            <a:lstStyle/>
            <a:p>
              <a:pPr algn="ctr">
                <a:spcBef>
                  <a:spcPts val="1200"/>
                </a:spcBef>
                <a:spcAft>
                  <a:spcPts val="1200"/>
                </a:spcAft>
              </a:pPr>
              <a:r>
                <a:rPr lang="zh-CN" altLang="en-US" sz="2000" dirty="0" smtClean="0">
                  <a:solidFill>
                    <a:schemeClr val="bg1"/>
                  </a:solidFill>
                  <a:latin typeface="黑体" panose="02010609060101010101" pitchFamily="49" charset="-122"/>
                  <a:ea typeface="黑体" panose="02010609060101010101" pitchFamily="49" charset="-122"/>
                </a:rPr>
                <a:t>移动商务概念认知</a:t>
              </a:r>
              <a:endParaRPr lang="zh-CN" altLang="en-US" sz="2000" dirty="0">
                <a:solidFill>
                  <a:schemeClr val="bg1"/>
                </a:solidFill>
                <a:latin typeface="黑体" panose="02010609060101010101" pitchFamily="49" charset="-122"/>
                <a:ea typeface="黑体" panose="02010609060101010101" pitchFamily="49" charset="-122"/>
              </a:endParaRPr>
            </a:p>
          </p:txBody>
        </p:sp>
      </p:grpSp>
      <p:grpSp>
        <p:nvGrpSpPr>
          <p:cNvPr id="6" name="组合 5"/>
          <p:cNvGrpSpPr/>
          <p:nvPr/>
        </p:nvGrpSpPr>
        <p:grpSpPr>
          <a:xfrm>
            <a:off x="3923030" y="2061845"/>
            <a:ext cx="2078990" cy="3997960"/>
            <a:chOff x="6178" y="3247"/>
            <a:chExt cx="3274" cy="6296"/>
          </a:xfrm>
        </p:grpSpPr>
        <p:sp>
          <p:nvSpPr>
            <p:cNvPr id="20" name="矩形 19"/>
            <p:cNvSpPr/>
            <p:nvPr/>
          </p:nvSpPr>
          <p:spPr>
            <a:xfrm>
              <a:off x="6178" y="3247"/>
              <a:ext cx="3274" cy="6296"/>
            </a:xfrm>
            <a:prstGeom prst="rect">
              <a:avLst/>
            </a:prstGeom>
            <a:solidFill>
              <a:srgbClr val="199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6178" y="7220"/>
              <a:ext cx="3274" cy="1113"/>
            </a:xfrm>
            <a:prstGeom prst="rect">
              <a:avLst/>
            </a:prstGeom>
            <a:noFill/>
          </p:spPr>
          <p:txBody>
            <a:bodyPr wrap="square" rtlCol="0">
              <a:spAutoFit/>
            </a:bodyPr>
            <a:lstStyle>
              <a:defPPr>
                <a:defRPr lang="zh-CN"/>
              </a:defPPr>
              <a:lvl1pPr algn="ctr">
                <a:defRPr sz="2400">
                  <a:solidFill>
                    <a:schemeClr val="bg1"/>
                  </a:solidFill>
                  <a:latin typeface="黑体" panose="02010609060101010101" pitchFamily="49" charset="-122"/>
                  <a:ea typeface="黑体" panose="02010609060101010101" pitchFamily="49" charset="-122"/>
                </a:defRPr>
              </a:lvl1pPr>
            </a:lstStyle>
            <a:p>
              <a:r>
                <a:rPr lang="zh-CN" altLang="en-US" sz="2000" dirty="0" smtClean="0"/>
                <a:t>移动商务的现状及未来趋势</a:t>
              </a:r>
              <a:endParaRPr lang="zh-CN" altLang="en-US" sz="2000" dirty="0"/>
            </a:p>
          </p:txBody>
        </p:sp>
        <p:sp>
          <p:nvSpPr>
            <p:cNvPr id="21" name="椭圆 20"/>
            <p:cNvSpPr/>
            <p:nvPr/>
          </p:nvSpPr>
          <p:spPr>
            <a:xfrm>
              <a:off x="6660" y="4134"/>
              <a:ext cx="2204" cy="2204"/>
            </a:xfrm>
            <a:prstGeom prst="ellipse">
              <a:avLst/>
            </a:prstGeom>
            <a:solidFill>
              <a:srgbClr val="FFFFFF">
                <a:alpha val="25098"/>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22" name="TextBox 21"/>
            <p:cNvSpPr txBox="1"/>
            <p:nvPr/>
          </p:nvSpPr>
          <p:spPr>
            <a:xfrm>
              <a:off x="6817" y="4665"/>
              <a:ext cx="1855" cy="1113"/>
            </a:xfrm>
            <a:prstGeom prst="rect">
              <a:avLst/>
            </a:prstGeom>
            <a:noFill/>
          </p:spPr>
          <p:txBody>
            <a:bodyPr wrap="square" rtlCol="0">
              <a:spAutoFit/>
            </a:bodyPr>
            <a:lstStyle/>
            <a:p>
              <a:pPr algn="ctr"/>
              <a:r>
                <a:rPr lang="en-US" altLang="zh-CN" sz="4000" dirty="0" smtClean="0">
                  <a:solidFill>
                    <a:schemeClr val="bg1"/>
                  </a:solidFill>
                </a:rPr>
                <a:t>02</a:t>
              </a:r>
              <a:endParaRPr lang="zh-CN" altLang="en-US" sz="4000" dirty="0">
                <a:solidFill>
                  <a:schemeClr val="bg1"/>
                </a:solidFill>
              </a:endParaRPr>
            </a:p>
          </p:txBody>
        </p:sp>
      </p:grpSp>
      <p:grpSp>
        <p:nvGrpSpPr>
          <p:cNvPr id="10" name="组合 9"/>
          <p:cNvGrpSpPr/>
          <p:nvPr/>
        </p:nvGrpSpPr>
        <p:grpSpPr>
          <a:xfrm>
            <a:off x="6313805" y="2061845"/>
            <a:ext cx="2091690" cy="3997960"/>
            <a:chOff x="9943" y="3247"/>
            <a:chExt cx="3294" cy="6296"/>
          </a:xfrm>
        </p:grpSpPr>
        <p:sp>
          <p:nvSpPr>
            <p:cNvPr id="19" name="矩形 18"/>
            <p:cNvSpPr/>
            <p:nvPr/>
          </p:nvSpPr>
          <p:spPr>
            <a:xfrm>
              <a:off x="9943" y="3247"/>
              <a:ext cx="3294" cy="6296"/>
            </a:xfrm>
            <a:prstGeom prst="rect">
              <a:avLst/>
            </a:prstGeom>
            <a:solidFill>
              <a:srgbClr val="437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0539" y="4122"/>
              <a:ext cx="2216" cy="2216"/>
            </a:xfrm>
            <a:prstGeom prst="ellipse">
              <a:avLst/>
            </a:prstGeom>
            <a:solidFill>
              <a:srgbClr val="FFFFFF">
                <a:alpha val="25098"/>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10731" y="4658"/>
              <a:ext cx="1866" cy="1113"/>
            </a:xfrm>
            <a:prstGeom prst="rect">
              <a:avLst/>
            </a:prstGeom>
            <a:noFill/>
          </p:spPr>
          <p:txBody>
            <a:bodyPr wrap="square" rtlCol="0">
              <a:spAutoFit/>
            </a:bodyPr>
            <a:lstStyle/>
            <a:p>
              <a:pPr algn="ctr"/>
              <a:r>
                <a:rPr lang="en-US" altLang="zh-CN" sz="4000" dirty="0" smtClean="0">
                  <a:solidFill>
                    <a:schemeClr val="bg1"/>
                  </a:solidFill>
                </a:rPr>
                <a:t>03</a:t>
              </a:r>
              <a:endParaRPr lang="zh-CN" altLang="en-US" sz="4000" dirty="0">
                <a:solidFill>
                  <a:schemeClr val="bg1"/>
                </a:solidFill>
              </a:endParaRPr>
            </a:p>
          </p:txBody>
        </p:sp>
        <p:sp>
          <p:nvSpPr>
            <p:cNvPr id="27" name="TextBox 26"/>
            <p:cNvSpPr txBox="1"/>
            <p:nvPr/>
          </p:nvSpPr>
          <p:spPr>
            <a:xfrm>
              <a:off x="9943" y="7222"/>
              <a:ext cx="3294" cy="1113"/>
            </a:xfrm>
            <a:prstGeom prst="rect">
              <a:avLst/>
            </a:prstGeom>
            <a:noFill/>
          </p:spPr>
          <p:txBody>
            <a:bodyPr wrap="square" rtlCol="0">
              <a:spAutoFit/>
            </a:bodyPr>
            <a:lstStyle/>
            <a:p>
              <a:pPr algn="ctr">
                <a:spcBef>
                  <a:spcPts val="1200"/>
                </a:spcBef>
                <a:spcAft>
                  <a:spcPts val="1200"/>
                </a:spcAft>
              </a:pPr>
              <a:r>
                <a:rPr lang="zh-CN" altLang="en-US" sz="2000" dirty="0" smtClean="0">
                  <a:solidFill>
                    <a:schemeClr val="bg1"/>
                  </a:solidFill>
                  <a:latin typeface="黑体" panose="02010609060101010101" pitchFamily="49" charset="-122"/>
                  <a:ea typeface="黑体" panose="02010609060101010101" pitchFamily="49" charset="-122"/>
                </a:rPr>
                <a:t>移动商务用户消费的特点</a:t>
              </a:r>
              <a:endParaRPr lang="zh-CN" altLang="en-US" sz="2000" dirty="0">
                <a:solidFill>
                  <a:schemeClr val="bg1"/>
                </a:solidFill>
                <a:latin typeface="黑体" panose="02010609060101010101" pitchFamily="49" charset="-122"/>
                <a:ea typeface="黑体" panose="02010609060101010101" pitchFamily="49" charset="-122"/>
              </a:endParaRPr>
            </a:p>
          </p:txBody>
        </p:sp>
      </p:grpSp>
      <p:grpSp>
        <p:nvGrpSpPr>
          <p:cNvPr id="11" name="组合 10"/>
          <p:cNvGrpSpPr/>
          <p:nvPr/>
        </p:nvGrpSpPr>
        <p:grpSpPr>
          <a:xfrm>
            <a:off x="8730615" y="2062480"/>
            <a:ext cx="2080260" cy="3996690"/>
            <a:chOff x="13749" y="3248"/>
            <a:chExt cx="3276" cy="6294"/>
          </a:xfrm>
        </p:grpSpPr>
        <p:sp>
          <p:nvSpPr>
            <p:cNvPr id="5" name="矩形 4"/>
            <p:cNvSpPr/>
            <p:nvPr/>
          </p:nvSpPr>
          <p:spPr>
            <a:xfrm>
              <a:off x="13749" y="3248"/>
              <a:ext cx="3277" cy="6295"/>
            </a:xfrm>
            <a:prstGeom prst="rect">
              <a:avLst/>
            </a:prstGeom>
            <a:solidFill>
              <a:srgbClr val="5F5C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14231" y="4147"/>
              <a:ext cx="2205" cy="2205"/>
            </a:xfrm>
            <a:prstGeom prst="ellipse">
              <a:avLst/>
            </a:prstGeom>
            <a:solidFill>
              <a:srgbClr val="FFFFFF">
                <a:alpha val="25098"/>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14388" y="4679"/>
              <a:ext cx="1855" cy="1113"/>
            </a:xfrm>
            <a:prstGeom prst="rect">
              <a:avLst/>
            </a:prstGeom>
            <a:noFill/>
          </p:spPr>
          <p:txBody>
            <a:bodyPr wrap="square" rtlCol="0">
              <a:spAutoFit/>
            </a:bodyPr>
            <a:lstStyle/>
            <a:p>
              <a:pPr algn="ctr"/>
              <a:r>
                <a:rPr lang="en-US" altLang="zh-CN" sz="4000" dirty="0" smtClean="0">
                  <a:solidFill>
                    <a:schemeClr val="bg1"/>
                  </a:solidFill>
                </a:rPr>
                <a:t>04</a:t>
              </a:r>
              <a:endParaRPr lang="zh-CN" altLang="en-US" sz="4000" dirty="0">
                <a:solidFill>
                  <a:schemeClr val="bg1"/>
                </a:solidFill>
              </a:endParaRPr>
            </a:p>
          </p:txBody>
        </p:sp>
        <p:sp>
          <p:nvSpPr>
            <p:cNvPr id="28" name="TextBox 27"/>
            <p:cNvSpPr txBox="1"/>
            <p:nvPr/>
          </p:nvSpPr>
          <p:spPr>
            <a:xfrm>
              <a:off x="13749" y="7209"/>
              <a:ext cx="3275" cy="1113"/>
            </a:xfrm>
            <a:prstGeom prst="rect">
              <a:avLst/>
            </a:prstGeom>
            <a:noFill/>
          </p:spPr>
          <p:txBody>
            <a:bodyPr wrap="square" rtlCol="0">
              <a:spAutoFit/>
            </a:bodyPr>
            <a:lstStyle/>
            <a:p>
              <a:pPr algn="ctr">
                <a:spcBef>
                  <a:spcPts val="1200"/>
                </a:spcBef>
                <a:spcAft>
                  <a:spcPts val="1200"/>
                </a:spcAft>
              </a:pPr>
              <a:r>
                <a:rPr lang="zh-CN" altLang="en-US" sz="2000" dirty="0" smtClean="0">
                  <a:solidFill>
                    <a:schemeClr val="bg1"/>
                  </a:solidFill>
                  <a:latin typeface="黑体" panose="02010609060101010101" pitchFamily="49" charset="-122"/>
                  <a:ea typeface="黑体" panose="02010609060101010101" pitchFamily="49" charset="-122"/>
                </a:rPr>
                <a:t>移动商务的市场</a:t>
              </a:r>
              <a:r>
                <a:rPr lang="zh-CN" altLang="en-US" sz="2000" dirty="0">
                  <a:solidFill>
                    <a:schemeClr val="bg1"/>
                  </a:solidFill>
                  <a:latin typeface="黑体" panose="02010609060101010101" pitchFamily="49" charset="-122"/>
                  <a:ea typeface="黑体" panose="02010609060101010101" pitchFamily="49" charset="-122"/>
                </a:rPr>
                <a:t>应用</a:t>
              </a:r>
              <a:endParaRPr lang="zh-CN" altLang="en-US" sz="2000" dirty="0">
                <a:solidFill>
                  <a:schemeClr val="bg1"/>
                </a:solidFill>
                <a:latin typeface="黑体" panose="02010609060101010101" pitchFamily="49" charset="-122"/>
                <a:ea typeface="黑体" panose="02010609060101010101" pitchFamily="49" charset="-122"/>
              </a:endParaRPr>
            </a:p>
          </p:txBody>
        </p:sp>
      </p:grpSp>
      <p:pic>
        <p:nvPicPr>
          <p:cNvPr id="2" name="图片 1" descr="20149309313"/>
          <p:cNvPicPr>
            <a:picLocks noChangeAspect="1"/>
          </p:cNvPicPr>
          <p:nvPr/>
        </p:nvPicPr>
        <p:blipFill>
          <a:blip r:embed="rId1"/>
          <a:stretch>
            <a:fillRect/>
          </a:stretch>
        </p:blipFill>
        <p:spPr>
          <a:xfrm>
            <a:off x="-8890" y="-6350"/>
            <a:ext cx="2990281" cy="900007"/>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par>
                          <p:cTn id="17" fill="hold">
                            <p:stCondLst>
                              <p:cond delay="1500"/>
                            </p:stCondLst>
                            <p:childTnLst>
                              <p:par>
                                <p:cTn id="18" presetID="3" presetClass="entr" presetSubtype="1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par>
                          <p:cTn id="21" fill="hold">
                            <p:stCondLst>
                              <p:cond delay="2000"/>
                            </p:stCondLst>
                            <p:childTnLst>
                              <p:par>
                                <p:cTn id="22" presetID="3" presetClass="entr" presetSubtype="1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椭圆 4"/>
          <p:cNvSpPr/>
          <p:nvPr/>
        </p:nvSpPr>
        <p:spPr>
          <a:xfrm>
            <a:off x="3344545" y="2646045"/>
            <a:ext cx="1299845" cy="1299845"/>
          </a:xfrm>
          <a:prstGeom prst="ellipse">
            <a:avLst/>
          </a:prstGeom>
          <a:solidFill>
            <a:srgbClr val="437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椭圆 1"/>
          <p:cNvSpPr/>
          <p:nvPr/>
        </p:nvSpPr>
        <p:spPr>
          <a:xfrm>
            <a:off x="7563485" y="2632075"/>
            <a:ext cx="1299845" cy="1299845"/>
          </a:xfrm>
          <a:prstGeom prst="ellipse">
            <a:avLst/>
          </a:prstGeom>
          <a:solidFill>
            <a:srgbClr val="5F5C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8" name="组合 7"/>
          <p:cNvGrpSpPr/>
          <p:nvPr/>
        </p:nvGrpSpPr>
        <p:grpSpPr>
          <a:xfrm>
            <a:off x="4348480" y="1560195"/>
            <a:ext cx="3493770" cy="3469640"/>
            <a:chOff x="6848" y="2457"/>
            <a:chExt cx="5502" cy="5464"/>
          </a:xfrm>
        </p:grpSpPr>
        <p:sp>
          <p:nvSpPr>
            <p:cNvPr id="4" name="椭圆 3"/>
            <p:cNvSpPr/>
            <p:nvPr/>
          </p:nvSpPr>
          <p:spPr>
            <a:xfrm>
              <a:off x="6848" y="2457"/>
              <a:ext cx="5503" cy="5465"/>
            </a:xfrm>
            <a:prstGeom prst="ellipse">
              <a:avLst/>
            </a:prstGeom>
            <a:solidFill>
              <a:srgbClr val="01A49F"/>
            </a:solidFill>
            <a:ln>
              <a:noFill/>
            </a:ln>
          </p:spPr>
          <p:style>
            <a:lnRef idx="3">
              <a:schemeClr val="lt1"/>
            </a:lnRef>
            <a:fillRef idx="1">
              <a:schemeClr val="accent1"/>
            </a:fillRef>
            <a:effectRef idx="1">
              <a:schemeClr val="accent1"/>
            </a:effectRef>
            <a:fontRef idx="minor">
              <a:schemeClr val="lt1"/>
            </a:fontRef>
          </p:style>
          <p:txBody>
            <a:bodyPr rtlCol="0" anchor="ctr"/>
            <a:p>
              <a:pPr algn="ctr"/>
              <a:endParaRPr lang="zh-CN" altLang="en-US"/>
            </a:p>
          </p:txBody>
        </p:sp>
        <p:sp>
          <p:nvSpPr>
            <p:cNvPr id="3" name="椭圆 2"/>
            <p:cNvSpPr/>
            <p:nvPr/>
          </p:nvSpPr>
          <p:spPr>
            <a:xfrm>
              <a:off x="7034" y="2661"/>
              <a:ext cx="5126" cy="5092"/>
            </a:xfrm>
            <a:prstGeom prst="ellipse">
              <a:avLst/>
            </a:prstGeom>
            <a:noFill/>
            <a:ln w="3175">
              <a:solidFill>
                <a:schemeClr val="bg1"/>
              </a:solidFill>
            </a:ln>
          </p:spPr>
          <p:style>
            <a:lnRef idx="3">
              <a:schemeClr val="lt1"/>
            </a:lnRef>
            <a:fillRef idx="1">
              <a:schemeClr val="accent1"/>
            </a:fillRef>
            <a:effectRef idx="1">
              <a:schemeClr val="accent1"/>
            </a:effectRef>
            <a:fontRef idx="minor">
              <a:schemeClr val="lt1"/>
            </a:fontRef>
          </p:style>
          <p:txBody>
            <a:bodyPr rtlCol="0" anchor="ctr"/>
            <a:p>
              <a:pPr algn="ctr"/>
              <a:endParaRPr lang="zh-CN" altLang="en-US"/>
            </a:p>
          </p:txBody>
        </p:sp>
      </p:grpSp>
      <p:sp>
        <p:nvSpPr>
          <p:cNvPr id="7" name="椭圆 6"/>
          <p:cNvSpPr/>
          <p:nvPr/>
        </p:nvSpPr>
        <p:spPr>
          <a:xfrm>
            <a:off x="9475470" y="2849245"/>
            <a:ext cx="893445" cy="893445"/>
          </a:xfrm>
          <a:prstGeom prst="ellipse">
            <a:avLst/>
          </a:prstGeom>
          <a:solidFill>
            <a:srgbClr val="775B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nvSpPr>
        <p:spPr>
          <a:xfrm>
            <a:off x="1903730" y="2835910"/>
            <a:ext cx="893445" cy="893445"/>
          </a:xfrm>
          <a:prstGeom prst="ellipse">
            <a:avLst/>
          </a:prstGeom>
          <a:solidFill>
            <a:srgbClr val="199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标题 10"/>
          <p:cNvSpPr>
            <a:spLocks noGrp="1"/>
          </p:cNvSpPr>
          <p:nvPr>
            <p:ph type="ctrTitle"/>
          </p:nvPr>
        </p:nvSpPr>
        <p:spPr>
          <a:xfrm>
            <a:off x="4029075" y="2216150"/>
            <a:ext cx="4134485" cy="2131060"/>
          </a:xfrm>
        </p:spPr>
        <p:txBody>
          <a:bodyPr>
            <a:noAutofit/>
          </a:bodyPr>
          <a:p>
            <a:pPr algn="ctr" fontAlgn="auto">
              <a:lnSpc>
                <a:spcPct val="100000"/>
              </a:lnSpc>
            </a:pPr>
            <a:r>
              <a:rPr lang="zh-CN" altLang="en-US" sz="9600" b="1" dirty="0" smtClean="0">
                <a:solidFill>
                  <a:schemeClr val="bg1"/>
                </a:solidFill>
                <a:uFillTx/>
                <a:latin typeface="黑体" panose="02010609060101010101" pitchFamily="49" charset="-122"/>
                <a:ea typeface="黑体" panose="02010609060101010101" pitchFamily="49" charset="-122"/>
              </a:rPr>
              <a:t>谢谢</a:t>
            </a:r>
            <a:br>
              <a:rPr lang="zh-CN" altLang="en-US" sz="9600" b="1" dirty="0" smtClean="0">
                <a:solidFill>
                  <a:schemeClr val="bg1"/>
                </a:solidFill>
                <a:uFillTx/>
                <a:latin typeface="黑体" panose="02010609060101010101" pitchFamily="49" charset="-122"/>
                <a:ea typeface="黑体" panose="02010609060101010101" pitchFamily="49" charset="-122"/>
              </a:rPr>
            </a:br>
            <a:r>
              <a:rPr lang="en-US" altLang="zh-CN" sz="5400" b="1" dirty="0" smtClean="0">
                <a:solidFill>
                  <a:schemeClr val="bg1"/>
                </a:solidFill>
                <a:uFillTx/>
                <a:latin typeface="黑体" panose="02010609060101010101" pitchFamily="49" charset="-122"/>
                <a:ea typeface="黑体" panose="02010609060101010101" pitchFamily="49" charset="-122"/>
              </a:rPr>
              <a:t>Thanks</a:t>
            </a:r>
            <a:endParaRPr lang="en-US" altLang="zh-CN" sz="5400" b="1" dirty="0" smtClean="0">
              <a:solidFill>
                <a:schemeClr val="bg1"/>
              </a:solidFill>
              <a:uFillTx/>
              <a:latin typeface="黑体" panose="02010609060101010101" pitchFamily="49" charset="-122"/>
              <a:ea typeface="黑体" panose="02010609060101010101" pitchFamily="49" charset="-122"/>
            </a:endParaRPr>
          </a:p>
        </p:txBody>
      </p:sp>
      <p:pic>
        <p:nvPicPr>
          <p:cNvPr id="6" name="图片 5" descr="20149309313"/>
          <p:cNvPicPr>
            <a:picLocks noChangeAspect="1"/>
          </p:cNvPicPr>
          <p:nvPr/>
        </p:nvPicPr>
        <p:blipFill>
          <a:blip r:embed="rId1"/>
          <a:stretch>
            <a:fillRect/>
          </a:stretch>
        </p:blipFill>
        <p:spPr>
          <a:xfrm>
            <a:off x="-8890" y="-6350"/>
            <a:ext cx="2990281" cy="900007"/>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fltVal val="0"/>
                                          </p:val>
                                        </p:tav>
                                        <p:tav tm="100000">
                                          <p:val>
                                            <p:strVal val="#ppt_w"/>
                                          </p:val>
                                        </p:tav>
                                      </p:tavLst>
                                    </p:anim>
                                    <p:anim calcmode="lin" valueType="num">
                                      <p:cBhvr>
                                        <p:cTn id="17" dur="1000" fill="hold"/>
                                        <p:tgtEl>
                                          <p:spTgt spid="10"/>
                                        </p:tgtEl>
                                        <p:attrNameLst>
                                          <p:attrName>ppt_h</p:attrName>
                                        </p:attrNameLst>
                                      </p:cBhvr>
                                      <p:tavLst>
                                        <p:tav tm="0">
                                          <p:val>
                                            <p:fltVal val="0"/>
                                          </p:val>
                                        </p:tav>
                                        <p:tav tm="100000">
                                          <p:val>
                                            <p:strVal val="#ppt_h"/>
                                          </p:val>
                                        </p:tav>
                                      </p:tavLst>
                                    </p:anim>
                                    <p:anim calcmode="lin" valueType="num">
                                      <p:cBhvr>
                                        <p:cTn id="18" dur="1000" fill="hold"/>
                                        <p:tgtEl>
                                          <p:spTgt spid="10"/>
                                        </p:tgtEl>
                                        <p:attrNameLst>
                                          <p:attrName>style.rotation</p:attrName>
                                        </p:attrNameLst>
                                      </p:cBhvr>
                                      <p:tavLst>
                                        <p:tav tm="0">
                                          <p:val>
                                            <p:fltVal val="90"/>
                                          </p:val>
                                        </p:tav>
                                        <p:tav tm="100000">
                                          <p:val>
                                            <p:fltVal val="0"/>
                                          </p:val>
                                        </p:tav>
                                      </p:tavLst>
                                    </p:anim>
                                    <p:animEffect transition="in" filter="fade">
                                      <p:cBhvr>
                                        <p:cTn id="19" dur="1000"/>
                                        <p:tgtEl>
                                          <p:spTgt spid="10"/>
                                        </p:tgtEl>
                                      </p:cBhvr>
                                    </p:animEffect>
                                  </p:childTnLst>
                                </p:cTn>
                              </p:par>
                            </p:childTnLst>
                          </p:cTn>
                        </p:par>
                        <p:par>
                          <p:cTn id="20" fill="hold">
                            <p:stCondLst>
                              <p:cond delay="2000"/>
                            </p:stCondLst>
                            <p:childTnLst>
                              <p:par>
                                <p:cTn id="21" presetID="31"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par>
                          <p:cTn id="27" fill="hold">
                            <p:stCondLst>
                              <p:cond delay="3000"/>
                            </p:stCondLst>
                            <p:childTnLst>
                              <p:par>
                                <p:cTn id="28" presetID="31" presetClass="entr" presetSubtype="0"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1000" fill="hold"/>
                                        <p:tgtEl>
                                          <p:spTgt spid="2"/>
                                        </p:tgtEl>
                                        <p:attrNameLst>
                                          <p:attrName>ppt_w</p:attrName>
                                        </p:attrNameLst>
                                      </p:cBhvr>
                                      <p:tavLst>
                                        <p:tav tm="0">
                                          <p:val>
                                            <p:fltVal val="0"/>
                                          </p:val>
                                        </p:tav>
                                        <p:tav tm="100000">
                                          <p:val>
                                            <p:strVal val="#ppt_w"/>
                                          </p:val>
                                        </p:tav>
                                      </p:tavLst>
                                    </p:anim>
                                    <p:anim calcmode="lin" valueType="num">
                                      <p:cBhvr>
                                        <p:cTn id="31" dur="1000" fill="hold"/>
                                        <p:tgtEl>
                                          <p:spTgt spid="2"/>
                                        </p:tgtEl>
                                        <p:attrNameLst>
                                          <p:attrName>ppt_h</p:attrName>
                                        </p:attrNameLst>
                                      </p:cBhvr>
                                      <p:tavLst>
                                        <p:tav tm="0">
                                          <p:val>
                                            <p:fltVal val="0"/>
                                          </p:val>
                                        </p:tav>
                                        <p:tav tm="100000">
                                          <p:val>
                                            <p:strVal val="#ppt_h"/>
                                          </p:val>
                                        </p:tav>
                                      </p:tavLst>
                                    </p:anim>
                                    <p:anim calcmode="lin" valueType="num">
                                      <p:cBhvr>
                                        <p:cTn id="32" dur="1000" fill="hold"/>
                                        <p:tgtEl>
                                          <p:spTgt spid="2"/>
                                        </p:tgtEl>
                                        <p:attrNameLst>
                                          <p:attrName>style.rotation</p:attrName>
                                        </p:attrNameLst>
                                      </p:cBhvr>
                                      <p:tavLst>
                                        <p:tav tm="0">
                                          <p:val>
                                            <p:fltVal val="90"/>
                                          </p:val>
                                        </p:tav>
                                        <p:tav tm="100000">
                                          <p:val>
                                            <p:fltVal val="0"/>
                                          </p:val>
                                        </p:tav>
                                      </p:tavLst>
                                    </p:anim>
                                    <p:animEffect transition="in" filter="fade">
                                      <p:cBhvr>
                                        <p:cTn id="33" dur="1000"/>
                                        <p:tgtEl>
                                          <p:spTgt spid="2"/>
                                        </p:tgtEl>
                                      </p:cBhvr>
                                    </p:animEffect>
                                  </p:childTnLst>
                                </p:cTn>
                              </p:par>
                            </p:childTnLst>
                          </p:cTn>
                        </p:par>
                        <p:par>
                          <p:cTn id="34" fill="hold">
                            <p:stCondLst>
                              <p:cond delay="4000"/>
                            </p:stCondLst>
                            <p:childTnLst>
                              <p:par>
                                <p:cTn id="35" presetID="31"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style.rotation</p:attrName>
                                        </p:attrNameLst>
                                      </p:cBhvr>
                                      <p:tavLst>
                                        <p:tav tm="0">
                                          <p:val>
                                            <p:fltVal val="90"/>
                                          </p:val>
                                        </p:tav>
                                        <p:tav tm="100000">
                                          <p:val>
                                            <p:fltVal val="0"/>
                                          </p:val>
                                        </p:tav>
                                      </p:tavLst>
                                    </p:anim>
                                    <p:animEffect transition="in" filter="fade">
                                      <p:cBhvr>
                                        <p:cTn id="4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2" grpId="0" animBg="1"/>
      <p:bldP spid="7"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椭圆 13"/>
          <p:cNvSpPr/>
          <p:nvPr>
            <p:custDataLst>
              <p:tags r:id="rId1"/>
            </p:custDataLst>
          </p:nvPr>
        </p:nvSpPr>
        <p:spPr>
          <a:xfrm>
            <a:off x="3541558" y="2607565"/>
            <a:ext cx="2445014" cy="2519170"/>
          </a:xfrm>
          <a:prstGeom prst="ellipse">
            <a:avLst/>
          </a:prstGeom>
          <a:solidFill>
            <a:srgbClr val="01A49F"/>
          </a:solidFill>
          <a:ln>
            <a:noFill/>
          </a:ln>
        </p:spPr>
        <p:style>
          <a:lnRef idx="2">
            <a:srgbClr val="FFC51B">
              <a:shade val="50000"/>
            </a:srgbClr>
          </a:lnRef>
          <a:fillRef idx="1">
            <a:srgbClr val="FFC51B"/>
          </a:fillRef>
          <a:effectRef idx="0">
            <a:srgbClr val="FFC51B"/>
          </a:effectRef>
          <a:fontRef idx="minor">
            <a:sysClr val="window" lastClr="FFFFFF"/>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15" name="椭圆 14"/>
          <p:cNvSpPr/>
          <p:nvPr>
            <p:custDataLst>
              <p:tags r:id="rId2"/>
            </p:custDataLst>
          </p:nvPr>
        </p:nvSpPr>
        <p:spPr>
          <a:xfrm>
            <a:off x="5668135" y="2607565"/>
            <a:ext cx="2399465" cy="2519170"/>
          </a:xfrm>
          <a:prstGeom prst="ellipse">
            <a:avLst/>
          </a:prstGeom>
          <a:solidFill>
            <a:srgbClr val="5F5CA3"/>
          </a:solidFill>
          <a:ln>
            <a:noFill/>
          </a:ln>
        </p:spPr>
        <p:style>
          <a:lnRef idx="2">
            <a:srgbClr val="FFC51B">
              <a:shade val="50000"/>
            </a:srgbClr>
          </a:lnRef>
          <a:fillRef idx="1">
            <a:srgbClr val="FFC51B"/>
          </a:fillRef>
          <a:effectRef idx="0">
            <a:srgbClr val="FFC51B"/>
          </a:effectRef>
          <a:fontRef idx="minor">
            <a:sysClr val="window" lastClr="FFFFFF"/>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20" name="椭圆 19"/>
          <p:cNvSpPr/>
          <p:nvPr>
            <p:custDataLst>
              <p:tags r:id="rId3"/>
            </p:custDataLst>
          </p:nvPr>
        </p:nvSpPr>
        <p:spPr>
          <a:xfrm>
            <a:off x="5735849" y="3105926"/>
            <a:ext cx="1423815" cy="1520492"/>
          </a:xfrm>
          <a:prstGeom prst="ellipse">
            <a:avLst/>
          </a:prstGeom>
          <a:noFill/>
          <a:ln>
            <a:solidFill>
              <a:srgbClr val="A04DA3"/>
            </a:solidFill>
            <a:prstDash val="dash"/>
          </a:ln>
        </p:spPr>
        <p:style>
          <a:lnRef idx="2">
            <a:srgbClr val="FFC51B">
              <a:shade val="50000"/>
            </a:srgbClr>
          </a:lnRef>
          <a:fillRef idx="1">
            <a:srgbClr val="FFC51B"/>
          </a:fillRef>
          <a:effectRef idx="0">
            <a:srgbClr val="FFC51B"/>
          </a:effectRef>
          <a:fontRef idx="minor">
            <a:sysClr val="window" lastClr="FFFFFF"/>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21" name="椭圆 20"/>
          <p:cNvSpPr/>
          <p:nvPr>
            <p:custDataLst>
              <p:tags r:id="rId4"/>
            </p:custDataLst>
          </p:nvPr>
        </p:nvSpPr>
        <p:spPr>
          <a:xfrm>
            <a:off x="4538966" y="3105926"/>
            <a:ext cx="1423815" cy="1520492"/>
          </a:xfrm>
          <a:prstGeom prst="ellipse">
            <a:avLst/>
          </a:prstGeom>
          <a:noFill/>
          <a:ln>
            <a:solidFill>
              <a:srgbClr val="A04DA3"/>
            </a:solidFill>
            <a:prstDash val="dash"/>
          </a:ln>
        </p:spPr>
        <p:style>
          <a:lnRef idx="2">
            <a:srgbClr val="FFC51B">
              <a:shade val="50000"/>
            </a:srgbClr>
          </a:lnRef>
          <a:fillRef idx="1">
            <a:srgbClr val="FFC51B"/>
          </a:fillRef>
          <a:effectRef idx="0">
            <a:srgbClr val="FFC51B"/>
          </a:effectRef>
          <a:fontRef idx="minor">
            <a:sysClr val="window" lastClr="FFFFFF"/>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18" name="矩形 17"/>
          <p:cNvSpPr/>
          <p:nvPr>
            <p:custDataLst>
              <p:tags r:id="rId5"/>
            </p:custDataLst>
          </p:nvPr>
        </p:nvSpPr>
        <p:spPr>
          <a:xfrm>
            <a:off x="6644770" y="3604133"/>
            <a:ext cx="4871275" cy="668230"/>
          </a:xfrm>
          <a:prstGeom prst="rect">
            <a:avLst/>
          </a:prstGeom>
          <a:solidFill>
            <a:srgbClr val="FFFFFF"/>
          </a:solidFill>
          <a:ln>
            <a:noFill/>
          </a:ln>
        </p:spPr>
        <p:style>
          <a:lnRef idx="2">
            <a:srgbClr val="FFC51B">
              <a:shade val="50000"/>
            </a:srgbClr>
          </a:lnRef>
          <a:fillRef idx="1">
            <a:srgbClr val="FFC51B"/>
          </a:fillRef>
          <a:effectRef idx="0">
            <a:srgbClr val="FFC51B"/>
          </a:effectRef>
          <a:fontRef idx="minor">
            <a:sysClr val="window" lastClr="FFFFFF"/>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19" name="矩形 17"/>
          <p:cNvSpPr>
            <a:spLocks noChangeArrowheads="1"/>
          </p:cNvSpPr>
          <p:nvPr>
            <p:custDataLst>
              <p:tags r:id="rId6"/>
            </p:custDataLst>
          </p:nvPr>
        </p:nvSpPr>
        <p:spPr bwMode="auto">
          <a:xfrm>
            <a:off x="6644770" y="3558880"/>
            <a:ext cx="4244877"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Calibri" panose="020F0502020204030204" charset="0"/>
                <a:ea typeface="微软雅黑" panose="020B0503020204020204" charset="-122"/>
              </a:defRPr>
            </a:lvl1pPr>
            <a:lvl2pPr marL="742950" indent="-285750">
              <a:defRPr>
                <a:solidFill>
                  <a:srgbClr val="000000"/>
                </a:solidFill>
                <a:latin typeface="Calibri" panose="020F0502020204030204" charset="0"/>
                <a:ea typeface="微软雅黑" panose="020B0503020204020204" charset="-122"/>
              </a:defRPr>
            </a:lvl2pPr>
            <a:lvl3pPr marL="1143000" indent="-228600">
              <a:defRPr>
                <a:solidFill>
                  <a:srgbClr val="000000"/>
                </a:solidFill>
                <a:latin typeface="Calibri" panose="020F0502020204030204" charset="0"/>
                <a:ea typeface="微软雅黑" panose="020B0503020204020204" charset="-122"/>
              </a:defRPr>
            </a:lvl3pPr>
            <a:lvl4pPr marL="1600200" indent="-228600">
              <a:defRPr>
                <a:solidFill>
                  <a:srgbClr val="000000"/>
                </a:solidFill>
                <a:latin typeface="Calibri" panose="020F0502020204030204" charset="0"/>
                <a:ea typeface="微软雅黑" panose="020B0503020204020204" charset="-122"/>
              </a:defRPr>
            </a:lvl4pPr>
            <a:lvl5pPr marL="2057400" indent="-228600">
              <a:defRPr>
                <a:solidFill>
                  <a:srgbClr val="000000"/>
                </a:solidFill>
                <a:latin typeface="Calibri" panose="020F0502020204030204" charset="0"/>
                <a:ea typeface="微软雅黑" panose="020B0503020204020204" charset="-122"/>
              </a:defRPr>
            </a:lvl5pPr>
            <a:lvl6pPr marL="2514600" indent="-228600" fontAlgn="base">
              <a:spcBef>
                <a:spcPct val="0"/>
              </a:spcBef>
              <a:spcAft>
                <a:spcPct val="0"/>
              </a:spcAft>
              <a:defRPr>
                <a:solidFill>
                  <a:srgbClr val="000000"/>
                </a:solidFill>
                <a:latin typeface="Calibri" panose="020F0502020204030204" charset="0"/>
                <a:ea typeface="微软雅黑" panose="020B0503020204020204" charset="-122"/>
              </a:defRPr>
            </a:lvl6pPr>
            <a:lvl7pPr marL="2971800" indent="-228600" fontAlgn="base">
              <a:spcBef>
                <a:spcPct val="0"/>
              </a:spcBef>
              <a:spcAft>
                <a:spcPct val="0"/>
              </a:spcAft>
              <a:defRPr>
                <a:solidFill>
                  <a:srgbClr val="000000"/>
                </a:solidFill>
                <a:latin typeface="Calibri" panose="020F0502020204030204" charset="0"/>
                <a:ea typeface="微软雅黑" panose="020B0503020204020204" charset="-122"/>
              </a:defRPr>
            </a:lvl7pPr>
            <a:lvl8pPr marL="3429000" indent="-228600" fontAlgn="base">
              <a:spcBef>
                <a:spcPct val="0"/>
              </a:spcBef>
              <a:spcAft>
                <a:spcPct val="0"/>
              </a:spcAft>
              <a:defRPr>
                <a:solidFill>
                  <a:srgbClr val="000000"/>
                </a:solidFill>
                <a:latin typeface="Calibri" panose="020F0502020204030204" charset="0"/>
                <a:ea typeface="微软雅黑" panose="020B0503020204020204" charset="-122"/>
              </a:defRPr>
            </a:lvl8pPr>
            <a:lvl9pPr marL="3886200" indent="-228600" fontAlgn="base">
              <a:spcBef>
                <a:spcPct val="0"/>
              </a:spcBef>
              <a:spcAft>
                <a:spcPct val="0"/>
              </a:spcAft>
              <a:defRPr>
                <a:solidFill>
                  <a:srgbClr val="000000"/>
                </a:solidFill>
                <a:latin typeface="Calibri" panose="020F0502020204030204" charset="0"/>
                <a:ea typeface="微软雅黑" panose="020B0503020204020204" charset="-122"/>
              </a:defRPr>
            </a:lvl9pPr>
          </a:lstStyle>
          <a:p>
            <a:pPr indent="0" algn="l" fontAlgn="auto">
              <a:lnSpc>
                <a:spcPct val="150000"/>
              </a:lnSpc>
              <a:buNone/>
            </a:pPr>
            <a:r>
              <a:rPr lang="zh-CN" altLang="zh-CN" sz="1400" b="1" dirty="0">
                <a:solidFill>
                  <a:srgbClr val="4376AB"/>
                </a:solidFill>
                <a:latin typeface="黑体" panose="02010609060101010101" pitchFamily="49" charset="-122"/>
                <a:ea typeface="黑体" panose="02010609060101010101" pitchFamily="49" charset="-122"/>
              </a:rPr>
              <a:t>学习重点：</a:t>
            </a:r>
            <a:endParaRPr lang="zh-CN" altLang="zh-CN" sz="1400" b="1" dirty="0">
              <a:solidFill>
                <a:srgbClr val="4376AB"/>
              </a:solidFill>
              <a:latin typeface="黑体" panose="02010609060101010101" pitchFamily="49" charset="-122"/>
              <a:ea typeface="黑体" panose="02010609060101010101" pitchFamily="49" charset="-122"/>
            </a:endParaRPr>
          </a:p>
          <a:p>
            <a:pPr indent="0" algn="l" fontAlgn="auto">
              <a:lnSpc>
                <a:spcPct val="150000"/>
              </a:lnSpc>
              <a:buNone/>
            </a:pPr>
            <a:r>
              <a:rPr lang="zh-CN" altLang="zh-CN" sz="1400" dirty="0">
                <a:solidFill>
                  <a:schemeClr val="tx1"/>
                </a:solidFill>
                <a:latin typeface="黑体" panose="02010609060101010101" pitchFamily="49" charset="-122"/>
                <a:ea typeface="黑体" panose="02010609060101010101" pitchFamily="49" charset="-122"/>
              </a:rPr>
              <a:t>熟悉移动商务的发展现状、趋势及市场应用</a:t>
            </a:r>
            <a:endParaRPr lang="zh-CN" altLang="zh-CN" sz="1400" dirty="0">
              <a:solidFill>
                <a:schemeClr val="tx1"/>
              </a:solidFill>
              <a:latin typeface="黑体" panose="02010609060101010101" pitchFamily="49" charset="-122"/>
              <a:ea typeface="黑体" panose="02010609060101010101" pitchFamily="49" charset="-122"/>
            </a:endParaRPr>
          </a:p>
        </p:txBody>
      </p:sp>
      <p:sp>
        <p:nvSpPr>
          <p:cNvPr id="26" name="矩形 25"/>
          <p:cNvSpPr/>
          <p:nvPr>
            <p:custDataLst>
              <p:tags r:id="rId7"/>
            </p:custDataLst>
          </p:nvPr>
        </p:nvSpPr>
        <p:spPr>
          <a:xfrm>
            <a:off x="65085" y="3567023"/>
            <a:ext cx="4871275" cy="668230"/>
          </a:xfrm>
          <a:prstGeom prst="rect">
            <a:avLst/>
          </a:prstGeom>
          <a:solidFill>
            <a:srgbClr val="FFFFFF"/>
          </a:solidFill>
          <a:ln>
            <a:noFill/>
          </a:ln>
        </p:spPr>
        <p:style>
          <a:lnRef idx="2">
            <a:srgbClr val="FFC51B">
              <a:shade val="50000"/>
            </a:srgbClr>
          </a:lnRef>
          <a:fillRef idx="1">
            <a:srgbClr val="FFC51B"/>
          </a:fillRef>
          <a:effectRef idx="0">
            <a:srgbClr val="FFC51B"/>
          </a:effectRef>
          <a:fontRef idx="minor">
            <a:sysClr val="window" lastClr="FFFFFF"/>
          </a:fontRef>
        </p:style>
        <p:txBody>
          <a:bodyPr anchor="ctr"/>
          <a:lstStyle/>
          <a:p>
            <a:pPr algn="r" eaLnBrk="1" fontAlgn="auto" hangingPunct="1">
              <a:spcBef>
                <a:spcPts val="0"/>
              </a:spcBef>
              <a:spcAft>
                <a:spcPts val="0"/>
              </a:spcAft>
              <a:defRPr/>
            </a:pPr>
            <a:endParaRPr lang="zh-CN" altLang="en-US" dirty="0">
              <a:solidFill>
                <a:srgbClr val="FFFFFF"/>
              </a:solidFill>
            </a:endParaRPr>
          </a:p>
        </p:txBody>
      </p:sp>
      <p:sp>
        <p:nvSpPr>
          <p:cNvPr id="27" name="矩形 17"/>
          <p:cNvSpPr>
            <a:spLocks noChangeArrowheads="1"/>
          </p:cNvSpPr>
          <p:nvPr>
            <p:custDataLst>
              <p:tags r:id="rId8"/>
            </p:custDataLst>
          </p:nvPr>
        </p:nvSpPr>
        <p:spPr bwMode="auto">
          <a:xfrm>
            <a:off x="64770" y="3509010"/>
            <a:ext cx="4871720"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Calibri" panose="020F0502020204030204" charset="0"/>
                <a:ea typeface="微软雅黑" panose="020B0503020204020204" charset="-122"/>
              </a:defRPr>
            </a:lvl1pPr>
            <a:lvl2pPr marL="742950" indent="-285750">
              <a:defRPr>
                <a:solidFill>
                  <a:srgbClr val="000000"/>
                </a:solidFill>
                <a:latin typeface="Calibri" panose="020F0502020204030204" charset="0"/>
                <a:ea typeface="微软雅黑" panose="020B0503020204020204" charset="-122"/>
              </a:defRPr>
            </a:lvl2pPr>
            <a:lvl3pPr marL="1143000" indent="-228600">
              <a:defRPr>
                <a:solidFill>
                  <a:srgbClr val="000000"/>
                </a:solidFill>
                <a:latin typeface="Calibri" panose="020F0502020204030204" charset="0"/>
                <a:ea typeface="微软雅黑" panose="020B0503020204020204" charset="-122"/>
              </a:defRPr>
            </a:lvl3pPr>
            <a:lvl4pPr marL="1600200" indent="-228600">
              <a:defRPr>
                <a:solidFill>
                  <a:srgbClr val="000000"/>
                </a:solidFill>
                <a:latin typeface="Calibri" panose="020F0502020204030204" charset="0"/>
                <a:ea typeface="微软雅黑" panose="020B0503020204020204" charset="-122"/>
              </a:defRPr>
            </a:lvl4pPr>
            <a:lvl5pPr marL="2057400" indent="-228600">
              <a:defRPr>
                <a:solidFill>
                  <a:srgbClr val="000000"/>
                </a:solidFill>
                <a:latin typeface="Calibri" panose="020F0502020204030204" charset="0"/>
                <a:ea typeface="微软雅黑" panose="020B0503020204020204" charset="-122"/>
              </a:defRPr>
            </a:lvl5pPr>
            <a:lvl6pPr marL="2514600" indent="-228600" fontAlgn="base">
              <a:spcBef>
                <a:spcPct val="0"/>
              </a:spcBef>
              <a:spcAft>
                <a:spcPct val="0"/>
              </a:spcAft>
              <a:defRPr>
                <a:solidFill>
                  <a:srgbClr val="000000"/>
                </a:solidFill>
                <a:latin typeface="Calibri" panose="020F0502020204030204" charset="0"/>
                <a:ea typeface="微软雅黑" panose="020B0503020204020204" charset="-122"/>
              </a:defRPr>
            </a:lvl6pPr>
            <a:lvl7pPr marL="2971800" indent="-228600" fontAlgn="base">
              <a:spcBef>
                <a:spcPct val="0"/>
              </a:spcBef>
              <a:spcAft>
                <a:spcPct val="0"/>
              </a:spcAft>
              <a:defRPr>
                <a:solidFill>
                  <a:srgbClr val="000000"/>
                </a:solidFill>
                <a:latin typeface="Calibri" panose="020F0502020204030204" charset="0"/>
                <a:ea typeface="微软雅黑" panose="020B0503020204020204" charset="-122"/>
              </a:defRPr>
            </a:lvl7pPr>
            <a:lvl8pPr marL="3429000" indent="-228600" fontAlgn="base">
              <a:spcBef>
                <a:spcPct val="0"/>
              </a:spcBef>
              <a:spcAft>
                <a:spcPct val="0"/>
              </a:spcAft>
              <a:defRPr>
                <a:solidFill>
                  <a:srgbClr val="000000"/>
                </a:solidFill>
                <a:latin typeface="Calibri" panose="020F0502020204030204" charset="0"/>
                <a:ea typeface="微软雅黑" panose="020B0503020204020204" charset="-122"/>
              </a:defRPr>
            </a:lvl8pPr>
            <a:lvl9pPr marL="3886200" indent="-228600" fontAlgn="base">
              <a:spcBef>
                <a:spcPct val="0"/>
              </a:spcBef>
              <a:spcAft>
                <a:spcPct val="0"/>
              </a:spcAft>
              <a:defRPr>
                <a:solidFill>
                  <a:srgbClr val="000000"/>
                </a:solidFill>
                <a:latin typeface="Calibri" panose="020F0502020204030204" charset="0"/>
                <a:ea typeface="微软雅黑" panose="020B0503020204020204" charset="-122"/>
              </a:defRPr>
            </a:lvl9pPr>
          </a:lstStyle>
          <a:p>
            <a:pPr indent="0" algn="r" fontAlgn="auto">
              <a:lnSpc>
                <a:spcPct val="150000"/>
              </a:lnSpc>
            </a:pPr>
            <a:r>
              <a:rPr lang="zh-CN" altLang="zh-CN" sz="1400" b="1" dirty="0">
                <a:solidFill>
                  <a:srgbClr val="53548A"/>
                </a:solidFill>
                <a:latin typeface="黑体" panose="02010609060101010101" pitchFamily="49" charset="-122"/>
                <a:ea typeface="黑体" panose="02010609060101010101" pitchFamily="49" charset="-122"/>
              </a:rPr>
              <a:t>学习目标：</a:t>
            </a:r>
            <a:endParaRPr lang="zh-CN" altLang="zh-CN" sz="1400" b="1" dirty="0">
              <a:solidFill>
                <a:srgbClr val="53548A"/>
              </a:solidFill>
              <a:latin typeface="黑体" panose="02010609060101010101" pitchFamily="49" charset="-122"/>
              <a:ea typeface="黑体" panose="02010609060101010101" pitchFamily="49" charset="-122"/>
            </a:endParaRPr>
          </a:p>
          <a:p>
            <a:pPr indent="0" algn="r" fontAlgn="auto">
              <a:lnSpc>
                <a:spcPct val="150000"/>
              </a:lnSpc>
            </a:pPr>
            <a:r>
              <a:rPr lang="zh-CN" altLang="zh-CN" sz="1400" dirty="0">
                <a:solidFill>
                  <a:schemeClr val="tx1"/>
                </a:solidFill>
                <a:latin typeface="黑体" panose="02010609060101010101" pitchFamily="49" charset="-122"/>
                <a:ea typeface="黑体" panose="02010609060101010101" pitchFamily="49" charset="-122"/>
              </a:rPr>
              <a:t>了解移动商务的概念，熟悉移动商务的市场应用</a:t>
            </a:r>
            <a:endParaRPr lang="zh-CN" altLang="zh-CN" sz="1400" dirty="0">
              <a:solidFill>
                <a:schemeClr val="tx1"/>
              </a:solidFill>
              <a:latin typeface="黑体" panose="02010609060101010101" pitchFamily="49" charset="-122"/>
              <a:ea typeface="黑体" panose="02010609060101010101" pitchFamily="49" charset="-122"/>
            </a:endParaRPr>
          </a:p>
        </p:txBody>
      </p:sp>
      <p:pic>
        <p:nvPicPr>
          <p:cNvPr id="2" name="图片 1" descr="20149309313"/>
          <p:cNvPicPr>
            <a:picLocks noChangeAspect="1"/>
          </p:cNvPicPr>
          <p:nvPr/>
        </p:nvPicPr>
        <p:blipFill>
          <a:blip r:embed="rId9"/>
          <a:stretch>
            <a:fillRect/>
          </a:stretch>
        </p:blipFill>
        <p:spPr>
          <a:xfrm>
            <a:off x="-8890" y="-6350"/>
            <a:ext cx="2990281" cy="900007"/>
          </a:xfrm>
          <a:prstGeom prst="rect">
            <a:avLst/>
          </a:prstGeom>
        </p:spPr>
      </p:pic>
      <p:sp>
        <p:nvSpPr>
          <p:cNvPr id="3" name="文本框 2"/>
          <p:cNvSpPr txBox="1"/>
          <p:nvPr>
            <p:custDataLst>
              <p:tags r:id="rId10"/>
            </p:custDataLst>
          </p:nvPr>
        </p:nvSpPr>
        <p:spPr>
          <a:xfrm>
            <a:off x="1541460" y="1053975"/>
            <a:ext cx="8498210" cy="891540"/>
          </a:xfrm>
          <a:prstGeom prst="rect">
            <a:avLst/>
          </a:prstGeom>
          <a:noFill/>
        </p:spPr>
        <p:txBody>
          <a:bodyPr wrap="square" rtlCol="0">
            <a:spAutoFit/>
          </a:bodyPr>
          <a:p>
            <a:pPr algn="ctr"/>
            <a:r>
              <a:rPr lang="zh-CN" altLang="en-US" sz="3200" dirty="0" smtClean="0">
                <a:solidFill>
                  <a:schemeClr val="tx1"/>
                </a:solidFill>
                <a:latin typeface="微软雅黑" panose="020B0503020204020204" charset="-122"/>
                <a:ea typeface="微软雅黑" panose="020B0503020204020204" charset="-122"/>
                <a:cs typeface="+mj-cs"/>
                <a:sym typeface="Arial" panose="020B0604020202020204" pitchFamily="34" charset="0"/>
              </a:rPr>
              <a:t>学习目标及学习重点</a:t>
            </a:r>
            <a:endParaRPr lang="zh-CN" altLang="en-US" sz="3200" dirty="0" smtClean="0">
              <a:solidFill>
                <a:srgbClr val="004646"/>
              </a:solidFill>
              <a:latin typeface="微软雅黑" panose="020B0503020204020204" charset="-122"/>
              <a:ea typeface="微软雅黑" panose="020B0503020204020204" charset="-122"/>
              <a:cs typeface="+mj-cs"/>
              <a:sym typeface="Arial" panose="020B0604020202020204" pitchFamily="34" charset="0"/>
            </a:endParaRPr>
          </a:p>
          <a:p>
            <a:pPr algn="ctr"/>
            <a:r>
              <a:rPr lang="zh-CN" altLang="en-US" sz="2000" dirty="0" smtClean="0">
                <a:solidFill>
                  <a:srgbClr val="48B39D"/>
                </a:solidFill>
                <a:latin typeface="微软雅黑" panose="020B0503020204020204" charset="-122"/>
                <a:ea typeface="微软雅黑" panose="020B0503020204020204" charset="-122"/>
                <a:cs typeface="+mj-cs"/>
                <a:sym typeface="Arial" panose="020B0604020202020204" pitchFamily="34" charset="0"/>
              </a:rPr>
              <a:t>Learning objectives and key learning points</a:t>
            </a:r>
            <a:endParaRPr lang="zh-CN" altLang="en-US" sz="2000" dirty="0" smtClean="0">
              <a:solidFill>
                <a:srgbClr val="48B39D"/>
              </a:solidFill>
              <a:latin typeface="微软雅黑" panose="020B0503020204020204" charset="-122"/>
              <a:ea typeface="微软雅黑" panose="020B0503020204020204" charset="-122"/>
              <a:cs typeface="+mj-cs"/>
              <a:sym typeface="Arial" panose="020B0604020202020204"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p:tgtEl>
                                          <p:spTgt spid="14"/>
                                        </p:tgtEl>
                                        <p:attrNameLst>
                                          <p:attrName>ppt_y</p:attrName>
                                        </p:attrNameLst>
                                      </p:cBhvr>
                                      <p:tavLst>
                                        <p:tav tm="0">
                                          <p:val>
                                            <p:strVal val="#ppt_y+#ppt_h*1.125000"/>
                                          </p:val>
                                        </p:tav>
                                        <p:tav tm="100000">
                                          <p:val>
                                            <p:strVal val="#ppt_y"/>
                                          </p:val>
                                        </p:tav>
                                      </p:tavLst>
                                    </p:anim>
                                    <p:animEffect transition="in" filter="wipe(up)">
                                      <p:cBhvr>
                                        <p:cTn id="13" dur="500"/>
                                        <p:tgtEl>
                                          <p:spTgt spid="14"/>
                                        </p:tgtEl>
                                      </p:cBhvr>
                                    </p:animEffect>
                                  </p:childTnLst>
                                </p:cTn>
                              </p:par>
                            </p:childTnLst>
                          </p:cTn>
                        </p:par>
                        <p:par>
                          <p:cTn id="14" fill="hold">
                            <p:stCondLst>
                              <p:cond delay="1000"/>
                            </p:stCondLst>
                            <p:childTnLst>
                              <p:par>
                                <p:cTn id="15" presetID="5" presetClass="entr" presetSubtype="1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checkerboard(across)">
                                      <p:cBhvr>
                                        <p:cTn id="17" dur="500"/>
                                        <p:tgtEl>
                                          <p:spTgt spid="27"/>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p:tgtEl>
                                          <p:spTgt spid="15"/>
                                        </p:tgtEl>
                                        <p:attrNameLst>
                                          <p:attrName>ppt_y</p:attrName>
                                        </p:attrNameLst>
                                      </p:cBhvr>
                                      <p:tavLst>
                                        <p:tav tm="0">
                                          <p:val>
                                            <p:strVal val="#ppt_y+#ppt_h*1.125000"/>
                                          </p:val>
                                        </p:tav>
                                        <p:tav tm="100000">
                                          <p:val>
                                            <p:strVal val="#ppt_y"/>
                                          </p:val>
                                        </p:tav>
                                      </p:tavLst>
                                    </p:anim>
                                    <p:animEffect transition="in" filter="wipe(up)">
                                      <p:cBhvr>
                                        <p:cTn id="22" dur="500"/>
                                        <p:tgtEl>
                                          <p:spTgt spid="15"/>
                                        </p:tgtEl>
                                      </p:cBhvr>
                                    </p:animEffect>
                                  </p:childTnLst>
                                </p:cTn>
                              </p:par>
                            </p:childTnLst>
                          </p:cTn>
                        </p:par>
                        <p:par>
                          <p:cTn id="23" fill="hold">
                            <p:stCondLst>
                              <p:cond delay="2000"/>
                            </p:stCondLst>
                            <p:childTnLst>
                              <p:par>
                                <p:cTn id="24" presetID="5" presetClass="entr" presetSubtype="1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checkerboard(across)">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7" grpId="0"/>
      <p:bldP spid="19"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4805680" y="1103630"/>
            <a:ext cx="2598420" cy="2598420"/>
            <a:chOff x="7568" y="1738"/>
            <a:chExt cx="4092" cy="4092"/>
          </a:xfrm>
        </p:grpSpPr>
        <p:sp>
          <p:nvSpPr>
            <p:cNvPr id="4" name="椭圆 3"/>
            <p:cNvSpPr/>
            <p:nvPr/>
          </p:nvSpPr>
          <p:spPr>
            <a:xfrm>
              <a:off x="7568" y="1738"/>
              <a:ext cx="4092" cy="4092"/>
            </a:xfrm>
            <a:prstGeom prst="ellipse">
              <a:avLst/>
            </a:prstGeom>
            <a:solidFill>
              <a:srgbClr val="01A49F"/>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5" name="椭圆 4"/>
            <p:cNvSpPr/>
            <p:nvPr/>
          </p:nvSpPr>
          <p:spPr>
            <a:xfrm>
              <a:off x="7715" y="1885"/>
              <a:ext cx="3798" cy="3798"/>
            </a:xfrm>
            <a:prstGeom prst="ellipse">
              <a:avLst/>
            </a:prstGeom>
            <a:noFill/>
            <a:ln w="6350">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6" name="标题 1"/>
            <p:cNvSpPr txBox="1"/>
            <p:nvPr/>
          </p:nvSpPr>
          <p:spPr>
            <a:xfrm>
              <a:off x="7892" y="2888"/>
              <a:ext cx="3444" cy="179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6600" dirty="0" smtClean="0">
                  <a:solidFill>
                    <a:schemeClr val="bg1"/>
                  </a:solidFill>
                  <a:latin typeface="黑体" panose="02010609060101010101" pitchFamily="49" charset="-122"/>
                  <a:ea typeface="黑体" panose="02010609060101010101" pitchFamily="49" charset="-122"/>
                </a:rPr>
                <a:t>01</a:t>
              </a:r>
              <a:endParaRPr lang="zh-CN" altLang="en-US" sz="6600" dirty="0">
                <a:solidFill>
                  <a:schemeClr val="bg1"/>
                </a:solidFill>
                <a:latin typeface="黑体" panose="02010609060101010101" pitchFamily="49" charset="-122"/>
                <a:ea typeface="黑体" panose="02010609060101010101" pitchFamily="49" charset="-122"/>
              </a:endParaRPr>
            </a:p>
          </p:txBody>
        </p:sp>
      </p:grpSp>
      <p:sp>
        <p:nvSpPr>
          <p:cNvPr id="7" name="TextBox 4"/>
          <p:cNvSpPr txBox="1"/>
          <p:nvPr/>
        </p:nvSpPr>
        <p:spPr>
          <a:xfrm>
            <a:off x="3931920" y="3883660"/>
            <a:ext cx="4345940" cy="460375"/>
          </a:xfrm>
          <a:prstGeom prst="rect">
            <a:avLst/>
          </a:prstGeom>
          <a:noFill/>
        </p:spPr>
        <p:txBody>
          <a:bodyPr wrap="square" rtlCol="0">
            <a:spAutoFit/>
          </a:bodyPr>
          <a:lstStyle/>
          <a:p>
            <a:pPr algn="ctr">
              <a:spcBef>
                <a:spcPts val="1200"/>
              </a:spcBef>
              <a:spcAft>
                <a:spcPts val="1200"/>
              </a:spcAft>
            </a:pPr>
            <a:r>
              <a:rPr lang="zh-CN" altLang="en-US" sz="2400" dirty="0" smtClean="0">
                <a:latin typeface="黑体" panose="02010609060101010101" pitchFamily="49" charset="-122"/>
                <a:ea typeface="黑体" panose="02010609060101010101" pitchFamily="49" charset="-122"/>
              </a:rPr>
              <a:t>移动商务概念认知</a:t>
            </a:r>
            <a:endParaRPr lang="zh-CN" altLang="en-US" sz="2400" dirty="0">
              <a:latin typeface="黑体" panose="02010609060101010101" pitchFamily="49" charset="-122"/>
              <a:ea typeface="黑体" panose="02010609060101010101" pitchFamily="49" charset="-122"/>
            </a:endParaRPr>
          </a:p>
        </p:txBody>
      </p:sp>
      <p:sp>
        <p:nvSpPr>
          <p:cNvPr id="8" name="椭圆 7"/>
          <p:cNvSpPr/>
          <p:nvPr/>
        </p:nvSpPr>
        <p:spPr>
          <a:xfrm>
            <a:off x="9878060" y="3748405"/>
            <a:ext cx="1200785" cy="1200785"/>
          </a:xfrm>
          <a:prstGeom prst="ellipse">
            <a:avLst/>
          </a:prstGeom>
          <a:solidFill>
            <a:srgbClr val="5F5C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202055" y="3748405"/>
            <a:ext cx="1200785" cy="1200785"/>
          </a:xfrm>
          <a:prstGeom prst="ellipse">
            <a:avLst/>
          </a:prstGeom>
          <a:solidFill>
            <a:srgbClr val="437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8"/>
          <p:cNvSpPr txBox="1"/>
          <p:nvPr/>
        </p:nvSpPr>
        <p:spPr>
          <a:xfrm>
            <a:off x="2402205" y="4515485"/>
            <a:ext cx="7475220" cy="1060450"/>
          </a:xfrm>
          <a:prstGeom prst="rect">
            <a:avLst/>
          </a:prstGeom>
          <a:noFill/>
        </p:spPr>
        <p:txBody>
          <a:bodyPr wrap="square" rtlCol="0">
            <a:spAutoFit/>
          </a:bodyPr>
          <a:lstStyle/>
          <a:p>
            <a:pPr indent="457200">
              <a:lnSpc>
                <a:spcPct val="150000"/>
              </a:lnSpc>
            </a:pPr>
            <a:r>
              <a:rPr lang="zh-CN" altLang="zh-CN" sz="1400" dirty="0">
                <a:latin typeface="黑体" panose="02010609060101010101" pitchFamily="49" charset="-122"/>
                <a:ea typeface="黑体" panose="02010609060101010101" pitchFamily="49" charset="-122"/>
              </a:rPr>
              <a:t>移动商务</a:t>
            </a:r>
            <a:r>
              <a:rPr lang="zh-CN" altLang="zh-CN" sz="1400" dirty="0">
                <a:solidFill>
                  <a:srgbClr val="009999"/>
                </a:solidFill>
                <a:latin typeface="黑体" panose="02010609060101010101" pitchFamily="49" charset="-122"/>
                <a:ea typeface="黑体" panose="02010609060101010101" pitchFamily="49" charset="-122"/>
              </a:rPr>
              <a:t>（</a:t>
            </a:r>
            <a:r>
              <a:rPr lang="en-US" altLang="zh-CN" sz="1400" dirty="0">
                <a:solidFill>
                  <a:srgbClr val="009999"/>
                </a:solidFill>
                <a:latin typeface="黑体" panose="02010609060101010101" pitchFamily="49" charset="-122"/>
                <a:ea typeface="黑体" panose="02010609060101010101" pitchFamily="49" charset="-122"/>
              </a:rPr>
              <a:t>Mobile Commerce</a:t>
            </a:r>
            <a:r>
              <a:rPr lang="zh-CN" altLang="zh-CN" sz="1400" dirty="0">
                <a:solidFill>
                  <a:srgbClr val="009999"/>
                </a:solidFill>
                <a:latin typeface="黑体" panose="02010609060101010101" pitchFamily="49" charset="-122"/>
                <a:ea typeface="黑体" panose="02010609060101010101" pitchFamily="49" charset="-122"/>
              </a:rPr>
              <a:t>）</a:t>
            </a:r>
            <a:r>
              <a:rPr lang="zh-CN" altLang="zh-CN" sz="1400" dirty="0">
                <a:latin typeface="黑体" panose="02010609060101010101" pitchFamily="49" charset="-122"/>
                <a:ea typeface="黑体" panose="02010609060101010101" pitchFamily="49" charset="-122"/>
              </a:rPr>
              <a:t>又叫移动电子商务，指利用智能手机、</a:t>
            </a:r>
            <a:r>
              <a:rPr lang="en-US" altLang="zh-CN" sz="1400" dirty="0">
                <a:latin typeface="黑体" panose="02010609060101010101" pitchFamily="49" charset="-122"/>
                <a:ea typeface="黑体" panose="02010609060101010101" pitchFamily="49" charset="-122"/>
              </a:rPr>
              <a:t>PAD</a:t>
            </a:r>
            <a:r>
              <a:rPr lang="zh-CN" altLang="zh-CN" sz="1400" dirty="0">
                <a:solidFill>
                  <a:srgbClr val="009999"/>
                </a:solidFill>
                <a:latin typeface="黑体" panose="02010609060101010101" pitchFamily="49" charset="-122"/>
                <a:ea typeface="黑体" panose="02010609060101010101" pitchFamily="49" charset="-122"/>
              </a:rPr>
              <a:t>（</a:t>
            </a:r>
            <a:r>
              <a:rPr lang="en-US" altLang="zh-CN" sz="1400" dirty="0">
                <a:solidFill>
                  <a:srgbClr val="009999"/>
                </a:solidFill>
                <a:latin typeface="黑体" panose="02010609060101010101" pitchFamily="49" charset="-122"/>
                <a:ea typeface="黑体" panose="02010609060101010101" pitchFamily="49" charset="-122"/>
              </a:rPr>
              <a:t>Personal Digital Assistant</a:t>
            </a:r>
            <a:r>
              <a:rPr lang="zh-CN" altLang="zh-CN" sz="1400" dirty="0">
                <a:solidFill>
                  <a:srgbClr val="009999"/>
                </a:solidFill>
                <a:latin typeface="黑体" panose="02010609060101010101" pitchFamily="49" charset="-122"/>
                <a:ea typeface="黑体" panose="02010609060101010101" pitchFamily="49" charset="-122"/>
              </a:rPr>
              <a:t>，个人数字助理）</a:t>
            </a:r>
            <a:r>
              <a:rPr lang="zh-CN" altLang="zh-CN" sz="1400" dirty="0">
                <a:latin typeface="黑体" panose="02010609060101010101" pitchFamily="49" charset="-122"/>
                <a:ea typeface="黑体" panose="02010609060101010101" pitchFamily="49" charset="-122"/>
              </a:rPr>
              <a:t>及掌上电脑等无线终端进行的</a:t>
            </a:r>
            <a:r>
              <a:rPr lang="en-US" altLang="zh-CN" sz="1400" dirty="0">
                <a:latin typeface="黑体" panose="02010609060101010101" pitchFamily="49" charset="-122"/>
                <a:ea typeface="黑体" panose="02010609060101010101" pitchFamily="49" charset="-122"/>
              </a:rPr>
              <a:t>B2B</a:t>
            </a:r>
            <a:r>
              <a:rPr lang="zh-CN" altLang="zh-CN" sz="1400" dirty="0">
                <a:latin typeface="黑体" panose="02010609060101010101" pitchFamily="49" charset="-122"/>
                <a:ea typeface="黑体" panose="02010609060101010101" pitchFamily="49" charset="-122"/>
              </a:rPr>
              <a:t>、</a:t>
            </a:r>
            <a:r>
              <a:rPr lang="en-US" altLang="zh-CN" sz="1400" dirty="0">
                <a:latin typeface="黑体" panose="02010609060101010101" pitchFamily="49" charset="-122"/>
                <a:ea typeface="黑体" panose="02010609060101010101" pitchFamily="49" charset="-122"/>
              </a:rPr>
              <a:t>B2C</a:t>
            </a:r>
            <a:r>
              <a:rPr lang="zh-CN" altLang="zh-CN" sz="1400" dirty="0">
                <a:latin typeface="黑体" panose="02010609060101010101" pitchFamily="49" charset="-122"/>
                <a:ea typeface="黑体" panose="02010609060101010101" pitchFamily="49" charset="-122"/>
              </a:rPr>
              <a:t>、</a:t>
            </a:r>
            <a:r>
              <a:rPr lang="en-US" altLang="zh-CN" sz="1400" dirty="0">
                <a:latin typeface="黑体" panose="02010609060101010101" pitchFamily="49" charset="-122"/>
                <a:ea typeface="黑体" panose="02010609060101010101" pitchFamily="49" charset="-122"/>
              </a:rPr>
              <a:t>C2C</a:t>
            </a:r>
            <a:r>
              <a:rPr lang="zh-CN" altLang="zh-CN" sz="1400" dirty="0">
                <a:latin typeface="黑体" panose="02010609060101010101" pitchFamily="49" charset="-122"/>
                <a:ea typeface="黑体" panose="02010609060101010101" pitchFamily="49" charset="-122"/>
              </a:rPr>
              <a:t>或</a:t>
            </a:r>
            <a:r>
              <a:rPr lang="en-US" altLang="zh-CN" sz="1400" dirty="0">
                <a:latin typeface="黑体" panose="02010609060101010101" pitchFamily="49" charset="-122"/>
                <a:ea typeface="黑体" panose="02010609060101010101" pitchFamily="49" charset="-122"/>
              </a:rPr>
              <a:t>O2O</a:t>
            </a:r>
            <a:r>
              <a:rPr lang="zh-CN" altLang="zh-CN" sz="1400" dirty="0">
                <a:latin typeface="黑体" panose="02010609060101010101" pitchFamily="49" charset="-122"/>
                <a:ea typeface="黑体" panose="02010609060101010101" pitchFamily="49" charset="-122"/>
              </a:rPr>
              <a:t>的</a:t>
            </a:r>
            <a:r>
              <a:rPr lang="zh-CN" altLang="zh-CN" sz="1400" dirty="0" smtClean="0">
                <a:latin typeface="黑体" panose="02010609060101010101" pitchFamily="49" charset="-122"/>
                <a:ea typeface="黑体" panose="02010609060101010101" pitchFamily="49" charset="-122"/>
              </a:rPr>
              <a:t>电子商务</a:t>
            </a:r>
            <a:r>
              <a:rPr lang="zh-CN" altLang="en-US" sz="1400" dirty="0">
                <a:latin typeface="黑体" panose="02010609060101010101" pitchFamily="49" charset="-122"/>
                <a:ea typeface="黑体" panose="02010609060101010101" pitchFamily="49" charset="-122"/>
              </a:rPr>
              <a:t>。</a:t>
            </a:r>
            <a:endParaRPr lang="en-US" altLang="zh-CN" sz="1400" dirty="0" smtClean="0">
              <a:latin typeface="黑体" panose="02010609060101010101" pitchFamily="49" charset="-122"/>
              <a:ea typeface="黑体" panose="02010609060101010101" pitchFamily="49" charset="-122"/>
            </a:endParaRPr>
          </a:p>
        </p:txBody>
      </p:sp>
      <p:pic>
        <p:nvPicPr>
          <p:cNvPr id="2" name="图片 1" descr="20149309313"/>
          <p:cNvPicPr>
            <a:picLocks noChangeAspect="1"/>
          </p:cNvPicPr>
          <p:nvPr/>
        </p:nvPicPr>
        <p:blipFill>
          <a:blip r:embed="rId1"/>
          <a:stretch>
            <a:fillRect/>
          </a:stretch>
        </p:blipFill>
        <p:spPr>
          <a:xfrm>
            <a:off x="-8890" y="-6350"/>
            <a:ext cx="2990281" cy="900007"/>
          </a:xfrm>
          <a:prstGeom prst="rect">
            <a:avLst/>
          </a:prstGeom>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style.rotation</p:attrName>
                                        </p:attrNameLst>
                                      </p:cBhvr>
                                      <p:tavLst>
                                        <p:tav tm="0">
                                          <p:val>
                                            <p:fltVal val="90"/>
                                          </p:val>
                                        </p:tav>
                                        <p:tav tm="100000">
                                          <p:val>
                                            <p:fltVal val="0"/>
                                          </p:val>
                                        </p:tav>
                                      </p:tavLst>
                                    </p:anim>
                                    <p:animEffect transition="in" filter="fade">
                                      <p:cBhvr>
                                        <p:cTn id="21" dur="1000"/>
                                        <p:tgtEl>
                                          <p:spTgt spid="9"/>
                                        </p:tgtEl>
                                      </p:cBhvr>
                                    </p:animEffect>
                                  </p:childTnLst>
                                </p:cTn>
                              </p:par>
                            </p:childTnLst>
                          </p:cTn>
                        </p:par>
                        <p:par>
                          <p:cTn id="22" fill="hold">
                            <p:stCondLst>
                              <p:cond delay="2000"/>
                            </p:stCondLst>
                            <p:childTnLst>
                              <p:par>
                                <p:cTn id="23" presetID="5" presetClass="entr" presetSubtype="1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heckerboard(across)">
                                      <p:cBhvr>
                                        <p:cTn id="25" dur="500"/>
                                        <p:tgtEl>
                                          <p:spTgt spid="10"/>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style.rotation</p:attrName>
                                        </p:attrNameLst>
                                      </p:cBhvr>
                                      <p:tavLst>
                                        <p:tav tm="0">
                                          <p:val>
                                            <p:fltVal val="90"/>
                                          </p:val>
                                        </p:tav>
                                        <p:tav tm="100000">
                                          <p:val>
                                            <p:fltVal val="0"/>
                                          </p:val>
                                        </p:tav>
                                      </p:tavLst>
                                    </p:anim>
                                    <p:animEffect transition="in" filter="fade">
                                      <p:cBhvr>
                                        <p:cTn id="3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7"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2"/>
          <p:cNvSpPr txBox="1"/>
          <p:nvPr/>
        </p:nvSpPr>
        <p:spPr>
          <a:xfrm>
            <a:off x="1981200" y="2009140"/>
            <a:ext cx="8230235" cy="3715385"/>
          </a:xfrm>
          <a:prstGeom prst="rect">
            <a:avLst/>
          </a:prstGeom>
          <a:noFill/>
        </p:spPr>
        <p:txBody>
          <a:bodyPr wrap="square" rtlCol="0">
            <a:spAutoFit/>
          </a:bodyPr>
          <a:lstStyle/>
          <a:p>
            <a:pPr indent="457200" fontAlgn="auto">
              <a:lnSpc>
                <a:spcPct val="150000"/>
              </a:lnSpc>
              <a:spcBef>
                <a:spcPts val="600"/>
              </a:spcBef>
              <a:spcAft>
                <a:spcPts val="600"/>
              </a:spcAft>
            </a:pPr>
            <a:r>
              <a:rPr lang="zh-CN" altLang="zh-CN" sz="1500" dirty="0">
                <a:latin typeface="黑体" panose="02010609060101010101" pitchFamily="49" charset="-122"/>
                <a:ea typeface="黑体" panose="02010609060101010101" pitchFamily="49" charset="-122"/>
              </a:rPr>
              <a:t>移动商务</a:t>
            </a:r>
            <a:r>
              <a:rPr lang="zh-CN" altLang="zh-CN" sz="1500" dirty="0">
                <a:solidFill>
                  <a:srgbClr val="009999"/>
                </a:solidFill>
                <a:latin typeface="黑体" panose="02010609060101010101" pitchFamily="49" charset="-122"/>
                <a:ea typeface="黑体" panose="02010609060101010101" pitchFamily="49" charset="-122"/>
              </a:rPr>
              <a:t>（</a:t>
            </a:r>
            <a:r>
              <a:rPr lang="en-US" altLang="zh-CN" sz="1500" dirty="0">
                <a:solidFill>
                  <a:srgbClr val="009999"/>
                </a:solidFill>
                <a:latin typeface="黑体" panose="02010609060101010101" pitchFamily="49" charset="-122"/>
                <a:ea typeface="黑体" panose="02010609060101010101" pitchFamily="49" charset="-122"/>
              </a:rPr>
              <a:t>Mobile Commerce</a:t>
            </a:r>
            <a:r>
              <a:rPr lang="zh-CN" altLang="zh-CN" sz="1500" dirty="0">
                <a:solidFill>
                  <a:srgbClr val="009999"/>
                </a:solidFill>
                <a:latin typeface="黑体" panose="02010609060101010101" pitchFamily="49" charset="-122"/>
                <a:ea typeface="黑体" panose="02010609060101010101" pitchFamily="49" charset="-122"/>
              </a:rPr>
              <a:t>）</a:t>
            </a:r>
            <a:r>
              <a:rPr lang="zh-CN" altLang="zh-CN" sz="1500" dirty="0">
                <a:latin typeface="黑体" panose="02010609060101010101" pitchFamily="49" charset="-122"/>
                <a:ea typeface="黑体" panose="02010609060101010101" pitchFamily="49" charset="-122"/>
              </a:rPr>
              <a:t>又叫移动电子商务，指利用智能手机、</a:t>
            </a:r>
            <a:r>
              <a:rPr lang="en-US" altLang="zh-CN" sz="1500" dirty="0">
                <a:latin typeface="黑体" panose="02010609060101010101" pitchFamily="49" charset="-122"/>
                <a:ea typeface="黑体" panose="02010609060101010101" pitchFamily="49" charset="-122"/>
              </a:rPr>
              <a:t>PAD</a:t>
            </a:r>
            <a:r>
              <a:rPr lang="zh-CN" altLang="zh-CN" sz="1500" dirty="0">
                <a:solidFill>
                  <a:srgbClr val="009999"/>
                </a:solidFill>
                <a:latin typeface="黑体" panose="02010609060101010101" pitchFamily="49" charset="-122"/>
                <a:ea typeface="黑体" panose="02010609060101010101" pitchFamily="49" charset="-122"/>
              </a:rPr>
              <a:t>（</a:t>
            </a:r>
            <a:r>
              <a:rPr lang="en-US" altLang="zh-CN" sz="1500" dirty="0">
                <a:solidFill>
                  <a:srgbClr val="009999"/>
                </a:solidFill>
                <a:latin typeface="黑体" panose="02010609060101010101" pitchFamily="49" charset="-122"/>
                <a:ea typeface="黑体" panose="02010609060101010101" pitchFamily="49" charset="-122"/>
              </a:rPr>
              <a:t>Personal Digital Assistant</a:t>
            </a:r>
            <a:r>
              <a:rPr lang="zh-CN" altLang="zh-CN" sz="1500" dirty="0">
                <a:solidFill>
                  <a:srgbClr val="009999"/>
                </a:solidFill>
                <a:latin typeface="黑体" panose="02010609060101010101" pitchFamily="49" charset="-122"/>
                <a:ea typeface="黑体" panose="02010609060101010101" pitchFamily="49" charset="-122"/>
              </a:rPr>
              <a:t>，个人数字助理）</a:t>
            </a:r>
            <a:r>
              <a:rPr lang="zh-CN" altLang="zh-CN" sz="1500" dirty="0">
                <a:latin typeface="黑体" panose="02010609060101010101" pitchFamily="49" charset="-122"/>
                <a:ea typeface="黑体" panose="02010609060101010101" pitchFamily="49" charset="-122"/>
              </a:rPr>
              <a:t>及掌上电脑等无线终端进行的</a:t>
            </a:r>
            <a:r>
              <a:rPr lang="en-US" altLang="zh-CN" sz="1500" dirty="0">
                <a:latin typeface="黑体" panose="02010609060101010101" pitchFamily="49" charset="-122"/>
                <a:ea typeface="黑体" panose="02010609060101010101" pitchFamily="49" charset="-122"/>
              </a:rPr>
              <a:t>B2B</a:t>
            </a:r>
            <a:r>
              <a:rPr lang="zh-CN" altLang="zh-CN" sz="1500" dirty="0">
                <a:latin typeface="黑体" panose="02010609060101010101" pitchFamily="49" charset="-122"/>
                <a:ea typeface="黑体" panose="02010609060101010101" pitchFamily="49" charset="-122"/>
              </a:rPr>
              <a:t>、</a:t>
            </a:r>
            <a:r>
              <a:rPr lang="en-US" altLang="zh-CN" sz="1500" dirty="0">
                <a:latin typeface="黑体" panose="02010609060101010101" pitchFamily="49" charset="-122"/>
                <a:ea typeface="黑体" panose="02010609060101010101" pitchFamily="49" charset="-122"/>
              </a:rPr>
              <a:t>B2C</a:t>
            </a:r>
            <a:r>
              <a:rPr lang="zh-CN" altLang="zh-CN" sz="1500" dirty="0">
                <a:latin typeface="黑体" panose="02010609060101010101" pitchFamily="49" charset="-122"/>
                <a:ea typeface="黑体" panose="02010609060101010101" pitchFamily="49" charset="-122"/>
              </a:rPr>
              <a:t>、</a:t>
            </a:r>
            <a:r>
              <a:rPr lang="en-US" altLang="zh-CN" sz="1500" dirty="0">
                <a:latin typeface="黑体" panose="02010609060101010101" pitchFamily="49" charset="-122"/>
                <a:ea typeface="黑体" panose="02010609060101010101" pitchFamily="49" charset="-122"/>
              </a:rPr>
              <a:t>C2C</a:t>
            </a:r>
            <a:r>
              <a:rPr lang="zh-CN" altLang="zh-CN" sz="1500" dirty="0">
                <a:latin typeface="黑体" panose="02010609060101010101" pitchFamily="49" charset="-122"/>
                <a:ea typeface="黑体" panose="02010609060101010101" pitchFamily="49" charset="-122"/>
              </a:rPr>
              <a:t>或</a:t>
            </a:r>
            <a:r>
              <a:rPr lang="en-US" altLang="zh-CN" sz="1500" dirty="0">
                <a:latin typeface="黑体" panose="02010609060101010101" pitchFamily="49" charset="-122"/>
                <a:ea typeface="黑体" panose="02010609060101010101" pitchFamily="49" charset="-122"/>
              </a:rPr>
              <a:t>O2O</a:t>
            </a:r>
            <a:r>
              <a:rPr lang="zh-CN" altLang="zh-CN" sz="1500" dirty="0">
                <a:latin typeface="黑体" panose="02010609060101010101" pitchFamily="49" charset="-122"/>
                <a:ea typeface="黑体" panose="02010609060101010101" pitchFamily="49" charset="-122"/>
              </a:rPr>
              <a:t>的电子商务。它将因特网、移动通信技术、短距离通信技术及其他技术完美地结合，使人们可以在任何时间、任何地点进行各种商贸活动，实现随时随地的线上线下购物与交易、在线电子支付，以及各种交易活动、商务活动、金融活动和相关的综合服务活动等。</a:t>
            </a:r>
            <a:endParaRPr lang="zh-CN" altLang="zh-CN" sz="1500" dirty="0">
              <a:latin typeface="黑体" panose="02010609060101010101" pitchFamily="49" charset="-122"/>
              <a:ea typeface="黑体" panose="02010609060101010101" pitchFamily="49" charset="-122"/>
            </a:endParaRPr>
          </a:p>
          <a:p>
            <a:pPr indent="457200" fontAlgn="auto">
              <a:lnSpc>
                <a:spcPct val="150000"/>
              </a:lnSpc>
              <a:spcBef>
                <a:spcPts val="600"/>
              </a:spcBef>
              <a:spcAft>
                <a:spcPts val="600"/>
              </a:spcAft>
            </a:pPr>
            <a:r>
              <a:rPr lang="zh-CN" altLang="zh-CN" sz="1500" dirty="0">
                <a:latin typeface="黑体" panose="02010609060101010101" pitchFamily="49" charset="-122"/>
                <a:ea typeface="黑体" panose="02010609060101010101" pitchFamily="49" charset="-122"/>
              </a:rPr>
              <a:t>移动商务，是在移动商务中开展的商务活动，移动是手段，商务是目的，其从本质上仍属于电子商务。狭义的移动商务只包含涉及货币类交易的商务模式，广义的移动商务则包括人们通过随身携带的移动设备随时随地获得的一切服务，服务领域涉及通信、娱乐、商业广告、旅游、紧急救助、农业、金融等，如图</a:t>
            </a:r>
            <a:r>
              <a:rPr lang="en-US" altLang="zh-CN" sz="1500" dirty="0">
                <a:latin typeface="黑体" panose="02010609060101010101" pitchFamily="49" charset="-122"/>
                <a:ea typeface="黑体" panose="02010609060101010101" pitchFamily="49" charset="-122"/>
              </a:rPr>
              <a:t>1-1</a:t>
            </a:r>
            <a:r>
              <a:rPr lang="zh-CN" altLang="zh-CN" sz="1500" dirty="0">
                <a:latin typeface="黑体" panose="02010609060101010101" pitchFamily="49" charset="-122"/>
                <a:ea typeface="黑体" panose="02010609060101010101" pitchFamily="49" charset="-122"/>
              </a:rPr>
              <a:t>所示。我们所讲的移动商务通常是指广义的移动商务。</a:t>
            </a:r>
            <a:endParaRPr lang="zh-CN" altLang="zh-CN" sz="1500" dirty="0">
              <a:latin typeface="黑体" panose="02010609060101010101" pitchFamily="49" charset="-122"/>
              <a:ea typeface="黑体" panose="02010609060101010101" pitchFamily="49" charset="-122"/>
            </a:endParaRPr>
          </a:p>
          <a:p>
            <a:endParaRPr lang="zh-CN" altLang="en-US" dirty="0"/>
          </a:p>
        </p:txBody>
      </p:sp>
      <p:sp>
        <p:nvSpPr>
          <p:cNvPr id="6" name="标题 5"/>
          <p:cNvSpPr>
            <a:spLocks noGrp="1"/>
          </p:cNvSpPr>
          <p:nvPr>
            <p:ph type="title"/>
          </p:nvPr>
        </p:nvSpPr>
        <p:spPr>
          <a:xfrm>
            <a:off x="1981200" y="549300"/>
            <a:ext cx="8229600" cy="1143000"/>
          </a:xfrm>
        </p:spPr>
        <p:txBody>
          <a:bodyPr>
            <a:normAutofit/>
          </a:bodyPr>
          <a:p>
            <a:pPr algn="ctr"/>
            <a:r>
              <a:rPr lang="zh-CN" altLang="en-US" sz="3200" spc="150" dirty="0" smtClean="0">
                <a:latin typeface="黑体" panose="02010609060101010101" pitchFamily="49" charset="-122"/>
                <a:ea typeface="黑体" panose="02010609060101010101" pitchFamily="49" charset="-122"/>
                <a:sym typeface="+mn-ea"/>
              </a:rPr>
              <a:t>移动商务概念认知</a:t>
            </a:r>
            <a:r>
              <a:rPr lang="zh-CN" altLang="en-US" sz="3600" spc="150" dirty="0" smtClean="0">
                <a:latin typeface="黑体" panose="02010609060101010101" pitchFamily="49" charset="-122"/>
                <a:ea typeface="黑体" panose="02010609060101010101" pitchFamily="49" charset="-122"/>
                <a:sym typeface="+mn-ea"/>
              </a:rPr>
              <a:t> </a:t>
            </a:r>
            <a:br>
              <a:rPr lang="en-US" altLang="zh-CN" sz="3600" dirty="0" smtClean="0">
                <a:latin typeface="黑体" panose="02010609060101010101" pitchFamily="49" charset="-122"/>
                <a:ea typeface="黑体" panose="02010609060101010101" pitchFamily="49" charset="-122"/>
                <a:sym typeface="+mn-ea"/>
              </a:rPr>
            </a:br>
            <a:r>
              <a:rPr lang="en-US" altLang="zh-CN" sz="2000" dirty="0" smtClean="0">
                <a:solidFill>
                  <a:srgbClr val="01A49F"/>
                </a:solidFill>
                <a:sym typeface="+mn-ea"/>
              </a:rPr>
              <a:t>Mobile business concept</a:t>
            </a:r>
            <a:endParaRPr lang="en-US" altLang="zh-CN" sz="2000" dirty="0" smtClean="0">
              <a:solidFill>
                <a:srgbClr val="01A49F"/>
              </a:solidFill>
              <a:latin typeface="黑体" panose="02010609060101010101" pitchFamily="49" charset="-122"/>
              <a:ea typeface="黑体" panose="02010609060101010101" pitchFamily="49" charset="-122"/>
              <a:sym typeface="+mn-ea"/>
            </a:endParaRPr>
          </a:p>
        </p:txBody>
      </p:sp>
      <p:pic>
        <p:nvPicPr>
          <p:cNvPr id="2" name="图片 1" descr="20149309313"/>
          <p:cNvPicPr>
            <a:picLocks noChangeAspect="1"/>
          </p:cNvPicPr>
          <p:nvPr/>
        </p:nvPicPr>
        <p:blipFill>
          <a:blip r:embed="rId1"/>
          <a:stretch>
            <a:fillRect/>
          </a:stretch>
        </p:blipFill>
        <p:spPr>
          <a:xfrm>
            <a:off x="-8890" y="-6350"/>
            <a:ext cx="2990281" cy="900007"/>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3"/>
          <p:cNvSpPr>
            <a:spLocks noGrp="1"/>
          </p:cNvSpPr>
          <p:nvPr/>
        </p:nvSpPr>
        <p:spPr>
          <a:xfrm>
            <a:off x="1981200" y="549300"/>
            <a:ext cx="8229600" cy="114300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3200" spc="150" dirty="0">
                <a:latin typeface="黑体" panose="02010609060101010101" pitchFamily="49" charset="-122"/>
                <a:ea typeface="黑体" panose="02010609060101010101" pitchFamily="49" charset="-122"/>
                <a:sym typeface="+mn-ea"/>
              </a:rPr>
              <a:t>移动</a:t>
            </a:r>
            <a:r>
              <a:rPr lang="zh-CN" altLang="en-US" sz="3200" spc="150" dirty="0" smtClean="0">
                <a:latin typeface="黑体" panose="02010609060101010101" pitchFamily="49" charset="-122"/>
                <a:ea typeface="黑体" panose="02010609060101010101" pitchFamily="49" charset="-122"/>
                <a:sym typeface="+mn-ea"/>
              </a:rPr>
              <a:t>商务特点</a:t>
            </a:r>
            <a:br>
              <a:rPr lang="en-US" altLang="zh-CN" sz="3200" spc="150" dirty="0" smtClean="0">
                <a:latin typeface="黑体" panose="02010609060101010101" pitchFamily="49" charset="-122"/>
                <a:ea typeface="黑体" panose="02010609060101010101" pitchFamily="49" charset="-122"/>
                <a:sym typeface="+mn-ea"/>
              </a:rPr>
            </a:br>
            <a:r>
              <a:rPr lang="en-US" altLang="zh-CN" sz="2400" dirty="0">
                <a:solidFill>
                  <a:srgbClr val="01A49F"/>
                </a:solidFill>
                <a:sym typeface="+mn-ea"/>
              </a:rPr>
              <a:t>Mobile business characteristics</a:t>
            </a:r>
            <a:endParaRPr lang="en-US" altLang="zh-CN" sz="2400" dirty="0" smtClean="0">
              <a:solidFill>
                <a:srgbClr val="01A49F"/>
              </a:solidFill>
              <a:latin typeface="黑体" panose="02010609060101010101" pitchFamily="49" charset="-122"/>
              <a:ea typeface="黑体" panose="02010609060101010101" pitchFamily="49" charset="-122"/>
              <a:sym typeface="+mn-ea"/>
            </a:endParaRPr>
          </a:p>
        </p:txBody>
      </p:sp>
      <p:grpSp>
        <p:nvGrpSpPr>
          <p:cNvPr id="19" name="组合 18"/>
          <p:cNvGrpSpPr/>
          <p:nvPr>
            <p:custDataLst>
              <p:tags r:id="rId1"/>
            </p:custDataLst>
          </p:nvPr>
        </p:nvGrpSpPr>
        <p:grpSpPr>
          <a:xfrm>
            <a:off x="1129879" y="1947860"/>
            <a:ext cx="4225324" cy="1231106"/>
            <a:chOff x="1539750" y="1809885"/>
            <a:chExt cx="4225324" cy="1231106"/>
          </a:xfrm>
          <a:solidFill>
            <a:srgbClr val="01A49F"/>
          </a:solidFill>
        </p:grpSpPr>
        <p:sp>
          <p:nvSpPr>
            <p:cNvPr id="7" name="文本框 6"/>
            <p:cNvSpPr txBox="1"/>
            <p:nvPr>
              <p:custDataLst>
                <p:tags r:id="rId2"/>
              </p:custDataLst>
            </p:nvPr>
          </p:nvSpPr>
          <p:spPr>
            <a:xfrm>
              <a:off x="1539750" y="1809885"/>
              <a:ext cx="1322798" cy="1231106"/>
            </a:xfrm>
            <a:prstGeom prst="rect">
              <a:avLst/>
            </a:prstGeom>
            <a:solidFill>
              <a:srgbClr val="FFFFFF"/>
            </a:solidFill>
          </p:spPr>
          <p:txBody>
            <a:bodyPr wrap="square" lIns="0" tIns="0" rIns="0" bIns="0" rtlCol="0" anchor="ctr" anchorCtr="1">
              <a:normAutofit/>
            </a:bodyPr>
            <a:p>
              <a:pPr algn="ctr"/>
              <a:r>
                <a:rPr lang="en-US" altLang="zh-CN" sz="8000" b="1" dirty="0">
                  <a:solidFill>
                    <a:srgbClr val="629DD1"/>
                  </a:solidFill>
                </a:rPr>
                <a:t>01</a:t>
              </a:r>
              <a:endParaRPr lang="en-US" altLang="zh-CN" sz="8000" b="1" dirty="0">
                <a:solidFill>
                  <a:srgbClr val="629DD1"/>
                </a:solidFill>
              </a:endParaRPr>
            </a:p>
          </p:txBody>
        </p:sp>
        <p:sp>
          <p:nvSpPr>
            <p:cNvPr id="6" name="矩形 5"/>
            <p:cNvSpPr/>
            <p:nvPr>
              <p:custDataLst>
                <p:tags r:id="rId3"/>
              </p:custDataLst>
            </p:nvPr>
          </p:nvSpPr>
          <p:spPr>
            <a:xfrm>
              <a:off x="2912309" y="2007816"/>
              <a:ext cx="2852765" cy="835243"/>
            </a:xfrm>
            <a:prstGeom prst="rect">
              <a:avLst/>
            </a:prstGeom>
            <a:grpFill/>
            <a:ln>
              <a:noFill/>
            </a:ln>
          </p:spPr>
          <p:style>
            <a:lnRef idx="2">
              <a:srgbClr val="018BE9">
                <a:shade val="50000"/>
              </a:srgbClr>
            </a:lnRef>
            <a:fillRef idx="1">
              <a:srgbClr val="018BE9"/>
            </a:fillRef>
            <a:effectRef idx="0">
              <a:srgbClr val="018BE9"/>
            </a:effectRef>
            <a:fontRef idx="minor">
              <a:srgbClr val="FFFFFF"/>
            </a:fontRef>
          </p:style>
          <p:txBody>
            <a:bodyPr rtlCol="0" anchor="ctr">
              <a:normAutofit/>
            </a:bodyPr>
            <a:p>
              <a:pPr algn="ctr"/>
              <a:r>
                <a:rPr lang="zh-CN" altLang="zh-CN" sz="2400" dirty="0">
                  <a:solidFill>
                    <a:schemeClr val="bg1"/>
                  </a:solidFill>
                  <a:uFillTx/>
                  <a:latin typeface="黑体" panose="02010609060101010101" pitchFamily="49" charset="-122"/>
                  <a:ea typeface="黑体" panose="02010609060101010101" pitchFamily="49" charset="-122"/>
                  <a:sym typeface="+mn-ea"/>
                </a:rPr>
                <a:t>移动接入便利</a:t>
              </a:r>
              <a:endParaRPr lang="zh-CN" altLang="zh-CN" sz="2400" dirty="0">
                <a:solidFill>
                  <a:schemeClr val="bg1"/>
                </a:solidFill>
                <a:uFillTx/>
                <a:latin typeface="黑体" panose="02010609060101010101" pitchFamily="49" charset="-122"/>
                <a:ea typeface="黑体" panose="02010609060101010101" pitchFamily="49" charset="-122"/>
                <a:cs typeface="+mn-ea"/>
                <a:sym typeface="+mn-ea"/>
              </a:endParaRPr>
            </a:p>
          </p:txBody>
        </p:sp>
      </p:grpSp>
      <p:grpSp>
        <p:nvGrpSpPr>
          <p:cNvPr id="9" name="组合 8"/>
          <p:cNvGrpSpPr/>
          <p:nvPr>
            <p:custDataLst>
              <p:tags r:id="rId4"/>
            </p:custDataLst>
          </p:nvPr>
        </p:nvGrpSpPr>
        <p:grpSpPr>
          <a:xfrm>
            <a:off x="6326553" y="1947860"/>
            <a:ext cx="4223758" cy="1231106"/>
            <a:chOff x="5882982" y="1809885"/>
            <a:chExt cx="4223758" cy="1231106"/>
          </a:xfrm>
          <a:solidFill>
            <a:srgbClr val="1990AE"/>
          </a:solidFill>
        </p:grpSpPr>
        <p:sp>
          <p:nvSpPr>
            <p:cNvPr id="10" name="矩形 9"/>
            <p:cNvSpPr/>
            <p:nvPr>
              <p:custDataLst>
                <p:tags r:id="rId5"/>
              </p:custDataLst>
            </p:nvPr>
          </p:nvSpPr>
          <p:spPr>
            <a:xfrm>
              <a:off x="7255540" y="2007816"/>
              <a:ext cx="2851200" cy="835243"/>
            </a:xfrm>
            <a:prstGeom prst="rect">
              <a:avLst/>
            </a:prstGeom>
            <a:grpFill/>
            <a:ln>
              <a:noFill/>
            </a:ln>
          </p:spPr>
          <p:style>
            <a:lnRef idx="2">
              <a:srgbClr val="018BE9">
                <a:shade val="50000"/>
              </a:srgbClr>
            </a:lnRef>
            <a:fillRef idx="1">
              <a:srgbClr val="018BE9"/>
            </a:fillRef>
            <a:effectRef idx="0">
              <a:srgbClr val="018BE9"/>
            </a:effectRef>
            <a:fontRef idx="minor">
              <a:srgbClr val="FFFFFF"/>
            </a:fontRef>
          </p:style>
          <p:txBody>
            <a:bodyPr rtlCol="0" anchor="ctr">
              <a:normAutofit/>
            </a:bodyPr>
            <a:p>
              <a:pPr algn="ctr"/>
              <a:r>
                <a:rPr lang="en-US" altLang="zh-CN" sz="2400" dirty="0" smtClean="0">
                  <a:solidFill>
                    <a:schemeClr val="bg1"/>
                  </a:solidFill>
                  <a:uFillTx/>
                  <a:latin typeface="黑体" panose="02010609060101010101" pitchFamily="49" charset="-122"/>
                  <a:ea typeface="黑体" panose="02010609060101010101" pitchFamily="49" charset="-122"/>
                  <a:sym typeface="+mn-ea"/>
                </a:rPr>
                <a:t>移动支付快捷</a:t>
              </a:r>
              <a:endParaRPr lang="en-US" altLang="zh-CN" sz="2400" dirty="0" smtClean="0">
                <a:solidFill>
                  <a:schemeClr val="bg1"/>
                </a:solidFill>
                <a:uFillTx/>
                <a:latin typeface="黑体" panose="02010609060101010101" pitchFamily="49" charset="-122"/>
                <a:ea typeface="黑体" panose="02010609060101010101" pitchFamily="49" charset="-122"/>
              </a:endParaRPr>
            </a:p>
          </p:txBody>
        </p:sp>
        <p:sp>
          <p:nvSpPr>
            <p:cNvPr id="11" name="文本框 10"/>
            <p:cNvSpPr txBox="1"/>
            <p:nvPr>
              <p:custDataLst>
                <p:tags r:id="rId6"/>
              </p:custDataLst>
            </p:nvPr>
          </p:nvSpPr>
          <p:spPr>
            <a:xfrm>
              <a:off x="5882982" y="1809885"/>
              <a:ext cx="1322798" cy="1231106"/>
            </a:xfrm>
            <a:prstGeom prst="rect">
              <a:avLst/>
            </a:prstGeom>
            <a:solidFill>
              <a:srgbClr val="FFFFFF"/>
            </a:solidFill>
            <a:ln>
              <a:solidFill>
                <a:srgbClr val="FFFFFF"/>
              </a:solidFill>
            </a:ln>
          </p:spPr>
          <p:txBody>
            <a:bodyPr wrap="square" lIns="0" tIns="0" rIns="0" bIns="0" rtlCol="0" anchor="ctr" anchorCtr="1">
              <a:normAutofit/>
            </a:bodyPr>
            <a:p>
              <a:pPr algn="ctr"/>
              <a:r>
                <a:rPr lang="en-US" altLang="zh-CN" sz="8000" b="1" dirty="0">
                  <a:solidFill>
                    <a:srgbClr val="297FD5"/>
                  </a:solidFill>
                </a:rPr>
                <a:t>02</a:t>
              </a:r>
              <a:endParaRPr lang="en-US" altLang="zh-CN" sz="8000" b="1" dirty="0">
                <a:solidFill>
                  <a:srgbClr val="297FD5"/>
                </a:solidFill>
              </a:endParaRPr>
            </a:p>
          </p:txBody>
        </p:sp>
      </p:grpSp>
      <p:grpSp>
        <p:nvGrpSpPr>
          <p:cNvPr id="13" name="组合 12"/>
          <p:cNvGrpSpPr/>
          <p:nvPr>
            <p:custDataLst>
              <p:tags r:id="rId7"/>
            </p:custDataLst>
          </p:nvPr>
        </p:nvGrpSpPr>
        <p:grpSpPr>
          <a:xfrm>
            <a:off x="1129879" y="4372626"/>
            <a:ext cx="4225324" cy="1231106"/>
            <a:chOff x="1539750" y="4034352"/>
            <a:chExt cx="4225324" cy="1231106"/>
          </a:xfrm>
          <a:solidFill>
            <a:srgbClr val="4376AB"/>
          </a:solidFill>
        </p:grpSpPr>
        <p:sp>
          <p:nvSpPr>
            <p:cNvPr id="14" name="矩形 13"/>
            <p:cNvSpPr/>
            <p:nvPr>
              <p:custDataLst>
                <p:tags r:id="rId8"/>
              </p:custDataLst>
            </p:nvPr>
          </p:nvSpPr>
          <p:spPr>
            <a:xfrm>
              <a:off x="2912309" y="4232283"/>
              <a:ext cx="2852765" cy="835243"/>
            </a:xfrm>
            <a:prstGeom prst="rect">
              <a:avLst/>
            </a:prstGeom>
            <a:grpFill/>
            <a:ln>
              <a:noFill/>
            </a:ln>
          </p:spPr>
          <p:style>
            <a:lnRef idx="2">
              <a:srgbClr val="018BE9">
                <a:shade val="50000"/>
              </a:srgbClr>
            </a:lnRef>
            <a:fillRef idx="1">
              <a:srgbClr val="018BE9"/>
            </a:fillRef>
            <a:effectRef idx="0">
              <a:srgbClr val="018BE9"/>
            </a:effectRef>
            <a:fontRef idx="minor">
              <a:srgbClr val="FFFFFF"/>
            </a:fontRef>
          </p:style>
          <p:txBody>
            <a:bodyPr rtlCol="0" anchor="ctr">
              <a:normAutofit/>
            </a:bodyPr>
            <a:p>
              <a:pPr algn="ctr"/>
              <a:r>
                <a:rPr lang="zh-CN" altLang="zh-CN" sz="2400" dirty="0">
                  <a:solidFill>
                    <a:schemeClr val="bg1"/>
                  </a:solidFill>
                  <a:uFillTx/>
                  <a:latin typeface="黑体" panose="02010609060101010101" pitchFamily="49" charset="-122"/>
                  <a:ea typeface="黑体" panose="02010609060101010101" pitchFamily="49" charset="-122"/>
                  <a:sym typeface="+mn-ea"/>
                </a:rPr>
                <a:t>身份鉴别准确</a:t>
              </a:r>
              <a:endParaRPr lang="zh-CN" altLang="zh-CN" sz="2400" dirty="0">
                <a:solidFill>
                  <a:schemeClr val="bg1"/>
                </a:solidFill>
                <a:uFillTx/>
                <a:latin typeface="黑体" panose="02010609060101010101" pitchFamily="49" charset="-122"/>
                <a:ea typeface="黑体" panose="02010609060101010101" pitchFamily="49" charset="-122"/>
              </a:endParaRPr>
            </a:p>
          </p:txBody>
        </p:sp>
        <p:sp>
          <p:nvSpPr>
            <p:cNvPr id="15" name="文本框 14"/>
            <p:cNvSpPr txBox="1"/>
            <p:nvPr>
              <p:custDataLst>
                <p:tags r:id="rId9"/>
              </p:custDataLst>
            </p:nvPr>
          </p:nvSpPr>
          <p:spPr>
            <a:xfrm>
              <a:off x="1539750" y="4034352"/>
              <a:ext cx="1322798" cy="1231106"/>
            </a:xfrm>
            <a:prstGeom prst="rect">
              <a:avLst/>
            </a:prstGeom>
            <a:solidFill>
              <a:srgbClr val="FFFFFF"/>
            </a:solidFill>
          </p:spPr>
          <p:txBody>
            <a:bodyPr wrap="square" lIns="0" tIns="0" rIns="0" bIns="0" rtlCol="0" anchor="ctr" anchorCtr="1">
              <a:normAutofit/>
            </a:bodyPr>
            <a:p>
              <a:pPr algn="ctr"/>
              <a:r>
                <a:rPr lang="en-US" altLang="zh-CN" sz="8000" b="1" dirty="0">
                  <a:solidFill>
                    <a:srgbClr val="7F8FA9"/>
                  </a:solidFill>
                </a:rPr>
                <a:t>03</a:t>
              </a:r>
              <a:endParaRPr lang="en-US" altLang="zh-CN" sz="8000" b="1" dirty="0">
                <a:solidFill>
                  <a:srgbClr val="7F8FA9"/>
                </a:solidFill>
              </a:endParaRPr>
            </a:p>
          </p:txBody>
        </p:sp>
      </p:grpSp>
      <p:grpSp>
        <p:nvGrpSpPr>
          <p:cNvPr id="17" name="组合 16"/>
          <p:cNvGrpSpPr/>
          <p:nvPr>
            <p:custDataLst>
              <p:tags r:id="rId10"/>
            </p:custDataLst>
          </p:nvPr>
        </p:nvGrpSpPr>
        <p:grpSpPr>
          <a:xfrm>
            <a:off x="6324987" y="4372626"/>
            <a:ext cx="4225324" cy="1231106"/>
            <a:chOff x="1539750" y="4034352"/>
            <a:chExt cx="4225324" cy="1231106"/>
          </a:xfrm>
        </p:grpSpPr>
        <p:sp>
          <p:nvSpPr>
            <p:cNvPr id="18" name="矩形 17"/>
            <p:cNvSpPr/>
            <p:nvPr>
              <p:custDataLst>
                <p:tags r:id="rId11"/>
              </p:custDataLst>
            </p:nvPr>
          </p:nvSpPr>
          <p:spPr>
            <a:xfrm>
              <a:off x="2912309" y="4232283"/>
              <a:ext cx="2852765" cy="835243"/>
            </a:xfrm>
            <a:prstGeom prst="rect">
              <a:avLst/>
            </a:prstGeom>
            <a:solidFill>
              <a:srgbClr val="5F5CA3"/>
            </a:solidFill>
            <a:ln>
              <a:noFill/>
            </a:ln>
          </p:spPr>
          <p:style>
            <a:lnRef idx="2">
              <a:srgbClr val="018BE9">
                <a:shade val="50000"/>
              </a:srgbClr>
            </a:lnRef>
            <a:fillRef idx="1">
              <a:srgbClr val="018BE9"/>
            </a:fillRef>
            <a:effectRef idx="0">
              <a:srgbClr val="018BE9"/>
            </a:effectRef>
            <a:fontRef idx="minor">
              <a:srgbClr val="FFFFFF"/>
            </a:fontRef>
          </p:style>
          <p:txBody>
            <a:bodyPr rtlCol="0" anchor="ctr">
              <a:normAutofit/>
            </a:bodyPr>
            <a:p>
              <a:pPr algn="ctr"/>
              <a:r>
                <a:rPr lang="zh-CN" altLang="zh-CN" sz="2400" dirty="0">
                  <a:solidFill>
                    <a:schemeClr val="bg1"/>
                  </a:solidFill>
                  <a:uFillTx/>
                  <a:latin typeface="黑体" panose="02010609060101010101" pitchFamily="49" charset="-122"/>
                  <a:ea typeface="黑体" panose="02010609060101010101" pitchFamily="49" charset="-122"/>
                  <a:sym typeface="+mn-ea"/>
                </a:rPr>
                <a:t>信息安全</a:t>
              </a:r>
              <a:endParaRPr lang="zh-CN" altLang="zh-CN" sz="2400" dirty="0">
                <a:solidFill>
                  <a:schemeClr val="bg1"/>
                </a:solidFill>
                <a:uFillTx/>
                <a:latin typeface="黑体" panose="02010609060101010101" pitchFamily="49" charset="-122"/>
                <a:ea typeface="黑体" panose="02010609060101010101" pitchFamily="49" charset="-122"/>
              </a:endParaRPr>
            </a:p>
          </p:txBody>
        </p:sp>
        <p:sp>
          <p:nvSpPr>
            <p:cNvPr id="26" name="文本框 25"/>
            <p:cNvSpPr txBox="1"/>
            <p:nvPr>
              <p:custDataLst>
                <p:tags r:id="rId12"/>
              </p:custDataLst>
            </p:nvPr>
          </p:nvSpPr>
          <p:spPr>
            <a:xfrm>
              <a:off x="1539750" y="4034352"/>
              <a:ext cx="1322798" cy="1231106"/>
            </a:xfrm>
            <a:prstGeom prst="rect">
              <a:avLst/>
            </a:prstGeom>
            <a:noFill/>
          </p:spPr>
          <p:txBody>
            <a:bodyPr wrap="square" lIns="0" tIns="0" rIns="0" bIns="0" rtlCol="0" anchor="ctr" anchorCtr="1">
              <a:normAutofit/>
            </a:bodyPr>
            <a:p>
              <a:pPr algn="ctr"/>
              <a:r>
                <a:rPr lang="en-US" altLang="zh-CN" sz="8000" b="1" dirty="0">
                  <a:solidFill>
                    <a:srgbClr val="4A66AC"/>
                  </a:solidFill>
                </a:rPr>
                <a:t>04</a:t>
              </a:r>
              <a:endParaRPr lang="en-US" altLang="zh-CN" sz="8000" b="1" dirty="0">
                <a:solidFill>
                  <a:srgbClr val="4A66AC"/>
                </a:solidFill>
              </a:endParaRPr>
            </a:p>
          </p:txBody>
        </p:sp>
      </p:grpSp>
      <p:pic>
        <p:nvPicPr>
          <p:cNvPr id="2" name="图片 1" descr="20149309313"/>
          <p:cNvPicPr>
            <a:picLocks noChangeAspect="1"/>
          </p:cNvPicPr>
          <p:nvPr/>
        </p:nvPicPr>
        <p:blipFill>
          <a:blip r:embed="rId13"/>
          <a:stretch>
            <a:fillRect/>
          </a:stretch>
        </p:blipFill>
        <p:spPr>
          <a:xfrm>
            <a:off x="-8890" y="-6350"/>
            <a:ext cx="2990281" cy="900007"/>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extBox 4"/>
          <p:cNvSpPr txBox="1"/>
          <p:nvPr/>
        </p:nvSpPr>
        <p:spPr>
          <a:xfrm>
            <a:off x="4088396" y="3911476"/>
            <a:ext cx="4034417" cy="460375"/>
          </a:xfrm>
          <a:prstGeom prst="rect">
            <a:avLst/>
          </a:prstGeom>
          <a:noFill/>
        </p:spPr>
        <p:txBody>
          <a:bodyPr wrap="square" rtlCol="0">
            <a:spAutoFit/>
          </a:bodyPr>
          <a:lstStyle/>
          <a:p>
            <a:pPr algn="ctr">
              <a:spcBef>
                <a:spcPts val="1200"/>
              </a:spcBef>
              <a:spcAft>
                <a:spcPts val="1200"/>
              </a:spcAft>
            </a:pPr>
            <a:r>
              <a:rPr lang="zh-CN" altLang="en-US" sz="2400" dirty="0" smtClean="0">
                <a:latin typeface="黑体" panose="02010609060101010101" pitchFamily="49" charset="-122"/>
                <a:ea typeface="黑体" panose="02010609060101010101" pitchFamily="49" charset="-122"/>
              </a:rPr>
              <a:t>移动商务的现状及未来趋势</a:t>
            </a:r>
            <a:endParaRPr lang="zh-CN" altLang="en-US" sz="2400" dirty="0" smtClean="0">
              <a:latin typeface="黑体" panose="02010609060101010101" pitchFamily="49" charset="-122"/>
              <a:ea typeface="黑体" panose="02010609060101010101" pitchFamily="49" charset="-122"/>
            </a:endParaRPr>
          </a:p>
        </p:txBody>
      </p:sp>
      <p:sp>
        <p:nvSpPr>
          <p:cNvPr id="10" name="TextBox 7"/>
          <p:cNvSpPr txBox="1"/>
          <p:nvPr/>
        </p:nvSpPr>
        <p:spPr>
          <a:xfrm>
            <a:off x="2402205" y="4491355"/>
            <a:ext cx="7475220" cy="1753235"/>
          </a:xfrm>
          <a:prstGeom prst="rect">
            <a:avLst/>
          </a:prstGeom>
          <a:noFill/>
        </p:spPr>
        <p:txBody>
          <a:bodyPr wrap="square" rtlCol="0">
            <a:spAutoFit/>
          </a:bodyPr>
          <a:lstStyle/>
          <a:p>
            <a:pPr indent="457200">
              <a:lnSpc>
                <a:spcPct val="150000"/>
              </a:lnSpc>
            </a:pPr>
            <a:r>
              <a:rPr lang="zh-CN" altLang="zh-CN" sz="1400" dirty="0">
                <a:latin typeface="黑体" panose="02010609060101010101" pitchFamily="49" charset="-122"/>
                <a:ea typeface="黑体" panose="02010609060101010101" pitchFamily="49" charset="-122"/>
              </a:rPr>
              <a:t>随着智能手机市场份额的提升，手机上网已经成为当前人们重要的上网方式，人们也开始利用手机登陆移动终端设备进行网络购物、娱乐服务等，使得移动数据终端设备参与商业经营的移动商务迅速崛起。</a:t>
            </a:r>
            <a:r>
              <a:rPr lang="zh-CN" altLang="en-US" sz="1400" dirty="0">
                <a:latin typeface="黑体" panose="02010609060101010101" pitchFamily="49" charset="-122"/>
                <a:ea typeface="黑体" panose="02010609060101010101" pitchFamily="49" charset="-122"/>
              </a:rPr>
              <a:t>随着移动商务的崛起发展，</a:t>
            </a:r>
            <a:r>
              <a:rPr lang="zh-CN" altLang="zh-CN" sz="1400" dirty="0">
                <a:latin typeface="黑体" panose="02010609060101010101" pitchFamily="49" charset="-122"/>
                <a:ea typeface="黑体" panose="02010609060101010101" pitchFamily="49" charset="-122"/>
              </a:rPr>
              <a:t>其发展现状和未来发展趋势仍然值得我们逐步去探索和解决。</a:t>
            </a:r>
            <a:endParaRPr lang="zh-CN" altLang="zh-CN" sz="1400" dirty="0">
              <a:latin typeface="黑体" panose="02010609060101010101" pitchFamily="49" charset="-122"/>
              <a:ea typeface="黑体" panose="02010609060101010101" pitchFamily="49" charset="-122"/>
            </a:endParaRPr>
          </a:p>
          <a:p>
            <a:pPr indent="457200">
              <a:lnSpc>
                <a:spcPct val="150000"/>
              </a:lnSpc>
            </a:pPr>
            <a:endParaRPr lang="en-US" altLang="zh-CN" sz="1600" dirty="0" smtClean="0">
              <a:latin typeface="黑体" panose="02010609060101010101" pitchFamily="49" charset="-122"/>
              <a:ea typeface="黑体" panose="02010609060101010101" pitchFamily="49" charset="-122"/>
            </a:endParaRPr>
          </a:p>
        </p:txBody>
      </p:sp>
      <p:grpSp>
        <p:nvGrpSpPr>
          <p:cNvPr id="3" name="组合 2"/>
          <p:cNvGrpSpPr/>
          <p:nvPr/>
        </p:nvGrpSpPr>
        <p:grpSpPr>
          <a:xfrm>
            <a:off x="4805680" y="1079500"/>
            <a:ext cx="2598420" cy="2598420"/>
            <a:chOff x="7568" y="1700"/>
            <a:chExt cx="4092" cy="4092"/>
          </a:xfrm>
        </p:grpSpPr>
        <p:sp>
          <p:nvSpPr>
            <p:cNvPr id="11" name="椭圆 10"/>
            <p:cNvSpPr/>
            <p:nvPr/>
          </p:nvSpPr>
          <p:spPr>
            <a:xfrm>
              <a:off x="7568" y="1700"/>
              <a:ext cx="4092" cy="4092"/>
            </a:xfrm>
            <a:prstGeom prst="ellipse">
              <a:avLst/>
            </a:prstGeom>
            <a:solidFill>
              <a:srgbClr val="01A49F"/>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12" name="椭圆 11"/>
            <p:cNvSpPr/>
            <p:nvPr/>
          </p:nvSpPr>
          <p:spPr>
            <a:xfrm>
              <a:off x="7715" y="1847"/>
              <a:ext cx="3798" cy="3798"/>
            </a:xfrm>
            <a:prstGeom prst="ellipse">
              <a:avLst/>
            </a:prstGeom>
            <a:noFill/>
            <a:ln w="6350">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p>
          </p:txBody>
        </p:sp>
        <p:sp>
          <p:nvSpPr>
            <p:cNvPr id="13" name="标题 1"/>
            <p:cNvSpPr txBox="1"/>
            <p:nvPr/>
          </p:nvSpPr>
          <p:spPr>
            <a:xfrm>
              <a:off x="7892" y="2850"/>
              <a:ext cx="3444" cy="179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6600" dirty="0" smtClean="0">
                  <a:solidFill>
                    <a:schemeClr val="bg1"/>
                  </a:solidFill>
                  <a:latin typeface="黑体" panose="02010609060101010101" pitchFamily="49" charset="-122"/>
                  <a:ea typeface="黑体" panose="02010609060101010101" pitchFamily="49" charset="-122"/>
                </a:rPr>
                <a:t>02</a:t>
              </a:r>
              <a:endParaRPr lang="zh-CN" altLang="en-US" sz="6600" dirty="0">
                <a:solidFill>
                  <a:schemeClr val="bg1"/>
                </a:solidFill>
                <a:latin typeface="黑体" panose="02010609060101010101" pitchFamily="49" charset="-122"/>
                <a:ea typeface="黑体" panose="02010609060101010101" pitchFamily="49" charset="-122"/>
              </a:endParaRPr>
            </a:p>
          </p:txBody>
        </p:sp>
      </p:grpSp>
      <p:sp>
        <p:nvSpPr>
          <p:cNvPr id="15" name="椭圆 14"/>
          <p:cNvSpPr/>
          <p:nvPr/>
        </p:nvSpPr>
        <p:spPr>
          <a:xfrm>
            <a:off x="9877425" y="3677920"/>
            <a:ext cx="1200785" cy="1200785"/>
          </a:xfrm>
          <a:prstGeom prst="ellipse">
            <a:avLst/>
          </a:prstGeom>
          <a:solidFill>
            <a:srgbClr val="5F5C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201420" y="3677920"/>
            <a:ext cx="1200785" cy="1200785"/>
          </a:xfrm>
          <a:prstGeom prst="ellipse">
            <a:avLst/>
          </a:prstGeom>
          <a:solidFill>
            <a:srgbClr val="199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20149309313"/>
          <p:cNvPicPr>
            <a:picLocks noChangeAspect="1"/>
          </p:cNvPicPr>
          <p:nvPr/>
        </p:nvPicPr>
        <p:blipFill>
          <a:blip r:embed="rId1"/>
          <a:stretch>
            <a:fillRect/>
          </a:stretch>
        </p:blipFill>
        <p:spPr>
          <a:xfrm>
            <a:off x="-8890" y="-6350"/>
            <a:ext cx="2990281" cy="900007"/>
          </a:xfrm>
          <a:prstGeom prst="rect">
            <a:avLst/>
          </a:prstGeom>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5" presetClass="entr" presetSubtype="1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6492240" y="4815840"/>
            <a:ext cx="3941445" cy="460375"/>
          </a:xfrm>
          <a:prstGeom prst="rect">
            <a:avLst/>
          </a:prstGeom>
          <a:noFill/>
        </p:spPr>
        <p:txBody>
          <a:bodyPr wrap="square" rtlCol="0">
            <a:spAutoFit/>
          </a:bodyPr>
          <a:p>
            <a:pPr algn="l">
              <a:lnSpc>
                <a:spcPct val="150000"/>
              </a:lnSpc>
            </a:pPr>
            <a:r>
              <a:rPr lang="en-US" altLang="zh-CN" sz="1600" dirty="0">
                <a:solidFill>
                  <a:schemeClr val="tx1"/>
                </a:solidFill>
                <a:latin typeface="黑体" panose="02010609060101010101" pitchFamily="49" charset="-122"/>
                <a:ea typeface="黑体" panose="02010609060101010101" pitchFamily="49" charset="-122"/>
              </a:rPr>
              <a:t>2012—2018年中国移动购物市场交易规模</a:t>
            </a:r>
            <a:endParaRPr lang="en-US" altLang="zh-CN" sz="1600" dirty="0">
              <a:solidFill>
                <a:schemeClr val="tx1"/>
              </a:solidFill>
              <a:latin typeface="黑体" panose="02010609060101010101" pitchFamily="49" charset="-122"/>
              <a:ea typeface="黑体" panose="02010609060101010101" pitchFamily="49" charset="-122"/>
            </a:endParaRPr>
          </a:p>
        </p:txBody>
      </p:sp>
      <p:pic>
        <p:nvPicPr>
          <p:cNvPr id="8" name="图片 4"/>
          <p:cNvPicPr/>
          <p:nvPr/>
        </p:nvPicPr>
        <p:blipFill>
          <a:blip r:embed="rId1"/>
          <a:stretch>
            <a:fillRect/>
          </a:stretch>
        </p:blipFill>
        <p:spPr>
          <a:xfrm>
            <a:off x="5828030" y="2006283"/>
            <a:ext cx="5270500" cy="2734945"/>
          </a:xfrm>
          <a:prstGeom prst="rect">
            <a:avLst/>
          </a:prstGeom>
          <a:noFill/>
          <a:ln w="3175">
            <a:solidFill>
              <a:schemeClr val="tx1"/>
            </a:solidFill>
          </a:ln>
        </p:spPr>
      </p:pic>
      <p:sp>
        <p:nvSpPr>
          <p:cNvPr id="9" name="标题 3"/>
          <p:cNvSpPr>
            <a:spLocks noGrp="1"/>
          </p:cNvSpPr>
          <p:nvPr/>
        </p:nvSpPr>
        <p:spPr>
          <a:xfrm>
            <a:off x="1981200" y="549300"/>
            <a:ext cx="8229600" cy="114300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3200" spc="150" dirty="0">
                <a:latin typeface="黑体" panose="02010609060101010101" pitchFamily="49" charset="-122"/>
                <a:ea typeface="黑体" panose="02010609060101010101" pitchFamily="49" charset="-122"/>
                <a:sym typeface="+mn-ea"/>
              </a:rPr>
              <a:t>移动</a:t>
            </a:r>
            <a:r>
              <a:rPr lang="zh-CN" altLang="en-US" sz="3200" spc="150" dirty="0" smtClean="0">
                <a:latin typeface="黑体" panose="02010609060101010101" pitchFamily="49" charset="-122"/>
                <a:ea typeface="黑体" panose="02010609060101010101" pitchFamily="49" charset="-122"/>
                <a:sym typeface="+mn-ea"/>
              </a:rPr>
              <a:t>商务的现状</a:t>
            </a:r>
            <a:br>
              <a:rPr lang="en-US" altLang="zh-CN" sz="3200" spc="150" dirty="0" smtClean="0">
                <a:latin typeface="黑体" panose="02010609060101010101" pitchFamily="49" charset="-122"/>
                <a:ea typeface="黑体" panose="02010609060101010101" pitchFamily="49" charset="-122"/>
                <a:sym typeface="+mn-ea"/>
              </a:rPr>
            </a:br>
            <a:r>
              <a:rPr lang="en-US" altLang="zh-CN" sz="2400" dirty="0">
                <a:solidFill>
                  <a:srgbClr val="01A49F"/>
                </a:solidFill>
                <a:sym typeface="+mn-ea"/>
              </a:rPr>
              <a:t>The present status of mobile commerce</a:t>
            </a:r>
            <a:endParaRPr lang="en-US" altLang="zh-CN" sz="2400" dirty="0" smtClean="0">
              <a:solidFill>
                <a:srgbClr val="01A49F"/>
              </a:solidFill>
              <a:latin typeface="黑体" panose="02010609060101010101" pitchFamily="49" charset="-122"/>
              <a:ea typeface="黑体" panose="02010609060101010101" pitchFamily="49" charset="-122"/>
              <a:sym typeface="+mn-ea"/>
            </a:endParaRPr>
          </a:p>
        </p:txBody>
      </p:sp>
      <p:sp>
        <p:nvSpPr>
          <p:cNvPr id="228" name=" 228"/>
          <p:cNvSpPr/>
          <p:nvPr/>
        </p:nvSpPr>
        <p:spPr>
          <a:xfrm rot="5400000" flipV="1">
            <a:off x="653415" y="2301875"/>
            <a:ext cx="3917315" cy="3181350"/>
          </a:xfrm>
          <a:prstGeom prst="wedgeRectCallout">
            <a:avLst>
              <a:gd name="adj1" fmla="val -33182"/>
              <a:gd name="adj2" fmla="val 86460"/>
            </a:avLst>
          </a:prstGeom>
          <a:solidFill>
            <a:srgbClr val="1990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 name="TextBox 2"/>
          <p:cNvSpPr txBox="1"/>
          <p:nvPr/>
        </p:nvSpPr>
        <p:spPr>
          <a:xfrm>
            <a:off x="1163045" y="2368975"/>
            <a:ext cx="2898152" cy="3046988"/>
          </a:xfrm>
          <a:prstGeom prst="rect">
            <a:avLst/>
          </a:prstGeom>
          <a:noFill/>
        </p:spPr>
        <p:txBody>
          <a:bodyPr wrap="square" rtlCol="0">
            <a:spAutoFit/>
          </a:bodyPr>
          <a:p>
            <a:pPr>
              <a:lnSpc>
                <a:spcPct val="150000"/>
              </a:lnSpc>
            </a:pPr>
            <a:r>
              <a:rPr lang="zh-CN" altLang="en-US" sz="1600" dirty="0" smtClean="0">
                <a:solidFill>
                  <a:schemeClr val="bg1"/>
                </a:solidFill>
                <a:latin typeface="黑体" panose="02010609060101010101" pitchFamily="49" charset="-122"/>
                <a:ea typeface="黑体" panose="02010609060101010101" pitchFamily="49" charset="-122"/>
              </a:rPr>
              <a:t>移动商务发展现状：</a:t>
            </a:r>
            <a:endParaRPr lang="en-US" altLang="zh-CN" sz="1600" dirty="0" smtClean="0">
              <a:solidFill>
                <a:schemeClr val="bg1"/>
              </a:solidFill>
              <a:latin typeface="黑体" panose="02010609060101010101" pitchFamily="49" charset="-122"/>
              <a:ea typeface="黑体" panose="02010609060101010101" pitchFamily="49" charset="-122"/>
            </a:endParaRPr>
          </a:p>
          <a:p>
            <a:pPr>
              <a:lnSpc>
                <a:spcPct val="150000"/>
              </a:lnSpc>
            </a:pPr>
            <a:r>
              <a:rPr lang="en-US" altLang="zh-CN" sz="1600" dirty="0" smtClean="0">
                <a:solidFill>
                  <a:schemeClr val="bg1"/>
                </a:solidFill>
                <a:latin typeface="黑体" panose="02010609060101010101" pitchFamily="49" charset="-122"/>
                <a:ea typeface="黑体" panose="02010609060101010101" pitchFamily="49" charset="-122"/>
              </a:rPr>
              <a:t>1</a:t>
            </a:r>
            <a:r>
              <a:rPr lang="en-US" altLang="zh-CN" sz="1600" dirty="0">
                <a:solidFill>
                  <a:schemeClr val="bg1"/>
                </a:solidFill>
                <a:latin typeface="黑体" panose="02010609060101010101" pitchFamily="49" charset="-122"/>
                <a:ea typeface="黑体" panose="02010609060101010101" pitchFamily="49" charset="-122"/>
              </a:rPr>
              <a:t>.</a:t>
            </a:r>
            <a:r>
              <a:rPr lang="zh-CN" altLang="zh-CN" sz="1600" dirty="0">
                <a:solidFill>
                  <a:schemeClr val="bg1"/>
                </a:solidFill>
                <a:latin typeface="黑体" panose="02010609060101010101" pitchFamily="49" charset="-122"/>
                <a:ea typeface="黑体" panose="02010609060101010101" pitchFamily="49" charset="-122"/>
              </a:rPr>
              <a:t>流量、速度比拼转为用户精细化运作</a:t>
            </a:r>
            <a:endParaRPr lang="zh-CN" altLang="zh-CN" sz="1600" dirty="0">
              <a:solidFill>
                <a:schemeClr val="bg1"/>
              </a:solidFill>
              <a:latin typeface="黑体" panose="02010609060101010101" pitchFamily="49" charset="-122"/>
              <a:ea typeface="黑体" panose="02010609060101010101" pitchFamily="49" charset="-122"/>
            </a:endParaRPr>
          </a:p>
          <a:p>
            <a:pPr>
              <a:lnSpc>
                <a:spcPct val="150000"/>
              </a:lnSpc>
            </a:pPr>
            <a:r>
              <a:rPr lang="en-US" altLang="zh-CN" sz="1600" dirty="0">
                <a:solidFill>
                  <a:schemeClr val="bg1"/>
                </a:solidFill>
                <a:latin typeface="黑体" panose="02010609060101010101" pitchFamily="49" charset="-122"/>
                <a:ea typeface="黑体" panose="02010609060101010101" pitchFamily="49" charset="-122"/>
              </a:rPr>
              <a:t>2.</a:t>
            </a:r>
            <a:r>
              <a:rPr lang="zh-CN" altLang="zh-CN" sz="1600" dirty="0">
                <a:solidFill>
                  <a:schemeClr val="bg1"/>
                </a:solidFill>
                <a:latin typeface="黑体" panose="02010609060101010101" pitchFamily="49" charset="-122"/>
                <a:ea typeface="黑体" panose="02010609060101010101" pitchFamily="49" charset="-122"/>
              </a:rPr>
              <a:t>移动设备升级推动消费模式的升级</a:t>
            </a:r>
            <a:endParaRPr lang="zh-CN" altLang="zh-CN" sz="1600" dirty="0">
              <a:solidFill>
                <a:schemeClr val="bg1"/>
              </a:solidFill>
              <a:latin typeface="黑体" panose="02010609060101010101" pitchFamily="49" charset="-122"/>
              <a:ea typeface="黑体" panose="02010609060101010101" pitchFamily="49" charset="-122"/>
            </a:endParaRPr>
          </a:p>
          <a:p>
            <a:pPr>
              <a:lnSpc>
                <a:spcPct val="150000"/>
              </a:lnSpc>
            </a:pPr>
            <a:r>
              <a:rPr lang="en-US" altLang="zh-CN" sz="1600" dirty="0">
                <a:solidFill>
                  <a:schemeClr val="bg1"/>
                </a:solidFill>
                <a:latin typeface="黑体" panose="02010609060101010101" pitchFamily="49" charset="-122"/>
                <a:ea typeface="黑体" panose="02010609060101010101" pitchFamily="49" charset="-122"/>
              </a:rPr>
              <a:t>3.</a:t>
            </a:r>
            <a:r>
              <a:rPr lang="zh-CN" altLang="zh-CN" sz="1600" dirty="0">
                <a:solidFill>
                  <a:schemeClr val="bg1"/>
                </a:solidFill>
                <a:latin typeface="黑体" panose="02010609060101010101" pitchFamily="49" charset="-122"/>
                <a:ea typeface="黑体" panose="02010609060101010101" pitchFamily="49" charset="-122"/>
              </a:rPr>
              <a:t>移动购物市场进入平稳发展期</a:t>
            </a:r>
            <a:endParaRPr lang="zh-CN" altLang="zh-CN" sz="1600" dirty="0">
              <a:solidFill>
                <a:schemeClr val="bg1"/>
              </a:solidFill>
              <a:latin typeface="黑体" panose="02010609060101010101" pitchFamily="49" charset="-122"/>
              <a:ea typeface="黑体" panose="02010609060101010101" pitchFamily="49" charset="-122"/>
            </a:endParaRPr>
          </a:p>
          <a:p>
            <a:pPr>
              <a:lnSpc>
                <a:spcPct val="150000"/>
              </a:lnSpc>
            </a:pPr>
            <a:r>
              <a:rPr lang="en-US" altLang="zh-CN" sz="1600" dirty="0">
                <a:solidFill>
                  <a:schemeClr val="bg1"/>
                </a:solidFill>
                <a:latin typeface="黑体" panose="02010609060101010101" pitchFamily="49" charset="-122"/>
                <a:ea typeface="黑体" panose="02010609060101010101" pitchFamily="49" charset="-122"/>
              </a:rPr>
              <a:t>4.</a:t>
            </a:r>
            <a:r>
              <a:rPr lang="zh-CN" altLang="zh-CN" sz="1600" dirty="0">
                <a:solidFill>
                  <a:schemeClr val="bg1"/>
                </a:solidFill>
                <a:latin typeface="黑体" panose="02010609060101010101" pitchFamily="49" charset="-122"/>
                <a:ea typeface="黑体" panose="02010609060101010101" pitchFamily="49" charset="-122"/>
              </a:rPr>
              <a:t>新兴移动电商势力迅速</a:t>
            </a:r>
            <a:r>
              <a:rPr lang="zh-CN" altLang="zh-CN" sz="1600" dirty="0" smtClean="0">
                <a:solidFill>
                  <a:schemeClr val="bg1"/>
                </a:solidFill>
                <a:latin typeface="黑体" panose="02010609060101010101" pitchFamily="49" charset="-122"/>
                <a:ea typeface="黑体" panose="02010609060101010101" pitchFamily="49" charset="-122"/>
              </a:rPr>
              <a:t>崛起</a:t>
            </a:r>
            <a:endParaRPr lang="zh-CN" altLang="zh-CN" sz="1600" dirty="0">
              <a:solidFill>
                <a:schemeClr val="bg1"/>
              </a:solidFill>
              <a:latin typeface="黑体" panose="02010609060101010101" pitchFamily="49" charset="-122"/>
              <a:ea typeface="黑体" panose="02010609060101010101" pitchFamily="49" charset="-122"/>
            </a:endParaRPr>
          </a:p>
        </p:txBody>
      </p:sp>
      <p:sp>
        <p:nvSpPr>
          <p:cNvPr id="2050" name="回形针"/>
          <p:cNvSpPr/>
          <p:nvPr/>
        </p:nvSpPr>
        <p:spPr bwMode="auto">
          <a:xfrm rot="540000" flipH="1">
            <a:off x="786130" y="1601470"/>
            <a:ext cx="668655" cy="655955"/>
          </a:xfrm>
          <a:custGeom>
            <a:avLst/>
            <a:gdLst>
              <a:gd name="T0" fmla="*/ 2147483646 w 269"/>
              <a:gd name="T1" fmla="*/ 0 h 247"/>
              <a:gd name="T2" fmla="*/ 2147483646 w 269"/>
              <a:gd name="T3" fmla="*/ 0 h 247"/>
              <a:gd name="T4" fmla="*/ 2147483646 w 269"/>
              <a:gd name="T5" fmla="*/ 2147483646 h 247"/>
              <a:gd name="T6" fmla="*/ 2147483646 w 269"/>
              <a:gd name="T7" fmla="*/ 2147483646 h 247"/>
              <a:gd name="T8" fmla="*/ 2147483646 w 269"/>
              <a:gd name="T9" fmla="*/ 2147483646 h 247"/>
              <a:gd name="T10" fmla="*/ 2147483646 w 269"/>
              <a:gd name="T11" fmla="*/ 2147483646 h 247"/>
              <a:gd name="T12" fmla="*/ 2147483646 w 269"/>
              <a:gd name="T13" fmla="*/ 2147483646 h 247"/>
              <a:gd name="T14" fmla="*/ 2147483646 w 269"/>
              <a:gd name="T15" fmla="*/ 2147483646 h 247"/>
              <a:gd name="T16" fmla="*/ 2147483646 w 269"/>
              <a:gd name="T17" fmla="*/ 2147483646 h 247"/>
              <a:gd name="T18" fmla="*/ 2147483646 w 269"/>
              <a:gd name="T19" fmla="*/ 2147483646 h 247"/>
              <a:gd name="T20" fmla="*/ 2147483646 w 269"/>
              <a:gd name="T21" fmla="*/ 2147483646 h 247"/>
              <a:gd name="T22" fmla="*/ 2147483646 w 269"/>
              <a:gd name="T23" fmla="*/ 2147483646 h 247"/>
              <a:gd name="T24" fmla="*/ 2147483646 w 269"/>
              <a:gd name="T25" fmla="*/ 2147483646 h 247"/>
              <a:gd name="T26" fmla="*/ 2147483646 w 269"/>
              <a:gd name="T27" fmla="*/ 2147483646 h 247"/>
              <a:gd name="T28" fmla="*/ 2147483646 w 269"/>
              <a:gd name="T29" fmla="*/ 2147483646 h 247"/>
              <a:gd name="T30" fmla="*/ 2147483646 w 269"/>
              <a:gd name="T31" fmla="*/ 2147483646 h 247"/>
              <a:gd name="T32" fmla="*/ 2147483646 w 269"/>
              <a:gd name="T33" fmla="*/ 2147483646 h 247"/>
              <a:gd name="T34" fmla="*/ 2147483646 w 269"/>
              <a:gd name="T35" fmla="*/ 2147483646 h 247"/>
              <a:gd name="T36" fmla="*/ 2147483646 w 269"/>
              <a:gd name="T37" fmla="*/ 2147483646 h 247"/>
              <a:gd name="T38" fmla="*/ 2147483646 w 269"/>
              <a:gd name="T39" fmla="*/ 2147483646 h 247"/>
              <a:gd name="T40" fmla="*/ 2147483646 w 269"/>
              <a:gd name="T41" fmla="*/ 2147483646 h 247"/>
              <a:gd name="T42" fmla="*/ 2147483646 w 269"/>
              <a:gd name="T43" fmla="*/ 2147483646 h 247"/>
              <a:gd name="T44" fmla="*/ 2147483646 w 269"/>
              <a:gd name="T45" fmla="*/ 2147483646 h 247"/>
              <a:gd name="T46" fmla="*/ 2147483646 w 269"/>
              <a:gd name="T47" fmla="*/ 2147483646 h 247"/>
              <a:gd name="T48" fmla="*/ 2147483646 w 269"/>
              <a:gd name="T49" fmla="*/ 2147483646 h 247"/>
              <a:gd name="T50" fmla="*/ 2147483646 w 269"/>
              <a:gd name="T51" fmla="*/ 2147483646 h 247"/>
              <a:gd name="T52" fmla="*/ 2147483646 w 269"/>
              <a:gd name="T53" fmla="*/ 2147483646 h 247"/>
              <a:gd name="T54" fmla="*/ 2147483646 w 269"/>
              <a:gd name="T55" fmla="*/ 2147483646 h 247"/>
              <a:gd name="T56" fmla="*/ 2147483646 w 269"/>
              <a:gd name="T57" fmla="*/ 2147483646 h 247"/>
              <a:gd name="T58" fmla="*/ 2147483646 w 269"/>
              <a:gd name="T59" fmla="*/ 2147483646 h 247"/>
              <a:gd name="T60" fmla="*/ 2147483646 w 269"/>
              <a:gd name="T61" fmla="*/ 2147483646 h 247"/>
              <a:gd name="T62" fmla="*/ 2147483646 w 269"/>
              <a:gd name="T63" fmla="*/ 2147483646 h 247"/>
              <a:gd name="T64" fmla="*/ 2147483646 w 269"/>
              <a:gd name="T65" fmla="*/ 2147483646 h 247"/>
              <a:gd name="T66" fmla="*/ 2147483646 w 269"/>
              <a:gd name="T67" fmla="*/ 2147483646 h 247"/>
              <a:gd name="T68" fmla="*/ 2147483646 w 269"/>
              <a:gd name="T69" fmla="*/ 2147483646 h 247"/>
              <a:gd name="T70" fmla="*/ 2147483646 w 269"/>
              <a:gd name="T71" fmla="*/ 2147483646 h 247"/>
              <a:gd name="T72" fmla="*/ 2147483646 w 269"/>
              <a:gd name="T73" fmla="*/ 0 h 2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9" h="247">
                <a:moveTo>
                  <a:pt x="195" y="0"/>
                </a:moveTo>
                <a:cubicBezTo>
                  <a:pt x="194" y="0"/>
                  <a:pt x="193" y="0"/>
                  <a:pt x="192" y="0"/>
                </a:cubicBezTo>
                <a:cubicBezTo>
                  <a:pt x="164" y="1"/>
                  <a:pt x="145" y="24"/>
                  <a:pt x="144" y="24"/>
                </a:cubicBezTo>
                <a:cubicBezTo>
                  <a:pt x="21" y="150"/>
                  <a:pt x="21" y="150"/>
                  <a:pt x="21" y="150"/>
                </a:cubicBezTo>
                <a:cubicBezTo>
                  <a:pt x="0" y="172"/>
                  <a:pt x="0" y="208"/>
                  <a:pt x="21" y="230"/>
                </a:cubicBezTo>
                <a:cubicBezTo>
                  <a:pt x="32" y="241"/>
                  <a:pt x="46" y="247"/>
                  <a:pt x="60" y="247"/>
                </a:cubicBezTo>
                <a:cubicBezTo>
                  <a:pt x="75" y="247"/>
                  <a:pt x="89" y="241"/>
                  <a:pt x="99" y="230"/>
                </a:cubicBezTo>
                <a:cubicBezTo>
                  <a:pt x="217" y="111"/>
                  <a:pt x="217" y="111"/>
                  <a:pt x="217" y="111"/>
                </a:cubicBezTo>
                <a:cubicBezTo>
                  <a:pt x="235" y="91"/>
                  <a:pt x="238" y="63"/>
                  <a:pt x="223" y="47"/>
                </a:cubicBezTo>
                <a:cubicBezTo>
                  <a:pt x="216" y="40"/>
                  <a:pt x="207" y="37"/>
                  <a:pt x="197" y="37"/>
                </a:cubicBezTo>
                <a:cubicBezTo>
                  <a:pt x="185" y="37"/>
                  <a:pt x="171" y="42"/>
                  <a:pt x="161" y="53"/>
                </a:cubicBezTo>
                <a:cubicBezTo>
                  <a:pt x="46" y="170"/>
                  <a:pt x="46" y="170"/>
                  <a:pt x="46" y="170"/>
                </a:cubicBezTo>
                <a:cubicBezTo>
                  <a:pt x="43" y="174"/>
                  <a:pt x="43" y="179"/>
                  <a:pt x="46" y="182"/>
                </a:cubicBezTo>
                <a:cubicBezTo>
                  <a:pt x="48" y="183"/>
                  <a:pt x="50" y="184"/>
                  <a:pt x="52" y="184"/>
                </a:cubicBezTo>
                <a:cubicBezTo>
                  <a:pt x="54" y="184"/>
                  <a:pt x="56" y="183"/>
                  <a:pt x="57" y="182"/>
                </a:cubicBezTo>
                <a:cubicBezTo>
                  <a:pt x="172" y="65"/>
                  <a:pt x="172" y="65"/>
                  <a:pt x="172" y="65"/>
                </a:cubicBezTo>
                <a:cubicBezTo>
                  <a:pt x="179" y="57"/>
                  <a:pt x="189" y="53"/>
                  <a:pt x="197" y="53"/>
                </a:cubicBezTo>
                <a:cubicBezTo>
                  <a:pt x="203" y="53"/>
                  <a:pt x="208" y="55"/>
                  <a:pt x="211" y="59"/>
                </a:cubicBezTo>
                <a:cubicBezTo>
                  <a:pt x="221" y="68"/>
                  <a:pt x="218" y="86"/>
                  <a:pt x="205" y="99"/>
                </a:cubicBezTo>
                <a:cubicBezTo>
                  <a:pt x="88" y="219"/>
                  <a:pt x="88" y="219"/>
                  <a:pt x="88" y="219"/>
                </a:cubicBezTo>
                <a:cubicBezTo>
                  <a:pt x="81" y="227"/>
                  <a:pt x="70" y="231"/>
                  <a:pt x="60" y="231"/>
                </a:cubicBezTo>
                <a:cubicBezTo>
                  <a:pt x="50" y="231"/>
                  <a:pt x="40" y="227"/>
                  <a:pt x="32" y="219"/>
                </a:cubicBezTo>
                <a:cubicBezTo>
                  <a:pt x="17" y="203"/>
                  <a:pt x="17" y="177"/>
                  <a:pt x="32" y="162"/>
                </a:cubicBezTo>
                <a:cubicBezTo>
                  <a:pt x="156" y="35"/>
                  <a:pt x="156" y="35"/>
                  <a:pt x="156" y="35"/>
                </a:cubicBezTo>
                <a:cubicBezTo>
                  <a:pt x="156" y="35"/>
                  <a:pt x="171" y="17"/>
                  <a:pt x="193" y="16"/>
                </a:cubicBezTo>
                <a:cubicBezTo>
                  <a:pt x="194" y="16"/>
                  <a:pt x="194" y="16"/>
                  <a:pt x="195" y="16"/>
                </a:cubicBezTo>
                <a:cubicBezTo>
                  <a:pt x="208" y="16"/>
                  <a:pt x="221" y="23"/>
                  <a:pt x="234" y="36"/>
                </a:cubicBezTo>
                <a:cubicBezTo>
                  <a:pt x="247" y="49"/>
                  <a:pt x="253" y="63"/>
                  <a:pt x="253" y="77"/>
                </a:cubicBezTo>
                <a:cubicBezTo>
                  <a:pt x="252" y="99"/>
                  <a:pt x="234" y="115"/>
                  <a:pt x="234" y="116"/>
                </a:cubicBezTo>
                <a:cubicBezTo>
                  <a:pt x="165" y="186"/>
                  <a:pt x="165" y="186"/>
                  <a:pt x="165" y="186"/>
                </a:cubicBezTo>
                <a:cubicBezTo>
                  <a:pt x="162" y="189"/>
                  <a:pt x="162" y="194"/>
                  <a:pt x="165" y="198"/>
                </a:cubicBezTo>
                <a:cubicBezTo>
                  <a:pt x="167" y="199"/>
                  <a:pt x="169" y="200"/>
                  <a:pt x="171" y="200"/>
                </a:cubicBezTo>
                <a:cubicBezTo>
                  <a:pt x="173" y="200"/>
                  <a:pt x="175" y="199"/>
                  <a:pt x="176" y="198"/>
                </a:cubicBezTo>
                <a:cubicBezTo>
                  <a:pt x="244" y="128"/>
                  <a:pt x="244" y="128"/>
                  <a:pt x="244" y="128"/>
                </a:cubicBezTo>
                <a:cubicBezTo>
                  <a:pt x="245" y="127"/>
                  <a:pt x="267" y="107"/>
                  <a:pt x="269" y="78"/>
                </a:cubicBezTo>
                <a:cubicBezTo>
                  <a:pt x="269" y="59"/>
                  <a:pt x="261" y="41"/>
                  <a:pt x="245" y="24"/>
                </a:cubicBezTo>
                <a:cubicBezTo>
                  <a:pt x="229" y="8"/>
                  <a:pt x="212" y="0"/>
                  <a:pt x="195" y="0"/>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pic>
        <p:nvPicPr>
          <p:cNvPr id="2" name="图片 1" descr="20149309313"/>
          <p:cNvPicPr>
            <a:picLocks noChangeAspect="1"/>
          </p:cNvPicPr>
          <p:nvPr/>
        </p:nvPicPr>
        <p:blipFill>
          <a:blip r:embed="rId2"/>
          <a:stretch>
            <a:fillRect/>
          </a:stretch>
        </p:blipFill>
        <p:spPr>
          <a:xfrm>
            <a:off x="-8890" y="-6350"/>
            <a:ext cx="2990281" cy="900007"/>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par>
                          <p:cTn id="13" fill="hold">
                            <p:stCondLst>
                              <p:cond delay="1000"/>
                            </p:stCondLst>
                            <p:childTnLst>
                              <p:par>
                                <p:cTn id="14" presetID="5"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228"/>
                                        </p:tgtEl>
                                        <p:attrNameLst>
                                          <p:attrName>style.visibility</p:attrName>
                                        </p:attrNameLst>
                                      </p:cBhvr>
                                      <p:to>
                                        <p:strVal val="visible"/>
                                      </p:to>
                                    </p:set>
                                    <p:anim calcmode="lin" valueType="num">
                                      <p:cBhvr additive="base">
                                        <p:cTn id="20" dur="500"/>
                                        <p:tgtEl>
                                          <p:spTgt spid="228"/>
                                        </p:tgtEl>
                                        <p:attrNameLst>
                                          <p:attrName>ppt_y</p:attrName>
                                        </p:attrNameLst>
                                      </p:cBhvr>
                                      <p:tavLst>
                                        <p:tav tm="0">
                                          <p:val>
                                            <p:strVal val="#ppt_y+#ppt_h*1.125000"/>
                                          </p:val>
                                        </p:tav>
                                        <p:tav tm="100000">
                                          <p:val>
                                            <p:strVal val="#ppt_y"/>
                                          </p:val>
                                        </p:tav>
                                      </p:tavLst>
                                    </p:anim>
                                    <p:animEffect transition="in" filter="wipe(up)">
                                      <p:cBhvr>
                                        <p:cTn id="21" dur="500"/>
                                        <p:tgtEl>
                                          <p:spTgt spid="228"/>
                                        </p:tgtEl>
                                      </p:cBhvr>
                                    </p:animEffect>
                                  </p:childTnLst>
                                </p:cTn>
                              </p:par>
                            </p:childTnLst>
                          </p:cTn>
                        </p:par>
                        <p:par>
                          <p:cTn id="22" fill="hold">
                            <p:stCondLst>
                              <p:cond delay="2000"/>
                            </p:stCondLst>
                            <p:childTnLst>
                              <p:par>
                                <p:cTn id="23" presetID="5" presetClass="entr" presetSubtype="10" fill="hold" grpId="1"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heckerboard(across)">
                                      <p:cBhvr>
                                        <p:cTn id="25" dur="500"/>
                                        <p:tgtEl>
                                          <p:spTgt spid="6"/>
                                        </p:tgtEl>
                                      </p:cBhvr>
                                    </p:animEffect>
                                  </p:childTnLst>
                                </p:cTn>
                              </p:par>
                            </p:childTnLst>
                          </p:cTn>
                        </p:par>
                        <p:par>
                          <p:cTn id="26" fill="hold">
                            <p:stCondLst>
                              <p:cond delay="2500"/>
                            </p:stCondLst>
                            <p:childTnLst>
                              <p:par>
                                <p:cTn id="27" presetID="21" presetClass="entr" presetSubtype="1" fill="hold" grpId="0" nodeType="afterEffect">
                                  <p:stCondLst>
                                    <p:cond delay="0"/>
                                  </p:stCondLst>
                                  <p:childTnLst>
                                    <p:set>
                                      <p:cBhvr>
                                        <p:cTn id="28" dur="1" fill="hold">
                                          <p:stCondLst>
                                            <p:cond delay="0"/>
                                          </p:stCondLst>
                                        </p:cTn>
                                        <p:tgtEl>
                                          <p:spTgt spid="2050"/>
                                        </p:tgtEl>
                                        <p:attrNameLst>
                                          <p:attrName>style.visibility</p:attrName>
                                        </p:attrNameLst>
                                      </p:cBhvr>
                                      <p:to>
                                        <p:strVal val="visible"/>
                                      </p:to>
                                    </p:set>
                                    <p:animEffect transition="in" filter="wheel(1)">
                                      <p:cBhvr>
                                        <p:cTn id="2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228" grpId="0" animBg="1"/>
      <p:bldP spid="6" grpId="1"/>
      <p:bldP spid="20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剪去单角的矩形 32"/>
          <p:cNvSpPr/>
          <p:nvPr/>
        </p:nvSpPr>
        <p:spPr>
          <a:xfrm flipH="1">
            <a:off x="1363345" y="2079625"/>
            <a:ext cx="2368550" cy="3283585"/>
          </a:xfrm>
          <a:prstGeom prst="snip1Rect">
            <a:avLst/>
          </a:prstGeom>
          <a:solidFill>
            <a:srgbClr val="199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标题 3"/>
          <p:cNvSpPr>
            <a:spLocks noGrp="1"/>
          </p:cNvSpPr>
          <p:nvPr/>
        </p:nvSpPr>
        <p:spPr>
          <a:xfrm>
            <a:off x="1981200" y="549300"/>
            <a:ext cx="8229600" cy="114300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3200" spc="150" dirty="0">
                <a:latin typeface="黑体" panose="02010609060101010101" pitchFamily="49" charset="-122"/>
                <a:ea typeface="黑体" panose="02010609060101010101" pitchFamily="49" charset="-122"/>
                <a:sym typeface="+mn-ea"/>
              </a:rPr>
              <a:t>移动</a:t>
            </a:r>
            <a:r>
              <a:rPr lang="zh-CN" altLang="en-US" sz="3200" spc="150" dirty="0" smtClean="0">
                <a:latin typeface="黑体" panose="02010609060101010101" pitchFamily="49" charset="-122"/>
                <a:ea typeface="黑体" panose="02010609060101010101" pitchFamily="49" charset="-122"/>
                <a:sym typeface="+mn-ea"/>
              </a:rPr>
              <a:t>商务的发展趋势</a:t>
            </a:r>
            <a:br>
              <a:rPr lang="en-US" altLang="zh-CN" sz="3200" spc="150" dirty="0" smtClean="0">
                <a:latin typeface="黑体" panose="02010609060101010101" pitchFamily="49" charset="-122"/>
                <a:ea typeface="黑体" panose="02010609060101010101" pitchFamily="49" charset="-122"/>
                <a:sym typeface="+mn-ea"/>
              </a:rPr>
            </a:br>
            <a:r>
              <a:rPr lang="en-US" altLang="zh-CN" sz="2400" dirty="0">
                <a:solidFill>
                  <a:srgbClr val="01A49F"/>
                </a:solidFill>
                <a:sym typeface="+mn-ea"/>
              </a:rPr>
              <a:t>The development trend of mobile commerce</a:t>
            </a:r>
            <a:endParaRPr lang="en-US" altLang="zh-CN" sz="2400" dirty="0" smtClean="0">
              <a:solidFill>
                <a:srgbClr val="01A49F"/>
              </a:solidFill>
              <a:latin typeface="黑体" panose="02010609060101010101" pitchFamily="49" charset="-122"/>
              <a:ea typeface="黑体" panose="02010609060101010101" pitchFamily="49" charset="-122"/>
              <a:sym typeface="+mn-ea"/>
            </a:endParaRPr>
          </a:p>
        </p:txBody>
      </p:sp>
      <p:sp>
        <p:nvSpPr>
          <p:cNvPr id="11" name="TextBox 10"/>
          <p:cNvSpPr txBox="1"/>
          <p:nvPr/>
        </p:nvSpPr>
        <p:spPr>
          <a:xfrm>
            <a:off x="1537970" y="2223770"/>
            <a:ext cx="2169160" cy="3046095"/>
          </a:xfrm>
          <a:prstGeom prst="rect">
            <a:avLst/>
          </a:prstGeom>
          <a:noFill/>
        </p:spPr>
        <p:txBody>
          <a:bodyPr wrap="square" rtlCol="0">
            <a:spAutoFit/>
          </a:bodyPr>
          <a:p>
            <a:pPr indent="457200" fontAlgn="auto">
              <a:lnSpc>
                <a:spcPct val="150000"/>
              </a:lnSpc>
            </a:pPr>
            <a:r>
              <a:rPr lang="zh-CN" altLang="en-US" sz="1600" dirty="0" smtClean="0">
                <a:solidFill>
                  <a:schemeClr val="bg1"/>
                </a:solidFill>
                <a:latin typeface="黑体" panose="02010609060101010101" pitchFamily="49" charset="-122"/>
                <a:ea typeface="黑体" panose="02010609060101010101" pitchFamily="49" charset="-122"/>
              </a:rPr>
              <a:t>基于移动互联网的电子商务已成为一种重要的商业运作模式。融合移动通信技术的电子商务将来具有更大的潜力，也将成为未来电子商务领域的主战场。</a:t>
            </a:r>
            <a:endParaRPr lang="zh-CN" altLang="en-US" sz="1600" dirty="0" smtClean="0">
              <a:solidFill>
                <a:schemeClr val="bg1"/>
              </a:solidFill>
              <a:latin typeface="黑体" panose="02010609060101010101" pitchFamily="49" charset="-122"/>
              <a:ea typeface="黑体" panose="02010609060101010101" pitchFamily="49" charset="-122"/>
            </a:endParaRPr>
          </a:p>
        </p:txBody>
      </p:sp>
      <p:grpSp>
        <p:nvGrpSpPr>
          <p:cNvPr id="8" name="组合 7"/>
          <p:cNvGrpSpPr/>
          <p:nvPr>
            <p:custDataLst>
              <p:tags r:id="rId1"/>
            </p:custDataLst>
          </p:nvPr>
        </p:nvGrpSpPr>
        <p:grpSpPr>
          <a:xfrm>
            <a:off x="4377422" y="2796213"/>
            <a:ext cx="1081978" cy="2521723"/>
            <a:chOff x="985907" y="2816570"/>
            <a:chExt cx="927560" cy="2161829"/>
          </a:xfrm>
        </p:grpSpPr>
        <p:sp>
          <p:nvSpPr>
            <p:cNvPr id="12" name="任意多边形 11"/>
            <p:cNvSpPr/>
            <p:nvPr>
              <p:custDataLst>
                <p:tags r:id="rId2"/>
              </p:custDataLst>
            </p:nvPr>
          </p:nvSpPr>
          <p:spPr>
            <a:xfrm>
              <a:off x="1002842" y="4063999"/>
              <a:ext cx="910625" cy="914400"/>
            </a:xfrm>
            <a:custGeom>
              <a:avLst/>
              <a:gdLst>
                <a:gd name="connsiteX0" fmla="*/ 453425 w 910625"/>
                <a:gd name="connsiteY0" fmla="*/ 0 h 914400"/>
                <a:gd name="connsiteX1" fmla="*/ 910625 w 910625"/>
                <a:gd name="connsiteY1" fmla="*/ 457200 h 914400"/>
                <a:gd name="connsiteX2" fmla="*/ 453425 w 910625"/>
                <a:gd name="connsiteY2" fmla="*/ 914400 h 914400"/>
                <a:gd name="connsiteX3" fmla="*/ 5514 w 910625"/>
                <a:gd name="connsiteY3" fmla="*/ 549342 h 914400"/>
                <a:gd name="connsiteX4" fmla="*/ 0 w 910625"/>
                <a:gd name="connsiteY4" fmla="*/ 494647 h 914400"/>
                <a:gd name="connsiteX5" fmla="*/ 433360 w 910625"/>
                <a:gd name="connsiteY5" fmla="*/ 202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625" h="914400">
                  <a:moveTo>
                    <a:pt x="453425" y="0"/>
                  </a:moveTo>
                  <a:cubicBezTo>
                    <a:pt x="705930" y="0"/>
                    <a:pt x="910625" y="204695"/>
                    <a:pt x="910625" y="457200"/>
                  </a:cubicBezTo>
                  <a:cubicBezTo>
                    <a:pt x="910625" y="709705"/>
                    <a:pt x="705930" y="914400"/>
                    <a:pt x="453425" y="914400"/>
                  </a:cubicBezTo>
                  <a:cubicBezTo>
                    <a:pt x="232483" y="914400"/>
                    <a:pt x="48146" y="757681"/>
                    <a:pt x="5514" y="549342"/>
                  </a:cubicBezTo>
                  <a:lnTo>
                    <a:pt x="0" y="494647"/>
                  </a:lnTo>
                  <a:lnTo>
                    <a:pt x="433360" y="2023"/>
                  </a:lnTo>
                  <a:close/>
                </a:path>
              </a:pathLst>
            </a:custGeom>
            <a:solidFill>
              <a:srgbClr val="3891A7"/>
            </a:solidFill>
            <a:ln>
              <a:noFill/>
            </a:ln>
          </p:spPr>
          <p:style>
            <a:lnRef idx="2">
              <a:srgbClr val="438AD7">
                <a:shade val="50000"/>
              </a:srgbClr>
            </a:lnRef>
            <a:fillRef idx="1">
              <a:srgbClr val="438AD7"/>
            </a:fillRef>
            <a:effectRef idx="0">
              <a:srgbClr val="438AD7"/>
            </a:effectRef>
            <a:fontRef idx="minor">
              <a:srgbClr val="FFFFFF"/>
            </a:fontRef>
          </p:style>
          <p:txBody>
            <a:bodyPr rtlCol="0" anchor="ctr"/>
            <a:p>
              <a:pPr algn="ctr"/>
              <a:r>
                <a:rPr lang="en-US" altLang="zh-CN" dirty="0">
                  <a:solidFill>
                    <a:srgbClr val="FFFFFF"/>
                  </a:solidFill>
                </a:rPr>
                <a:t>1</a:t>
              </a:r>
              <a:endParaRPr lang="en-US" altLang="zh-CN" dirty="0">
                <a:solidFill>
                  <a:srgbClr val="FFFFFF"/>
                </a:solidFill>
              </a:endParaRPr>
            </a:p>
          </p:txBody>
        </p:sp>
        <p:cxnSp>
          <p:nvCxnSpPr>
            <p:cNvPr id="13" name="直接连接符 12"/>
            <p:cNvCxnSpPr/>
            <p:nvPr>
              <p:custDataLst>
                <p:tags r:id="rId3"/>
              </p:custDataLst>
            </p:nvPr>
          </p:nvCxnSpPr>
          <p:spPr>
            <a:xfrm flipV="1">
              <a:off x="985907" y="3522133"/>
              <a:ext cx="868292" cy="1007536"/>
            </a:xfrm>
            <a:prstGeom prst="line">
              <a:avLst/>
            </a:prstGeom>
            <a:ln>
              <a:solidFill>
                <a:srgbClr val="3891A7"/>
              </a:solidFill>
            </a:ln>
          </p:spPr>
          <p:style>
            <a:lnRef idx="1">
              <a:srgbClr val="438AD7"/>
            </a:lnRef>
            <a:fillRef idx="0">
              <a:srgbClr val="438AD7"/>
            </a:fillRef>
            <a:effectRef idx="0">
              <a:srgbClr val="438AD7"/>
            </a:effectRef>
            <a:fontRef idx="minor">
              <a:srgbClr val="5F5F5F"/>
            </a:fontRef>
          </p:style>
        </p:cxnSp>
        <p:sp>
          <p:nvSpPr>
            <p:cNvPr id="14" name="文本框 13"/>
            <p:cNvSpPr txBox="1"/>
            <p:nvPr>
              <p:custDataLst>
                <p:tags r:id="rId4"/>
              </p:custDataLst>
            </p:nvPr>
          </p:nvSpPr>
          <p:spPr>
            <a:xfrm rot="18633972">
              <a:off x="496027" y="3491575"/>
              <a:ext cx="1744681" cy="394671"/>
            </a:xfrm>
            <a:prstGeom prst="rect">
              <a:avLst/>
            </a:prstGeom>
            <a:noFill/>
          </p:spPr>
          <p:txBody>
            <a:bodyPr wrap="square" rtlCol="0" anchor="ctr">
              <a:spAutoFit/>
            </a:bodyPr>
            <a:p>
              <a:pPr>
                <a:lnSpc>
                  <a:spcPct val="150000"/>
                </a:lnSpc>
              </a:pPr>
              <a:r>
                <a:rPr lang="zh-CN" altLang="zh-CN" sz="1600" dirty="0">
                  <a:latin typeface="黑体" panose="02010609060101010101" pitchFamily="49" charset="-122"/>
                  <a:ea typeface="黑体" panose="02010609060101010101" pitchFamily="49" charset="-122"/>
                  <a:sym typeface="+mn-ea"/>
                </a:rPr>
                <a:t>应用娱乐化成为主流</a:t>
              </a:r>
              <a:endParaRPr lang="en-US" altLang="zh-CN" sz="1600" dirty="0">
                <a:solidFill>
                  <a:srgbClr val="3891A7"/>
                </a:solidFill>
              </a:endParaRPr>
            </a:p>
          </p:txBody>
        </p:sp>
      </p:grpSp>
      <p:grpSp>
        <p:nvGrpSpPr>
          <p:cNvPr id="15" name="组合 14"/>
          <p:cNvGrpSpPr/>
          <p:nvPr>
            <p:custDataLst>
              <p:tags r:id="rId5"/>
            </p:custDataLst>
          </p:nvPr>
        </p:nvGrpSpPr>
        <p:grpSpPr>
          <a:xfrm>
            <a:off x="5750480" y="3039218"/>
            <a:ext cx="1081978" cy="2278718"/>
            <a:chOff x="985907" y="3024894"/>
            <a:chExt cx="927560" cy="1953505"/>
          </a:xfrm>
        </p:grpSpPr>
        <p:sp>
          <p:nvSpPr>
            <p:cNvPr id="16" name="任意多边形 15"/>
            <p:cNvSpPr/>
            <p:nvPr>
              <p:custDataLst>
                <p:tags r:id="rId6"/>
              </p:custDataLst>
            </p:nvPr>
          </p:nvSpPr>
          <p:spPr>
            <a:xfrm>
              <a:off x="1002842" y="4063999"/>
              <a:ext cx="910625" cy="914400"/>
            </a:xfrm>
            <a:custGeom>
              <a:avLst/>
              <a:gdLst>
                <a:gd name="connsiteX0" fmla="*/ 453425 w 910625"/>
                <a:gd name="connsiteY0" fmla="*/ 0 h 914400"/>
                <a:gd name="connsiteX1" fmla="*/ 910625 w 910625"/>
                <a:gd name="connsiteY1" fmla="*/ 457200 h 914400"/>
                <a:gd name="connsiteX2" fmla="*/ 453425 w 910625"/>
                <a:gd name="connsiteY2" fmla="*/ 914400 h 914400"/>
                <a:gd name="connsiteX3" fmla="*/ 5514 w 910625"/>
                <a:gd name="connsiteY3" fmla="*/ 549342 h 914400"/>
                <a:gd name="connsiteX4" fmla="*/ 0 w 910625"/>
                <a:gd name="connsiteY4" fmla="*/ 494647 h 914400"/>
                <a:gd name="connsiteX5" fmla="*/ 433360 w 910625"/>
                <a:gd name="connsiteY5" fmla="*/ 202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625" h="914400">
                  <a:moveTo>
                    <a:pt x="453425" y="0"/>
                  </a:moveTo>
                  <a:cubicBezTo>
                    <a:pt x="705930" y="0"/>
                    <a:pt x="910625" y="204695"/>
                    <a:pt x="910625" y="457200"/>
                  </a:cubicBezTo>
                  <a:cubicBezTo>
                    <a:pt x="910625" y="709705"/>
                    <a:pt x="705930" y="914400"/>
                    <a:pt x="453425" y="914400"/>
                  </a:cubicBezTo>
                  <a:cubicBezTo>
                    <a:pt x="232483" y="914400"/>
                    <a:pt x="48146" y="757681"/>
                    <a:pt x="5514" y="549342"/>
                  </a:cubicBezTo>
                  <a:lnTo>
                    <a:pt x="0" y="494647"/>
                  </a:lnTo>
                  <a:lnTo>
                    <a:pt x="433360" y="2023"/>
                  </a:lnTo>
                  <a:close/>
                </a:path>
              </a:pathLst>
            </a:custGeom>
            <a:solidFill>
              <a:srgbClr val="3891A7"/>
            </a:solidFill>
            <a:ln>
              <a:noFill/>
            </a:ln>
          </p:spPr>
          <p:style>
            <a:lnRef idx="2">
              <a:srgbClr val="438AD7">
                <a:shade val="50000"/>
              </a:srgbClr>
            </a:lnRef>
            <a:fillRef idx="1">
              <a:srgbClr val="438AD7"/>
            </a:fillRef>
            <a:effectRef idx="0">
              <a:srgbClr val="438AD7"/>
            </a:effectRef>
            <a:fontRef idx="minor">
              <a:srgbClr val="FFFFFF"/>
            </a:fontRef>
          </p:style>
          <p:txBody>
            <a:bodyPr rtlCol="0" anchor="ctr"/>
            <a:p>
              <a:pPr algn="ctr"/>
              <a:r>
                <a:rPr lang="en-US" altLang="zh-CN" dirty="0">
                  <a:solidFill>
                    <a:srgbClr val="FFFFFF"/>
                  </a:solidFill>
                </a:rPr>
                <a:t>2</a:t>
              </a:r>
              <a:endParaRPr lang="en-US" altLang="zh-CN" dirty="0">
                <a:solidFill>
                  <a:srgbClr val="FFFFFF"/>
                </a:solidFill>
              </a:endParaRPr>
            </a:p>
          </p:txBody>
        </p:sp>
        <p:cxnSp>
          <p:nvCxnSpPr>
            <p:cNvPr id="17" name="直接连接符 16"/>
            <p:cNvCxnSpPr/>
            <p:nvPr>
              <p:custDataLst>
                <p:tags r:id="rId7"/>
              </p:custDataLst>
            </p:nvPr>
          </p:nvCxnSpPr>
          <p:spPr>
            <a:xfrm flipV="1">
              <a:off x="985907" y="3522133"/>
              <a:ext cx="868292" cy="1007536"/>
            </a:xfrm>
            <a:prstGeom prst="line">
              <a:avLst/>
            </a:prstGeom>
            <a:ln>
              <a:solidFill>
                <a:srgbClr val="3891A7"/>
              </a:solidFill>
            </a:ln>
          </p:spPr>
          <p:style>
            <a:lnRef idx="1">
              <a:srgbClr val="438AD7"/>
            </a:lnRef>
            <a:fillRef idx="0">
              <a:srgbClr val="438AD7"/>
            </a:fillRef>
            <a:effectRef idx="0">
              <a:srgbClr val="438AD7"/>
            </a:effectRef>
            <a:fontRef idx="minor">
              <a:srgbClr val="5F5F5F"/>
            </a:fontRef>
          </p:style>
        </p:cxnSp>
        <p:sp>
          <p:nvSpPr>
            <p:cNvPr id="18" name="文本框 17"/>
            <p:cNvSpPr txBox="1"/>
            <p:nvPr>
              <p:custDataLst>
                <p:tags r:id="rId8"/>
              </p:custDataLst>
            </p:nvPr>
          </p:nvSpPr>
          <p:spPr>
            <a:xfrm rot="18633972">
              <a:off x="537206" y="3581517"/>
              <a:ext cx="1507917" cy="394671"/>
            </a:xfrm>
            <a:prstGeom prst="rect">
              <a:avLst/>
            </a:prstGeom>
            <a:noFill/>
          </p:spPr>
          <p:txBody>
            <a:bodyPr wrap="square" rtlCol="0" anchor="ctr">
              <a:spAutoFit/>
            </a:bodyPr>
            <a:p>
              <a:pPr>
                <a:lnSpc>
                  <a:spcPct val="150000"/>
                </a:lnSpc>
              </a:pPr>
              <a:r>
                <a:rPr lang="zh-CN" altLang="zh-CN" sz="1600" dirty="0">
                  <a:latin typeface="黑体" panose="02010609060101010101" pitchFamily="49" charset="-122"/>
                  <a:ea typeface="黑体" panose="02010609060101010101" pitchFamily="49" charset="-122"/>
                  <a:sym typeface="+mn-ea"/>
                </a:rPr>
                <a:t>信息来源多样化</a:t>
              </a:r>
              <a:endParaRPr lang="en-US" altLang="zh-CN" sz="1600" dirty="0">
                <a:solidFill>
                  <a:srgbClr val="3891A7"/>
                </a:solidFill>
              </a:endParaRPr>
            </a:p>
          </p:txBody>
        </p:sp>
      </p:grpSp>
      <p:grpSp>
        <p:nvGrpSpPr>
          <p:cNvPr id="19" name="组合 18"/>
          <p:cNvGrpSpPr/>
          <p:nvPr>
            <p:custDataLst>
              <p:tags r:id="rId9"/>
            </p:custDataLst>
          </p:nvPr>
        </p:nvGrpSpPr>
        <p:grpSpPr>
          <a:xfrm>
            <a:off x="7123539" y="2872531"/>
            <a:ext cx="1081978" cy="2445405"/>
            <a:chOff x="985907" y="2881996"/>
            <a:chExt cx="927560" cy="2096403"/>
          </a:xfrm>
        </p:grpSpPr>
        <p:sp>
          <p:nvSpPr>
            <p:cNvPr id="20" name="任意多边形 19"/>
            <p:cNvSpPr/>
            <p:nvPr>
              <p:custDataLst>
                <p:tags r:id="rId10"/>
              </p:custDataLst>
            </p:nvPr>
          </p:nvSpPr>
          <p:spPr>
            <a:xfrm>
              <a:off x="1002842" y="4063999"/>
              <a:ext cx="910625" cy="914400"/>
            </a:xfrm>
            <a:custGeom>
              <a:avLst/>
              <a:gdLst>
                <a:gd name="connsiteX0" fmla="*/ 453425 w 910625"/>
                <a:gd name="connsiteY0" fmla="*/ 0 h 914400"/>
                <a:gd name="connsiteX1" fmla="*/ 910625 w 910625"/>
                <a:gd name="connsiteY1" fmla="*/ 457200 h 914400"/>
                <a:gd name="connsiteX2" fmla="*/ 453425 w 910625"/>
                <a:gd name="connsiteY2" fmla="*/ 914400 h 914400"/>
                <a:gd name="connsiteX3" fmla="*/ 5514 w 910625"/>
                <a:gd name="connsiteY3" fmla="*/ 549342 h 914400"/>
                <a:gd name="connsiteX4" fmla="*/ 0 w 910625"/>
                <a:gd name="connsiteY4" fmla="*/ 494647 h 914400"/>
                <a:gd name="connsiteX5" fmla="*/ 433360 w 910625"/>
                <a:gd name="connsiteY5" fmla="*/ 202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625" h="914400">
                  <a:moveTo>
                    <a:pt x="453425" y="0"/>
                  </a:moveTo>
                  <a:cubicBezTo>
                    <a:pt x="705930" y="0"/>
                    <a:pt x="910625" y="204695"/>
                    <a:pt x="910625" y="457200"/>
                  </a:cubicBezTo>
                  <a:cubicBezTo>
                    <a:pt x="910625" y="709705"/>
                    <a:pt x="705930" y="914400"/>
                    <a:pt x="453425" y="914400"/>
                  </a:cubicBezTo>
                  <a:cubicBezTo>
                    <a:pt x="232483" y="914400"/>
                    <a:pt x="48146" y="757681"/>
                    <a:pt x="5514" y="549342"/>
                  </a:cubicBezTo>
                  <a:lnTo>
                    <a:pt x="0" y="494647"/>
                  </a:lnTo>
                  <a:lnTo>
                    <a:pt x="433360" y="2023"/>
                  </a:lnTo>
                  <a:close/>
                </a:path>
              </a:pathLst>
            </a:custGeom>
            <a:solidFill>
              <a:srgbClr val="3891A7"/>
            </a:solidFill>
            <a:ln>
              <a:noFill/>
            </a:ln>
          </p:spPr>
          <p:style>
            <a:lnRef idx="2">
              <a:srgbClr val="438AD7">
                <a:shade val="50000"/>
              </a:srgbClr>
            </a:lnRef>
            <a:fillRef idx="1">
              <a:srgbClr val="438AD7"/>
            </a:fillRef>
            <a:effectRef idx="0">
              <a:srgbClr val="438AD7"/>
            </a:effectRef>
            <a:fontRef idx="minor">
              <a:srgbClr val="FFFFFF"/>
            </a:fontRef>
          </p:style>
          <p:txBody>
            <a:bodyPr rtlCol="0" anchor="ctr"/>
            <a:p>
              <a:pPr algn="ctr"/>
              <a:r>
                <a:rPr lang="en-US" altLang="zh-CN" dirty="0">
                  <a:solidFill>
                    <a:srgbClr val="FFFFFF"/>
                  </a:solidFill>
                </a:rPr>
                <a:t>3</a:t>
              </a:r>
              <a:endParaRPr lang="en-US" altLang="zh-CN" dirty="0">
                <a:solidFill>
                  <a:srgbClr val="FFFFFF"/>
                </a:solidFill>
              </a:endParaRPr>
            </a:p>
          </p:txBody>
        </p:sp>
        <p:cxnSp>
          <p:nvCxnSpPr>
            <p:cNvPr id="21" name="直接连接符 20"/>
            <p:cNvCxnSpPr/>
            <p:nvPr>
              <p:custDataLst>
                <p:tags r:id="rId11"/>
              </p:custDataLst>
            </p:nvPr>
          </p:nvCxnSpPr>
          <p:spPr>
            <a:xfrm flipV="1">
              <a:off x="985907" y="3522133"/>
              <a:ext cx="868292" cy="1007536"/>
            </a:xfrm>
            <a:prstGeom prst="line">
              <a:avLst/>
            </a:prstGeom>
            <a:ln>
              <a:solidFill>
                <a:srgbClr val="3891A7"/>
              </a:solidFill>
            </a:ln>
          </p:spPr>
          <p:style>
            <a:lnRef idx="1">
              <a:srgbClr val="438AD7"/>
            </a:lnRef>
            <a:fillRef idx="0">
              <a:srgbClr val="438AD7"/>
            </a:fillRef>
            <a:effectRef idx="0">
              <a:srgbClr val="438AD7"/>
            </a:effectRef>
            <a:fontRef idx="minor">
              <a:srgbClr val="5F5F5F"/>
            </a:fontRef>
          </p:style>
        </p:cxnSp>
        <p:sp>
          <p:nvSpPr>
            <p:cNvPr id="22" name="文本框 21"/>
            <p:cNvSpPr txBox="1"/>
            <p:nvPr>
              <p:custDataLst>
                <p:tags r:id="rId12"/>
              </p:custDataLst>
            </p:nvPr>
          </p:nvSpPr>
          <p:spPr>
            <a:xfrm rot="18633972">
              <a:off x="509171" y="3519730"/>
              <a:ext cx="1670140" cy="394671"/>
            </a:xfrm>
            <a:prstGeom prst="rect">
              <a:avLst/>
            </a:prstGeom>
            <a:noFill/>
          </p:spPr>
          <p:txBody>
            <a:bodyPr wrap="square" rtlCol="0" anchor="ctr">
              <a:spAutoFit/>
            </a:bodyPr>
            <a:p>
              <a:pPr>
                <a:lnSpc>
                  <a:spcPct val="150000"/>
                </a:lnSpc>
              </a:pPr>
              <a:r>
                <a:rPr lang="zh-CN" altLang="zh-CN" sz="1600" dirty="0">
                  <a:latin typeface="黑体" panose="02010609060101010101" pitchFamily="49" charset="-122"/>
                  <a:ea typeface="黑体" panose="02010609060101010101" pitchFamily="49" charset="-122"/>
                  <a:sym typeface="+mn-ea"/>
                </a:rPr>
                <a:t>业务发展多元化</a:t>
              </a:r>
              <a:endParaRPr lang="en-US" altLang="zh-CN" sz="1600" dirty="0">
                <a:solidFill>
                  <a:srgbClr val="3891A7"/>
                </a:solidFill>
              </a:endParaRPr>
            </a:p>
          </p:txBody>
        </p:sp>
      </p:grpSp>
      <p:grpSp>
        <p:nvGrpSpPr>
          <p:cNvPr id="23" name="组合 22"/>
          <p:cNvGrpSpPr/>
          <p:nvPr>
            <p:custDataLst>
              <p:tags r:id="rId13"/>
            </p:custDataLst>
          </p:nvPr>
        </p:nvGrpSpPr>
        <p:grpSpPr>
          <a:xfrm>
            <a:off x="8496598" y="2905233"/>
            <a:ext cx="1081978" cy="2412703"/>
            <a:chOff x="985907" y="2910031"/>
            <a:chExt cx="927560" cy="2068368"/>
          </a:xfrm>
        </p:grpSpPr>
        <p:sp>
          <p:nvSpPr>
            <p:cNvPr id="24" name="任意多边形 23"/>
            <p:cNvSpPr/>
            <p:nvPr>
              <p:custDataLst>
                <p:tags r:id="rId14"/>
              </p:custDataLst>
            </p:nvPr>
          </p:nvSpPr>
          <p:spPr>
            <a:xfrm>
              <a:off x="1002842" y="4063999"/>
              <a:ext cx="910625" cy="914400"/>
            </a:xfrm>
            <a:custGeom>
              <a:avLst/>
              <a:gdLst>
                <a:gd name="connsiteX0" fmla="*/ 453425 w 910625"/>
                <a:gd name="connsiteY0" fmla="*/ 0 h 914400"/>
                <a:gd name="connsiteX1" fmla="*/ 910625 w 910625"/>
                <a:gd name="connsiteY1" fmla="*/ 457200 h 914400"/>
                <a:gd name="connsiteX2" fmla="*/ 453425 w 910625"/>
                <a:gd name="connsiteY2" fmla="*/ 914400 h 914400"/>
                <a:gd name="connsiteX3" fmla="*/ 5514 w 910625"/>
                <a:gd name="connsiteY3" fmla="*/ 549342 h 914400"/>
                <a:gd name="connsiteX4" fmla="*/ 0 w 910625"/>
                <a:gd name="connsiteY4" fmla="*/ 494647 h 914400"/>
                <a:gd name="connsiteX5" fmla="*/ 433360 w 910625"/>
                <a:gd name="connsiteY5" fmla="*/ 202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625" h="914400">
                  <a:moveTo>
                    <a:pt x="453425" y="0"/>
                  </a:moveTo>
                  <a:cubicBezTo>
                    <a:pt x="705930" y="0"/>
                    <a:pt x="910625" y="204695"/>
                    <a:pt x="910625" y="457200"/>
                  </a:cubicBezTo>
                  <a:cubicBezTo>
                    <a:pt x="910625" y="709705"/>
                    <a:pt x="705930" y="914400"/>
                    <a:pt x="453425" y="914400"/>
                  </a:cubicBezTo>
                  <a:cubicBezTo>
                    <a:pt x="232483" y="914400"/>
                    <a:pt x="48146" y="757681"/>
                    <a:pt x="5514" y="549342"/>
                  </a:cubicBezTo>
                  <a:lnTo>
                    <a:pt x="0" y="494647"/>
                  </a:lnTo>
                  <a:lnTo>
                    <a:pt x="433360" y="2023"/>
                  </a:lnTo>
                  <a:close/>
                </a:path>
              </a:pathLst>
            </a:custGeom>
            <a:solidFill>
              <a:srgbClr val="3891A7"/>
            </a:solidFill>
            <a:ln>
              <a:noFill/>
            </a:ln>
          </p:spPr>
          <p:style>
            <a:lnRef idx="2">
              <a:srgbClr val="438AD7">
                <a:shade val="50000"/>
              </a:srgbClr>
            </a:lnRef>
            <a:fillRef idx="1">
              <a:srgbClr val="438AD7"/>
            </a:fillRef>
            <a:effectRef idx="0">
              <a:srgbClr val="438AD7"/>
            </a:effectRef>
            <a:fontRef idx="minor">
              <a:srgbClr val="FFFFFF"/>
            </a:fontRef>
          </p:style>
          <p:txBody>
            <a:bodyPr rtlCol="0" anchor="ctr"/>
            <a:p>
              <a:pPr algn="ctr"/>
              <a:r>
                <a:rPr lang="en-US" altLang="zh-CN" dirty="0">
                  <a:solidFill>
                    <a:srgbClr val="FFFFFF"/>
                  </a:solidFill>
                </a:rPr>
                <a:t>4</a:t>
              </a:r>
              <a:endParaRPr lang="en-US" altLang="zh-CN" dirty="0">
                <a:solidFill>
                  <a:srgbClr val="FFFFFF"/>
                </a:solidFill>
              </a:endParaRPr>
            </a:p>
          </p:txBody>
        </p:sp>
        <p:cxnSp>
          <p:nvCxnSpPr>
            <p:cNvPr id="25" name="直接连接符 24"/>
            <p:cNvCxnSpPr/>
            <p:nvPr>
              <p:custDataLst>
                <p:tags r:id="rId15"/>
              </p:custDataLst>
            </p:nvPr>
          </p:nvCxnSpPr>
          <p:spPr>
            <a:xfrm flipV="1">
              <a:off x="985907" y="3522133"/>
              <a:ext cx="868292" cy="1007536"/>
            </a:xfrm>
            <a:prstGeom prst="line">
              <a:avLst/>
            </a:prstGeom>
            <a:ln>
              <a:solidFill>
                <a:srgbClr val="3891A7"/>
              </a:solidFill>
            </a:ln>
          </p:spPr>
          <p:style>
            <a:lnRef idx="1">
              <a:srgbClr val="438AD7"/>
            </a:lnRef>
            <a:fillRef idx="0">
              <a:srgbClr val="438AD7"/>
            </a:fillRef>
            <a:effectRef idx="0">
              <a:srgbClr val="438AD7"/>
            </a:effectRef>
            <a:fontRef idx="minor">
              <a:srgbClr val="5F5F5F"/>
            </a:fontRef>
          </p:style>
        </p:cxnSp>
        <p:sp>
          <p:nvSpPr>
            <p:cNvPr id="26" name="文本框 25"/>
            <p:cNvSpPr txBox="1"/>
            <p:nvPr>
              <p:custDataLst>
                <p:tags r:id="rId16"/>
              </p:custDataLst>
            </p:nvPr>
          </p:nvSpPr>
          <p:spPr>
            <a:xfrm rot="18633972">
              <a:off x="514342" y="3531979"/>
              <a:ext cx="1638567" cy="394671"/>
            </a:xfrm>
            <a:prstGeom prst="rect">
              <a:avLst/>
            </a:prstGeom>
            <a:noFill/>
          </p:spPr>
          <p:txBody>
            <a:bodyPr wrap="square" rtlCol="0" anchor="ctr">
              <a:spAutoFit/>
            </a:bodyPr>
            <a:p>
              <a:pPr>
                <a:lnSpc>
                  <a:spcPct val="150000"/>
                </a:lnSpc>
              </a:pPr>
              <a:r>
                <a:rPr lang="zh-CN" altLang="zh-CN" sz="1600" dirty="0">
                  <a:latin typeface="黑体" panose="02010609060101010101" pitchFamily="49" charset="-122"/>
                  <a:ea typeface="黑体" panose="02010609060101010101" pitchFamily="49" charset="-122"/>
                  <a:sym typeface="+mn-ea"/>
                </a:rPr>
                <a:t>线上线下融合发展</a:t>
              </a:r>
              <a:endParaRPr lang="en-US" altLang="zh-CN" sz="1600" dirty="0">
                <a:solidFill>
                  <a:srgbClr val="3891A7"/>
                </a:solidFill>
              </a:endParaRPr>
            </a:p>
          </p:txBody>
        </p:sp>
      </p:grpSp>
      <p:grpSp>
        <p:nvGrpSpPr>
          <p:cNvPr id="27" name="组合 26"/>
          <p:cNvGrpSpPr/>
          <p:nvPr>
            <p:custDataLst>
              <p:tags r:id="rId17"/>
            </p:custDataLst>
          </p:nvPr>
        </p:nvGrpSpPr>
        <p:grpSpPr>
          <a:xfrm>
            <a:off x="9869654" y="3233210"/>
            <a:ext cx="1081978" cy="2084726"/>
            <a:chOff x="985907" y="3191200"/>
            <a:chExt cx="927560" cy="1787199"/>
          </a:xfrm>
        </p:grpSpPr>
        <p:sp>
          <p:nvSpPr>
            <p:cNvPr id="28" name="任意多边形 27"/>
            <p:cNvSpPr/>
            <p:nvPr>
              <p:custDataLst>
                <p:tags r:id="rId18"/>
              </p:custDataLst>
            </p:nvPr>
          </p:nvSpPr>
          <p:spPr>
            <a:xfrm>
              <a:off x="1002842" y="4063999"/>
              <a:ext cx="910625" cy="914400"/>
            </a:xfrm>
            <a:custGeom>
              <a:avLst/>
              <a:gdLst>
                <a:gd name="connsiteX0" fmla="*/ 453425 w 910625"/>
                <a:gd name="connsiteY0" fmla="*/ 0 h 914400"/>
                <a:gd name="connsiteX1" fmla="*/ 910625 w 910625"/>
                <a:gd name="connsiteY1" fmla="*/ 457200 h 914400"/>
                <a:gd name="connsiteX2" fmla="*/ 453425 w 910625"/>
                <a:gd name="connsiteY2" fmla="*/ 914400 h 914400"/>
                <a:gd name="connsiteX3" fmla="*/ 5514 w 910625"/>
                <a:gd name="connsiteY3" fmla="*/ 549342 h 914400"/>
                <a:gd name="connsiteX4" fmla="*/ 0 w 910625"/>
                <a:gd name="connsiteY4" fmla="*/ 494647 h 914400"/>
                <a:gd name="connsiteX5" fmla="*/ 433360 w 910625"/>
                <a:gd name="connsiteY5" fmla="*/ 202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625" h="914400">
                  <a:moveTo>
                    <a:pt x="453425" y="0"/>
                  </a:moveTo>
                  <a:cubicBezTo>
                    <a:pt x="705930" y="0"/>
                    <a:pt x="910625" y="204695"/>
                    <a:pt x="910625" y="457200"/>
                  </a:cubicBezTo>
                  <a:cubicBezTo>
                    <a:pt x="910625" y="709705"/>
                    <a:pt x="705930" y="914400"/>
                    <a:pt x="453425" y="914400"/>
                  </a:cubicBezTo>
                  <a:cubicBezTo>
                    <a:pt x="232483" y="914400"/>
                    <a:pt x="48146" y="757681"/>
                    <a:pt x="5514" y="549342"/>
                  </a:cubicBezTo>
                  <a:lnTo>
                    <a:pt x="0" y="494647"/>
                  </a:lnTo>
                  <a:lnTo>
                    <a:pt x="433360" y="2023"/>
                  </a:lnTo>
                  <a:close/>
                </a:path>
              </a:pathLst>
            </a:custGeom>
            <a:solidFill>
              <a:srgbClr val="3891A7"/>
            </a:solidFill>
            <a:ln>
              <a:noFill/>
            </a:ln>
          </p:spPr>
          <p:style>
            <a:lnRef idx="2">
              <a:srgbClr val="438AD7">
                <a:shade val="50000"/>
              </a:srgbClr>
            </a:lnRef>
            <a:fillRef idx="1">
              <a:srgbClr val="438AD7"/>
            </a:fillRef>
            <a:effectRef idx="0">
              <a:srgbClr val="438AD7"/>
            </a:effectRef>
            <a:fontRef idx="minor">
              <a:srgbClr val="FFFFFF"/>
            </a:fontRef>
          </p:style>
          <p:txBody>
            <a:bodyPr rtlCol="0" anchor="ctr"/>
            <a:p>
              <a:pPr algn="ctr"/>
              <a:r>
                <a:rPr lang="en-US" altLang="zh-CN" dirty="0">
                  <a:solidFill>
                    <a:srgbClr val="FFFFFF"/>
                  </a:solidFill>
                </a:rPr>
                <a:t>5</a:t>
              </a:r>
              <a:endParaRPr lang="en-US" altLang="zh-CN" dirty="0">
                <a:solidFill>
                  <a:srgbClr val="FFFFFF"/>
                </a:solidFill>
              </a:endParaRPr>
            </a:p>
          </p:txBody>
        </p:sp>
        <p:cxnSp>
          <p:nvCxnSpPr>
            <p:cNvPr id="29" name="直接连接符 28"/>
            <p:cNvCxnSpPr/>
            <p:nvPr>
              <p:custDataLst>
                <p:tags r:id="rId19"/>
              </p:custDataLst>
            </p:nvPr>
          </p:nvCxnSpPr>
          <p:spPr>
            <a:xfrm flipV="1">
              <a:off x="985907" y="3522133"/>
              <a:ext cx="868292" cy="1007536"/>
            </a:xfrm>
            <a:prstGeom prst="line">
              <a:avLst/>
            </a:prstGeom>
            <a:ln>
              <a:solidFill>
                <a:srgbClr val="3891A7"/>
              </a:solidFill>
            </a:ln>
          </p:spPr>
          <p:style>
            <a:lnRef idx="1">
              <a:srgbClr val="438AD7"/>
            </a:lnRef>
            <a:fillRef idx="0">
              <a:srgbClr val="438AD7"/>
            </a:fillRef>
            <a:effectRef idx="0">
              <a:srgbClr val="438AD7"/>
            </a:effectRef>
            <a:fontRef idx="minor">
              <a:srgbClr val="5F5F5F"/>
            </a:fontRef>
          </p:style>
        </p:cxnSp>
        <p:sp>
          <p:nvSpPr>
            <p:cNvPr id="30" name="文本框 29"/>
            <p:cNvSpPr txBox="1"/>
            <p:nvPr>
              <p:custDataLst>
                <p:tags r:id="rId20"/>
              </p:custDataLst>
            </p:nvPr>
          </p:nvSpPr>
          <p:spPr>
            <a:xfrm rot="18633972">
              <a:off x="570515" y="3653271"/>
              <a:ext cx="1318814" cy="394671"/>
            </a:xfrm>
            <a:prstGeom prst="rect">
              <a:avLst/>
            </a:prstGeom>
            <a:noFill/>
          </p:spPr>
          <p:txBody>
            <a:bodyPr wrap="square" rtlCol="0" anchor="ctr">
              <a:spAutoFit/>
            </a:bodyPr>
            <a:p>
              <a:pPr>
                <a:lnSpc>
                  <a:spcPct val="150000"/>
                </a:lnSpc>
              </a:pPr>
              <a:r>
                <a:rPr lang="en-US" altLang="zh-CN" sz="1600" dirty="0">
                  <a:latin typeface="黑体" panose="02010609060101010101" pitchFamily="49" charset="-122"/>
                  <a:ea typeface="黑体" panose="02010609060101010101" pitchFamily="49" charset="-122"/>
                  <a:sym typeface="+mn-ea"/>
                </a:rPr>
                <a:t>LBS</a:t>
              </a:r>
              <a:r>
                <a:rPr lang="zh-CN" altLang="zh-CN" sz="1600" dirty="0">
                  <a:latin typeface="黑体" panose="02010609060101010101" pitchFamily="49" charset="-122"/>
                  <a:ea typeface="黑体" panose="02010609060101010101" pitchFamily="49" charset="-122"/>
                  <a:sym typeface="+mn-ea"/>
                </a:rPr>
                <a:t>是未来趋势</a:t>
              </a:r>
              <a:endParaRPr lang="en-US" altLang="zh-CN" sz="1600" dirty="0">
                <a:solidFill>
                  <a:srgbClr val="3891A7"/>
                </a:solidFill>
              </a:endParaRPr>
            </a:p>
          </p:txBody>
        </p:sp>
      </p:grpSp>
      <p:sp>
        <p:nvSpPr>
          <p:cNvPr id="32" name="文本框 31"/>
          <p:cNvSpPr txBox="1"/>
          <p:nvPr/>
        </p:nvSpPr>
        <p:spPr>
          <a:xfrm>
            <a:off x="6853555" y="2272030"/>
            <a:ext cx="2092960" cy="368300"/>
          </a:xfrm>
          <a:prstGeom prst="rect">
            <a:avLst/>
          </a:prstGeom>
          <a:noFill/>
        </p:spPr>
        <p:txBody>
          <a:bodyPr wrap="square" rtlCol="0">
            <a:spAutoFit/>
          </a:bodyPr>
          <a:p>
            <a:r>
              <a:rPr lang="zh-CN" altLang="en-US" dirty="0" smtClean="0">
                <a:solidFill>
                  <a:srgbClr val="1990AE"/>
                </a:solidFill>
                <a:latin typeface="黑体" panose="02010609060101010101" pitchFamily="49" charset="-122"/>
                <a:ea typeface="黑体" panose="02010609060101010101" pitchFamily="49" charset="-122"/>
              </a:rPr>
              <a:t>移动商务发展趋势</a:t>
            </a:r>
            <a:endParaRPr lang="zh-CN" altLang="en-US" dirty="0" smtClean="0">
              <a:solidFill>
                <a:srgbClr val="1990AE"/>
              </a:solidFill>
              <a:latin typeface="黑体" panose="02010609060101010101" pitchFamily="49" charset="-122"/>
              <a:ea typeface="黑体" panose="02010609060101010101" pitchFamily="49" charset="-122"/>
            </a:endParaRPr>
          </a:p>
        </p:txBody>
      </p:sp>
      <p:sp>
        <p:nvSpPr>
          <p:cNvPr id="2050" name="回形针"/>
          <p:cNvSpPr/>
          <p:nvPr/>
        </p:nvSpPr>
        <p:spPr bwMode="auto">
          <a:xfrm rot="540000" flipH="1">
            <a:off x="1365885" y="1874520"/>
            <a:ext cx="575310" cy="544195"/>
          </a:xfrm>
          <a:custGeom>
            <a:avLst/>
            <a:gdLst>
              <a:gd name="T0" fmla="*/ 2147483646 w 269"/>
              <a:gd name="T1" fmla="*/ 0 h 247"/>
              <a:gd name="T2" fmla="*/ 2147483646 w 269"/>
              <a:gd name="T3" fmla="*/ 0 h 247"/>
              <a:gd name="T4" fmla="*/ 2147483646 w 269"/>
              <a:gd name="T5" fmla="*/ 2147483646 h 247"/>
              <a:gd name="T6" fmla="*/ 2147483646 w 269"/>
              <a:gd name="T7" fmla="*/ 2147483646 h 247"/>
              <a:gd name="T8" fmla="*/ 2147483646 w 269"/>
              <a:gd name="T9" fmla="*/ 2147483646 h 247"/>
              <a:gd name="T10" fmla="*/ 2147483646 w 269"/>
              <a:gd name="T11" fmla="*/ 2147483646 h 247"/>
              <a:gd name="T12" fmla="*/ 2147483646 w 269"/>
              <a:gd name="T13" fmla="*/ 2147483646 h 247"/>
              <a:gd name="T14" fmla="*/ 2147483646 w 269"/>
              <a:gd name="T15" fmla="*/ 2147483646 h 247"/>
              <a:gd name="T16" fmla="*/ 2147483646 w 269"/>
              <a:gd name="T17" fmla="*/ 2147483646 h 247"/>
              <a:gd name="T18" fmla="*/ 2147483646 w 269"/>
              <a:gd name="T19" fmla="*/ 2147483646 h 247"/>
              <a:gd name="T20" fmla="*/ 2147483646 w 269"/>
              <a:gd name="T21" fmla="*/ 2147483646 h 247"/>
              <a:gd name="T22" fmla="*/ 2147483646 w 269"/>
              <a:gd name="T23" fmla="*/ 2147483646 h 247"/>
              <a:gd name="T24" fmla="*/ 2147483646 w 269"/>
              <a:gd name="T25" fmla="*/ 2147483646 h 247"/>
              <a:gd name="T26" fmla="*/ 2147483646 w 269"/>
              <a:gd name="T27" fmla="*/ 2147483646 h 247"/>
              <a:gd name="T28" fmla="*/ 2147483646 w 269"/>
              <a:gd name="T29" fmla="*/ 2147483646 h 247"/>
              <a:gd name="T30" fmla="*/ 2147483646 w 269"/>
              <a:gd name="T31" fmla="*/ 2147483646 h 247"/>
              <a:gd name="T32" fmla="*/ 2147483646 w 269"/>
              <a:gd name="T33" fmla="*/ 2147483646 h 247"/>
              <a:gd name="T34" fmla="*/ 2147483646 w 269"/>
              <a:gd name="T35" fmla="*/ 2147483646 h 247"/>
              <a:gd name="T36" fmla="*/ 2147483646 w 269"/>
              <a:gd name="T37" fmla="*/ 2147483646 h 247"/>
              <a:gd name="T38" fmla="*/ 2147483646 w 269"/>
              <a:gd name="T39" fmla="*/ 2147483646 h 247"/>
              <a:gd name="T40" fmla="*/ 2147483646 w 269"/>
              <a:gd name="T41" fmla="*/ 2147483646 h 247"/>
              <a:gd name="T42" fmla="*/ 2147483646 w 269"/>
              <a:gd name="T43" fmla="*/ 2147483646 h 247"/>
              <a:gd name="T44" fmla="*/ 2147483646 w 269"/>
              <a:gd name="T45" fmla="*/ 2147483646 h 247"/>
              <a:gd name="T46" fmla="*/ 2147483646 w 269"/>
              <a:gd name="T47" fmla="*/ 2147483646 h 247"/>
              <a:gd name="T48" fmla="*/ 2147483646 w 269"/>
              <a:gd name="T49" fmla="*/ 2147483646 h 247"/>
              <a:gd name="T50" fmla="*/ 2147483646 w 269"/>
              <a:gd name="T51" fmla="*/ 2147483646 h 247"/>
              <a:gd name="T52" fmla="*/ 2147483646 w 269"/>
              <a:gd name="T53" fmla="*/ 2147483646 h 247"/>
              <a:gd name="T54" fmla="*/ 2147483646 w 269"/>
              <a:gd name="T55" fmla="*/ 2147483646 h 247"/>
              <a:gd name="T56" fmla="*/ 2147483646 w 269"/>
              <a:gd name="T57" fmla="*/ 2147483646 h 247"/>
              <a:gd name="T58" fmla="*/ 2147483646 w 269"/>
              <a:gd name="T59" fmla="*/ 2147483646 h 247"/>
              <a:gd name="T60" fmla="*/ 2147483646 w 269"/>
              <a:gd name="T61" fmla="*/ 2147483646 h 247"/>
              <a:gd name="T62" fmla="*/ 2147483646 w 269"/>
              <a:gd name="T63" fmla="*/ 2147483646 h 247"/>
              <a:gd name="T64" fmla="*/ 2147483646 w 269"/>
              <a:gd name="T65" fmla="*/ 2147483646 h 247"/>
              <a:gd name="T66" fmla="*/ 2147483646 w 269"/>
              <a:gd name="T67" fmla="*/ 2147483646 h 247"/>
              <a:gd name="T68" fmla="*/ 2147483646 w 269"/>
              <a:gd name="T69" fmla="*/ 2147483646 h 247"/>
              <a:gd name="T70" fmla="*/ 2147483646 w 269"/>
              <a:gd name="T71" fmla="*/ 2147483646 h 247"/>
              <a:gd name="T72" fmla="*/ 2147483646 w 269"/>
              <a:gd name="T73" fmla="*/ 0 h 2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9" h="247">
                <a:moveTo>
                  <a:pt x="195" y="0"/>
                </a:moveTo>
                <a:cubicBezTo>
                  <a:pt x="194" y="0"/>
                  <a:pt x="193" y="0"/>
                  <a:pt x="192" y="0"/>
                </a:cubicBezTo>
                <a:cubicBezTo>
                  <a:pt x="164" y="1"/>
                  <a:pt x="145" y="24"/>
                  <a:pt x="144" y="24"/>
                </a:cubicBezTo>
                <a:cubicBezTo>
                  <a:pt x="21" y="150"/>
                  <a:pt x="21" y="150"/>
                  <a:pt x="21" y="150"/>
                </a:cubicBezTo>
                <a:cubicBezTo>
                  <a:pt x="0" y="172"/>
                  <a:pt x="0" y="208"/>
                  <a:pt x="21" y="230"/>
                </a:cubicBezTo>
                <a:cubicBezTo>
                  <a:pt x="32" y="241"/>
                  <a:pt x="46" y="247"/>
                  <a:pt x="60" y="247"/>
                </a:cubicBezTo>
                <a:cubicBezTo>
                  <a:pt x="75" y="247"/>
                  <a:pt x="89" y="241"/>
                  <a:pt x="99" y="230"/>
                </a:cubicBezTo>
                <a:cubicBezTo>
                  <a:pt x="217" y="111"/>
                  <a:pt x="217" y="111"/>
                  <a:pt x="217" y="111"/>
                </a:cubicBezTo>
                <a:cubicBezTo>
                  <a:pt x="235" y="91"/>
                  <a:pt x="238" y="63"/>
                  <a:pt x="223" y="47"/>
                </a:cubicBezTo>
                <a:cubicBezTo>
                  <a:pt x="216" y="40"/>
                  <a:pt x="207" y="37"/>
                  <a:pt x="197" y="37"/>
                </a:cubicBezTo>
                <a:cubicBezTo>
                  <a:pt x="185" y="37"/>
                  <a:pt x="171" y="42"/>
                  <a:pt x="161" y="53"/>
                </a:cubicBezTo>
                <a:cubicBezTo>
                  <a:pt x="46" y="170"/>
                  <a:pt x="46" y="170"/>
                  <a:pt x="46" y="170"/>
                </a:cubicBezTo>
                <a:cubicBezTo>
                  <a:pt x="43" y="174"/>
                  <a:pt x="43" y="179"/>
                  <a:pt x="46" y="182"/>
                </a:cubicBezTo>
                <a:cubicBezTo>
                  <a:pt x="48" y="183"/>
                  <a:pt x="50" y="184"/>
                  <a:pt x="52" y="184"/>
                </a:cubicBezTo>
                <a:cubicBezTo>
                  <a:pt x="54" y="184"/>
                  <a:pt x="56" y="183"/>
                  <a:pt x="57" y="182"/>
                </a:cubicBezTo>
                <a:cubicBezTo>
                  <a:pt x="172" y="65"/>
                  <a:pt x="172" y="65"/>
                  <a:pt x="172" y="65"/>
                </a:cubicBezTo>
                <a:cubicBezTo>
                  <a:pt x="179" y="57"/>
                  <a:pt x="189" y="53"/>
                  <a:pt x="197" y="53"/>
                </a:cubicBezTo>
                <a:cubicBezTo>
                  <a:pt x="203" y="53"/>
                  <a:pt x="208" y="55"/>
                  <a:pt x="211" y="59"/>
                </a:cubicBezTo>
                <a:cubicBezTo>
                  <a:pt x="221" y="68"/>
                  <a:pt x="218" y="86"/>
                  <a:pt x="205" y="99"/>
                </a:cubicBezTo>
                <a:cubicBezTo>
                  <a:pt x="88" y="219"/>
                  <a:pt x="88" y="219"/>
                  <a:pt x="88" y="219"/>
                </a:cubicBezTo>
                <a:cubicBezTo>
                  <a:pt x="81" y="227"/>
                  <a:pt x="70" y="231"/>
                  <a:pt x="60" y="231"/>
                </a:cubicBezTo>
                <a:cubicBezTo>
                  <a:pt x="50" y="231"/>
                  <a:pt x="40" y="227"/>
                  <a:pt x="32" y="219"/>
                </a:cubicBezTo>
                <a:cubicBezTo>
                  <a:pt x="17" y="203"/>
                  <a:pt x="17" y="177"/>
                  <a:pt x="32" y="162"/>
                </a:cubicBezTo>
                <a:cubicBezTo>
                  <a:pt x="156" y="35"/>
                  <a:pt x="156" y="35"/>
                  <a:pt x="156" y="35"/>
                </a:cubicBezTo>
                <a:cubicBezTo>
                  <a:pt x="156" y="35"/>
                  <a:pt x="171" y="17"/>
                  <a:pt x="193" y="16"/>
                </a:cubicBezTo>
                <a:cubicBezTo>
                  <a:pt x="194" y="16"/>
                  <a:pt x="194" y="16"/>
                  <a:pt x="195" y="16"/>
                </a:cubicBezTo>
                <a:cubicBezTo>
                  <a:pt x="208" y="16"/>
                  <a:pt x="221" y="23"/>
                  <a:pt x="234" y="36"/>
                </a:cubicBezTo>
                <a:cubicBezTo>
                  <a:pt x="247" y="49"/>
                  <a:pt x="253" y="63"/>
                  <a:pt x="253" y="77"/>
                </a:cubicBezTo>
                <a:cubicBezTo>
                  <a:pt x="252" y="99"/>
                  <a:pt x="234" y="115"/>
                  <a:pt x="234" y="116"/>
                </a:cubicBezTo>
                <a:cubicBezTo>
                  <a:pt x="165" y="186"/>
                  <a:pt x="165" y="186"/>
                  <a:pt x="165" y="186"/>
                </a:cubicBezTo>
                <a:cubicBezTo>
                  <a:pt x="162" y="189"/>
                  <a:pt x="162" y="194"/>
                  <a:pt x="165" y="198"/>
                </a:cubicBezTo>
                <a:cubicBezTo>
                  <a:pt x="167" y="199"/>
                  <a:pt x="169" y="200"/>
                  <a:pt x="171" y="200"/>
                </a:cubicBezTo>
                <a:cubicBezTo>
                  <a:pt x="173" y="200"/>
                  <a:pt x="175" y="199"/>
                  <a:pt x="176" y="198"/>
                </a:cubicBezTo>
                <a:cubicBezTo>
                  <a:pt x="244" y="128"/>
                  <a:pt x="244" y="128"/>
                  <a:pt x="244" y="128"/>
                </a:cubicBezTo>
                <a:cubicBezTo>
                  <a:pt x="245" y="127"/>
                  <a:pt x="267" y="107"/>
                  <a:pt x="269" y="78"/>
                </a:cubicBezTo>
                <a:cubicBezTo>
                  <a:pt x="269" y="59"/>
                  <a:pt x="261" y="41"/>
                  <a:pt x="245" y="24"/>
                </a:cubicBezTo>
                <a:cubicBezTo>
                  <a:pt x="229" y="8"/>
                  <a:pt x="212" y="0"/>
                  <a:pt x="195" y="0"/>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pic>
        <p:nvPicPr>
          <p:cNvPr id="2" name="图片 1" descr="20149309313"/>
          <p:cNvPicPr>
            <a:picLocks noChangeAspect="1"/>
          </p:cNvPicPr>
          <p:nvPr/>
        </p:nvPicPr>
        <p:blipFill>
          <a:blip r:embed="rId21"/>
          <a:stretch>
            <a:fillRect/>
          </a:stretch>
        </p:blipFill>
        <p:spPr>
          <a:xfrm>
            <a:off x="-8890" y="-6350"/>
            <a:ext cx="2990281" cy="900007"/>
          </a:xfrm>
          <a:prstGeom prst="rect">
            <a:avLst/>
          </a:prstGeom>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fill="hold"/>
                                        <p:tgtEl>
                                          <p:spTgt spid="33"/>
                                        </p:tgtEl>
                                        <p:attrNameLst>
                                          <p:attrName>ppt_x</p:attrName>
                                        </p:attrNameLst>
                                      </p:cBhvr>
                                      <p:tavLst>
                                        <p:tav tm="0">
                                          <p:val>
                                            <p:strVal val="#ppt_x"/>
                                          </p:val>
                                        </p:tav>
                                        <p:tav tm="100000">
                                          <p:val>
                                            <p:strVal val="#ppt_x"/>
                                          </p:val>
                                        </p:tav>
                                      </p:tavLst>
                                    </p:anim>
                                    <p:anim calcmode="lin" valueType="num">
                                      <p:cBhvr additive="base">
                                        <p:cTn id="13" dur="500" fill="hold"/>
                                        <p:tgtEl>
                                          <p:spTgt spid="3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5" presetClass="entr" presetSubtype="1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p:tgtEl>
                                          <p:spTgt spid="32"/>
                                        </p:tgtEl>
                                        <p:attrNameLst>
                                          <p:attrName>ppt_y</p:attrName>
                                        </p:attrNameLst>
                                      </p:cBhvr>
                                      <p:tavLst>
                                        <p:tav tm="0">
                                          <p:val>
                                            <p:strVal val="#ppt_y+#ppt_h*1.125000"/>
                                          </p:val>
                                        </p:tav>
                                        <p:tav tm="100000">
                                          <p:val>
                                            <p:strVal val="#ppt_y"/>
                                          </p:val>
                                        </p:tav>
                                      </p:tavLst>
                                    </p:anim>
                                    <p:animEffect transition="in" filter="wipe(up)">
                                      <p:cBhvr>
                                        <p:cTn id="22" dur="500"/>
                                        <p:tgtEl>
                                          <p:spTgt spid="32"/>
                                        </p:tgtEl>
                                      </p:cBhvr>
                                    </p:animEffect>
                                  </p:childTnLst>
                                </p:cTn>
                              </p:par>
                            </p:childTnLst>
                          </p:cTn>
                        </p:par>
                        <p:par>
                          <p:cTn id="23" fill="hold">
                            <p:stCondLst>
                              <p:cond delay="2000"/>
                            </p:stCondLst>
                            <p:childTnLst>
                              <p:par>
                                <p:cTn id="24" presetID="3" presetClass="entr" presetSubtype="5"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vertical)">
                                      <p:cBhvr>
                                        <p:cTn id="26" dur="500"/>
                                        <p:tgtEl>
                                          <p:spTgt spid="8"/>
                                        </p:tgtEl>
                                      </p:cBhvr>
                                    </p:animEffect>
                                  </p:childTnLst>
                                </p:cTn>
                              </p:par>
                            </p:childTnLst>
                          </p:cTn>
                        </p:par>
                        <p:par>
                          <p:cTn id="27" fill="hold">
                            <p:stCondLst>
                              <p:cond delay="2500"/>
                            </p:stCondLst>
                            <p:childTnLst>
                              <p:par>
                                <p:cTn id="28" presetID="3" presetClass="entr" presetSubtype="5"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vertical)">
                                      <p:cBhvr>
                                        <p:cTn id="30" dur="500"/>
                                        <p:tgtEl>
                                          <p:spTgt spid="15"/>
                                        </p:tgtEl>
                                      </p:cBhvr>
                                    </p:animEffect>
                                  </p:childTnLst>
                                </p:cTn>
                              </p:par>
                            </p:childTnLst>
                          </p:cTn>
                        </p:par>
                        <p:par>
                          <p:cTn id="31" fill="hold">
                            <p:stCondLst>
                              <p:cond delay="3000"/>
                            </p:stCondLst>
                            <p:childTnLst>
                              <p:par>
                                <p:cTn id="32" presetID="3" presetClass="entr" presetSubtype="5"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linds(vertical)">
                                      <p:cBhvr>
                                        <p:cTn id="34" dur="500"/>
                                        <p:tgtEl>
                                          <p:spTgt spid="19"/>
                                        </p:tgtEl>
                                      </p:cBhvr>
                                    </p:animEffect>
                                  </p:childTnLst>
                                </p:cTn>
                              </p:par>
                            </p:childTnLst>
                          </p:cTn>
                        </p:par>
                        <p:par>
                          <p:cTn id="35" fill="hold">
                            <p:stCondLst>
                              <p:cond delay="3500"/>
                            </p:stCondLst>
                            <p:childTnLst>
                              <p:par>
                                <p:cTn id="36" presetID="3" presetClass="entr" presetSubtype="5"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blinds(vertical)">
                                      <p:cBhvr>
                                        <p:cTn id="38" dur="500"/>
                                        <p:tgtEl>
                                          <p:spTgt spid="23"/>
                                        </p:tgtEl>
                                      </p:cBhvr>
                                    </p:animEffect>
                                  </p:childTnLst>
                                </p:cTn>
                              </p:par>
                            </p:childTnLst>
                          </p:cTn>
                        </p:par>
                        <p:par>
                          <p:cTn id="39" fill="hold">
                            <p:stCondLst>
                              <p:cond delay="4000"/>
                            </p:stCondLst>
                            <p:childTnLst>
                              <p:par>
                                <p:cTn id="40" presetID="3" presetClass="entr" presetSubtype="5"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linds(vertical)">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2050"/>
                                        </p:tgtEl>
                                        <p:attrNameLst>
                                          <p:attrName>style.visibility</p:attrName>
                                        </p:attrNameLst>
                                      </p:cBhvr>
                                      <p:to>
                                        <p:strVal val="visible"/>
                                      </p:to>
                                    </p:set>
                                    <p:animEffect transition="in" filter="wheel(1)">
                                      <p:cBhvr>
                                        <p:cTn id="4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3" grpId="0" animBg="1"/>
      <p:bldP spid="11" grpId="0"/>
      <p:bldP spid="32" grpId="0"/>
      <p:bldP spid="2050" grpId="0" animBg="1"/>
    </p:bldLst>
  </p:timing>
</p:sld>
</file>

<file path=ppt/tags/tag1.xml><?xml version="1.0" encoding="utf-8"?>
<p:tagLst xmlns:p="http://schemas.openxmlformats.org/presentationml/2006/main">
  <p:tag name="KSO_WM_TEMPLATE_CATEGORY" val="diagram"/>
  <p:tag name="KSO_WM_TEMPLATE_INDEX" val="20177688"/>
  <p:tag name="KSO_WM_UNIT_TYPE" val="r_i"/>
  <p:tag name="KSO_WM_UNIT_INDEX" val="1_1"/>
  <p:tag name="KSO_WM_UNIT_ID" val="diagram20177688_1*r_i*1_1"/>
  <p:tag name="KSO_WM_UNIT_LAYERLEVEL" val="1_1"/>
  <p:tag name="KSO_WM_BEAUTIFY_FLAG" val="#wm#"/>
  <p:tag name="KSO_WM_TAG_VERSION" val="1.0"/>
  <p:tag name="KSO_WM_DIAGRAM_GROUP_CODE" val="r1-1"/>
  <p:tag name="KSO_WM_UNIT_DIAGRAM_CONTRAST_TITLE_CNT" val="2"/>
  <p:tag name="KSO_WM_UNIT_DIAGRAM_DIMENSION_TITLE_CNT" val="1"/>
  <p:tag name="KSO_WM_UNIT_FILL_FORE_SCHEMECOLOR_INDEX" val="5"/>
  <p:tag name="KSO_WM_UNIT_FILL_TYPE" val="1"/>
  <p:tag name="KSO_WM_UNIT_TEXT_FILL_FORE_SCHEMECOLOR_INDEX" val="2"/>
  <p:tag name="KSO_WM_UNIT_TEXT_FILL_TYPE" val="1"/>
</p:tagLst>
</file>

<file path=ppt/tags/tag10.xml><?xml version="1.0" encoding="utf-8"?>
<p:tagLst xmlns:p="http://schemas.openxmlformats.org/presentationml/2006/main">
  <p:tag name="KSO_WM_TAG_VERSION" val="1.0"/>
  <p:tag name="KSO_WM_BEAUTIFY_FLAG" val="#wm#"/>
  <p:tag name="KSO_WM_UNIT_TYPE" val="i"/>
  <p:tag name="KSO_WM_UNIT_ID" val="diagram634_3*i*1"/>
  <p:tag name="KSO_WM_TEMPLATE_CATEGORY" val="diagram"/>
  <p:tag name="KSO_WM_TEMPLATE_INDEX" val="634"/>
  <p:tag name="KSO_WM_UNIT_INDEX" val="1"/>
</p:tagLst>
</file>

<file path=ppt/tags/tag11.xml><?xml version="1.0" encoding="utf-8"?>
<p:tagLst xmlns:p="http://schemas.openxmlformats.org/presentationml/2006/main">
  <p:tag name="KSO_WM_TEMPLATE_CATEGORY" val="diagram"/>
  <p:tag name="KSO_WM_TEMPLATE_INDEX" val="634"/>
  <p:tag name="KSO_WM_TAG_VERSION" val="1.0"/>
  <p:tag name="KSO_WM_BEAUTIFY_FLAG" val="#wm#"/>
  <p:tag name="KSO_WM_UNIT_TYPE" val="l_i"/>
  <p:tag name="KSO_WM_UNIT_INDEX" val="1_1"/>
  <p:tag name="KSO_WM_UNIT_ID" val="diagram634_3*l_i*1_1"/>
  <p:tag name="KSO_WM_UNIT_CLEAR" val="1"/>
  <p:tag name="KSO_WM_UNIT_LAYERLEVEL" val="1_1"/>
  <p:tag name="KSO_WM_DIAGRAM_GROUP_CODE" val="l1-1"/>
  <p:tag name="KSO_WM_UNIT_TEXT_FILL_FORE_SCHEMECOLOR_INDEX" val="5"/>
  <p:tag name="KSO_WM_UNIT_TEXT_FILL_TYPE" val="1"/>
</p:tagLst>
</file>

<file path=ppt/tags/tag12.xml><?xml version="1.0" encoding="utf-8"?>
<p:tagLst xmlns:p="http://schemas.openxmlformats.org/presentationml/2006/main">
  <p:tag name="KSO_WM_TEMPLATE_CATEGORY" val="diagram"/>
  <p:tag name="KSO_WM_TEMPLATE_INDEX" val="634"/>
  <p:tag name="KSO_WM_TAG_VERSION" val="1.0"/>
  <p:tag name="KSO_WM_BEAUTIFY_FLAG" val="#wm#"/>
  <p:tag name="KSO_WM_UNIT_TYPE" val="l_h_a"/>
  <p:tag name="KSO_WM_UNIT_INDEX" val="1_1_1"/>
  <p:tag name="KSO_WM_UNIT_ID" val="diagram634_3*l_h_a*1_1_1"/>
  <p:tag name="KSO_WM_UNIT_CLEAR" val="1"/>
  <p:tag name="KSO_WM_UNIT_LAYERLEVEL" val="1_1_1"/>
  <p:tag name="KSO_WM_UNIT_VALUE" val="33"/>
  <p:tag name="KSO_WM_UNIT_HIGHLIGHT" val="0"/>
  <p:tag name="KSO_WM_UNIT_COMPATIBLE" val="0"/>
  <p:tag name="KSO_WM_UNIT_PRESET_TEXT_INDEX" val="3"/>
  <p:tag name="KSO_WM_DIAGRAM_GROUP_CODE" val="l1-1"/>
  <p:tag name="KSO_WM_UNIT_PRESET_TEXT_LEN" val="17"/>
  <p:tag name="KSO_WM_UNIT_FILL_FORE_SCHEMECOLOR_INDEX" val="5"/>
  <p:tag name="KSO_WM_UNIT_FILL_TYPE" val="1"/>
  <p:tag name="KSO_WM_UNIT_TEXT_FILL_FORE_SCHEMECOLOR_INDEX" val="2"/>
  <p:tag name="KSO_WM_UNIT_TEXT_FILL_TYPE" val="1"/>
</p:tagLst>
</file>

<file path=ppt/tags/tag13.xml><?xml version="1.0" encoding="utf-8"?>
<p:tagLst xmlns:p="http://schemas.openxmlformats.org/presentationml/2006/main">
  <p:tag name="KSO_WM_TAG_VERSION" val="1.0"/>
  <p:tag name="KSO_WM_BEAUTIFY_FLAG" val="#wm#"/>
  <p:tag name="KSO_WM_UNIT_TYPE" val="i"/>
  <p:tag name="KSO_WM_UNIT_ID" val="diagram634_3*i*8"/>
  <p:tag name="KSO_WM_TEMPLATE_CATEGORY" val="diagram"/>
  <p:tag name="KSO_WM_TEMPLATE_INDEX" val="634"/>
  <p:tag name="KSO_WM_UNIT_INDEX" val="8"/>
</p:tagLst>
</file>

<file path=ppt/tags/tag14.xml><?xml version="1.0" encoding="utf-8"?>
<p:tagLst xmlns:p="http://schemas.openxmlformats.org/presentationml/2006/main">
  <p:tag name="KSO_WM_TEMPLATE_CATEGORY" val="diagram"/>
  <p:tag name="KSO_WM_TEMPLATE_INDEX" val="634"/>
  <p:tag name="KSO_WM_TAG_VERSION" val="1.0"/>
  <p:tag name="KSO_WM_BEAUTIFY_FLAG" val="#wm#"/>
  <p:tag name="KSO_WM_UNIT_TYPE" val="l_h_a"/>
  <p:tag name="KSO_WM_UNIT_INDEX" val="1_2_1"/>
  <p:tag name="KSO_WM_UNIT_ID" val="diagram634_3*l_h_a*1_2_1"/>
  <p:tag name="KSO_WM_UNIT_CLEAR" val="1"/>
  <p:tag name="KSO_WM_UNIT_LAYERLEVEL" val="1_1_1"/>
  <p:tag name="KSO_WM_UNIT_VALUE" val="33"/>
  <p:tag name="KSO_WM_UNIT_HIGHLIGHT" val="0"/>
  <p:tag name="KSO_WM_UNIT_COMPATIBLE" val="0"/>
  <p:tag name="KSO_WM_UNIT_PRESET_TEXT_INDEX" val="3"/>
  <p:tag name="KSO_WM_DIAGRAM_GROUP_CODE" val="l1-1"/>
  <p:tag name="KSO_WM_UNIT_PRESET_TEXT_LEN" val="17"/>
  <p:tag name="KSO_WM_UNIT_FILL_FORE_SCHEMECOLOR_INDEX" val="6"/>
  <p:tag name="KSO_WM_UNIT_FILL_TYPE" val="1"/>
  <p:tag name="KSO_WM_UNIT_TEXT_FILL_FORE_SCHEMECOLOR_INDEX" val="2"/>
  <p:tag name="KSO_WM_UNIT_TEXT_FILL_TYPE" val="1"/>
</p:tagLst>
</file>

<file path=ppt/tags/tag15.xml><?xml version="1.0" encoding="utf-8"?>
<p:tagLst xmlns:p="http://schemas.openxmlformats.org/presentationml/2006/main">
  <p:tag name="KSO_WM_TEMPLATE_CATEGORY" val="diagram"/>
  <p:tag name="KSO_WM_TEMPLATE_INDEX" val="634"/>
  <p:tag name="KSO_WM_TAG_VERSION" val="1.0"/>
  <p:tag name="KSO_WM_BEAUTIFY_FLAG" val="#wm#"/>
  <p:tag name="KSO_WM_UNIT_TYPE" val="l_i"/>
  <p:tag name="KSO_WM_UNIT_INDEX" val="1_2"/>
  <p:tag name="KSO_WM_UNIT_ID" val="diagram634_3*l_i*1_2"/>
  <p:tag name="KSO_WM_UNIT_CLEAR" val="1"/>
  <p:tag name="KSO_WM_UNIT_LAYERLEVEL" val="1_1"/>
  <p:tag name="KSO_WM_DIAGRAM_GROUP_CODE" val="l1-1"/>
  <p:tag name="KSO_WM_UNIT_TEXT_FILL_FORE_SCHEMECOLOR_INDEX" val="6"/>
  <p:tag name="KSO_WM_UNIT_TEXT_FILL_TYPE" val="1"/>
</p:tagLst>
</file>

<file path=ppt/tags/tag16.xml><?xml version="1.0" encoding="utf-8"?>
<p:tagLst xmlns:p="http://schemas.openxmlformats.org/presentationml/2006/main">
  <p:tag name="KSO_WM_TAG_VERSION" val="1.0"/>
  <p:tag name="KSO_WM_BEAUTIFY_FLAG" val="#wm#"/>
  <p:tag name="KSO_WM_UNIT_TYPE" val="i"/>
  <p:tag name="KSO_WM_UNIT_ID" val="diagram634_3*i*15"/>
  <p:tag name="KSO_WM_TEMPLATE_CATEGORY" val="diagram"/>
  <p:tag name="KSO_WM_TEMPLATE_INDEX" val="634"/>
  <p:tag name="KSO_WM_UNIT_INDEX" val="15"/>
</p:tagLst>
</file>

<file path=ppt/tags/tag17.xml><?xml version="1.0" encoding="utf-8"?>
<p:tagLst xmlns:p="http://schemas.openxmlformats.org/presentationml/2006/main">
  <p:tag name="KSO_WM_TEMPLATE_CATEGORY" val="diagram"/>
  <p:tag name="KSO_WM_TEMPLATE_INDEX" val="634"/>
  <p:tag name="KSO_WM_TAG_VERSION" val="1.0"/>
  <p:tag name="KSO_WM_BEAUTIFY_FLAG" val="#wm#"/>
  <p:tag name="KSO_WM_UNIT_TYPE" val="l_h_a"/>
  <p:tag name="KSO_WM_UNIT_INDEX" val="1_3_1"/>
  <p:tag name="KSO_WM_UNIT_ID" val="diagram634_3*l_h_a*1_3_1"/>
  <p:tag name="KSO_WM_UNIT_CLEAR" val="1"/>
  <p:tag name="KSO_WM_UNIT_LAYERLEVEL" val="1_1_1"/>
  <p:tag name="KSO_WM_UNIT_VALUE" val="33"/>
  <p:tag name="KSO_WM_UNIT_HIGHLIGHT" val="0"/>
  <p:tag name="KSO_WM_UNIT_COMPATIBLE" val="0"/>
  <p:tag name="KSO_WM_UNIT_PRESET_TEXT_INDEX" val="3"/>
  <p:tag name="KSO_WM_DIAGRAM_GROUP_CODE" val="l1-1"/>
  <p:tag name="KSO_WM_UNIT_PRESET_TEXT_LEN" val="17"/>
  <p:tag name="KSO_WM_UNIT_FILL_FORE_SCHEMECOLOR_INDEX" val="7"/>
  <p:tag name="KSO_WM_UNIT_FILL_TYPE" val="1"/>
  <p:tag name="KSO_WM_UNIT_TEXT_FILL_FORE_SCHEMECOLOR_INDEX" val="2"/>
  <p:tag name="KSO_WM_UNIT_TEXT_FILL_TYPE" val="1"/>
</p:tagLst>
</file>

<file path=ppt/tags/tag18.xml><?xml version="1.0" encoding="utf-8"?>
<p:tagLst xmlns:p="http://schemas.openxmlformats.org/presentationml/2006/main">
  <p:tag name="KSO_WM_TEMPLATE_CATEGORY" val="diagram"/>
  <p:tag name="KSO_WM_TEMPLATE_INDEX" val="634"/>
  <p:tag name="KSO_WM_TAG_VERSION" val="1.0"/>
  <p:tag name="KSO_WM_BEAUTIFY_FLAG" val="#wm#"/>
  <p:tag name="KSO_WM_UNIT_TYPE" val="l_i"/>
  <p:tag name="KSO_WM_UNIT_INDEX" val="1_3"/>
  <p:tag name="KSO_WM_UNIT_ID" val="diagram634_3*l_i*1_3"/>
  <p:tag name="KSO_WM_UNIT_CLEAR" val="1"/>
  <p:tag name="KSO_WM_UNIT_LAYERLEVEL" val="1_1"/>
  <p:tag name="KSO_WM_DIAGRAM_GROUP_CODE" val="l1-1"/>
  <p:tag name="KSO_WM_UNIT_TEXT_FILL_FORE_SCHEMECOLOR_INDEX" val="7"/>
  <p:tag name="KSO_WM_UNIT_TEXT_FILL_TYPE" val="1"/>
</p:tagLst>
</file>

<file path=ppt/tags/tag19.xml><?xml version="1.0" encoding="utf-8"?>
<p:tagLst xmlns:p="http://schemas.openxmlformats.org/presentationml/2006/main">
  <p:tag name="KSO_WM_TAG_VERSION" val="1.0"/>
  <p:tag name="KSO_WM_BEAUTIFY_FLAG" val="#wm#"/>
  <p:tag name="KSO_WM_UNIT_TYPE" val="i"/>
  <p:tag name="KSO_WM_UNIT_ID" val="diagram634_3*i*22"/>
  <p:tag name="KSO_WM_TEMPLATE_CATEGORY" val="diagram"/>
  <p:tag name="KSO_WM_TEMPLATE_INDEX" val="634"/>
  <p:tag name="KSO_WM_UNIT_INDEX" val="22"/>
</p:tagLst>
</file>

<file path=ppt/tags/tag2.xml><?xml version="1.0" encoding="utf-8"?>
<p:tagLst xmlns:p="http://schemas.openxmlformats.org/presentationml/2006/main">
  <p:tag name="KSO_WM_TEMPLATE_CATEGORY" val="diagram"/>
  <p:tag name="KSO_WM_TEMPLATE_INDEX" val="20177688"/>
  <p:tag name="KSO_WM_UNIT_TYPE" val="r_i"/>
  <p:tag name="KSO_WM_UNIT_INDEX" val="1_2"/>
  <p:tag name="KSO_WM_UNIT_ID" val="diagram20177688_1*r_i*1_2"/>
  <p:tag name="KSO_WM_UNIT_LAYERLEVEL" val="1_1"/>
  <p:tag name="KSO_WM_BEAUTIFY_FLAG" val="#wm#"/>
  <p:tag name="KSO_WM_TAG_VERSION" val="1.0"/>
  <p:tag name="KSO_WM_DIAGRAM_GROUP_CODE" val="r1-1"/>
  <p:tag name="KSO_WM_UNIT_DIAGRAM_CONTRAST_TITLE_CNT" val="2"/>
  <p:tag name="KSO_WM_UNIT_DIAGRAM_DIMENSION_TITLE_CNT" val="1"/>
  <p:tag name="KSO_WM_UNIT_FILL_FORE_SCHEMECOLOR_INDEX" val="6"/>
  <p:tag name="KSO_WM_UNIT_FILL_TYPE" val="1"/>
  <p:tag name="KSO_WM_UNIT_TEXT_FILL_FORE_SCHEMECOLOR_INDEX" val="2"/>
  <p:tag name="KSO_WM_UNIT_TEXT_FILL_TYPE" val="1"/>
</p:tagLst>
</file>

<file path=ppt/tags/tag20.xml><?xml version="1.0" encoding="utf-8"?>
<p:tagLst xmlns:p="http://schemas.openxmlformats.org/presentationml/2006/main">
  <p:tag name="KSO_WM_TEMPLATE_CATEGORY" val="diagram"/>
  <p:tag name="KSO_WM_TEMPLATE_INDEX" val="634"/>
  <p:tag name="KSO_WM_TAG_VERSION" val="1.0"/>
  <p:tag name="KSO_WM_BEAUTIFY_FLAG" val="#wm#"/>
  <p:tag name="KSO_WM_UNIT_TYPE" val="l_h_a"/>
  <p:tag name="KSO_WM_UNIT_INDEX" val="1_4_1"/>
  <p:tag name="KSO_WM_UNIT_ID" val="diagram634_3*l_h_a*1_4_1"/>
  <p:tag name="KSO_WM_UNIT_CLEAR" val="1"/>
  <p:tag name="KSO_WM_UNIT_LAYERLEVEL" val="1_1_1"/>
  <p:tag name="KSO_WM_UNIT_VALUE" val="33"/>
  <p:tag name="KSO_WM_UNIT_HIGHLIGHT" val="0"/>
  <p:tag name="KSO_WM_UNIT_COMPATIBLE" val="0"/>
  <p:tag name="KSO_WM_UNIT_PRESET_TEXT_INDEX" val="3"/>
  <p:tag name="KSO_WM_DIAGRAM_GROUP_CODE" val="l1-1"/>
  <p:tag name="KSO_WM_UNIT_PRESET_TEXT_LEN" val="17"/>
  <p:tag name="KSO_WM_UNIT_FILL_FORE_SCHEMECOLOR_INDEX" val="8"/>
  <p:tag name="KSO_WM_UNIT_FILL_TYPE" val="1"/>
  <p:tag name="KSO_WM_UNIT_TEXT_FILL_FORE_SCHEMECOLOR_INDEX" val="2"/>
  <p:tag name="KSO_WM_UNIT_TEXT_FILL_TYPE" val="1"/>
</p:tagLst>
</file>

<file path=ppt/tags/tag21.xml><?xml version="1.0" encoding="utf-8"?>
<p:tagLst xmlns:p="http://schemas.openxmlformats.org/presentationml/2006/main">
  <p:tag name="KSO_WM_TEMPLATE_CATEGORY" val="diagram"/>
  <p:tag name="KSO_WM_TEMPLATE_INDEX" val="634"/>
  <p:tag name="KSO_WM_TAG_VERSION" val="1.0"/>
  <p:tag name="KSO_WM_BEAUTIFY_FLAG" val="#wm#"/>
  <p:tag name="KSO_WM_UNIT_TYPE" val="l_i"/>
  <p:tag name="KSO_WM_UNIT_INDEX" val="1_4"/>
  <p:tag name="KSO_WM_UNIT_ID" val="diagram634_3*l_i*1_4"/>
  <p:tag name="KSO_WM_UNIT_CLEAR" val="1"/>
  <p:tag name="KSO_WM_UNIT_LAYERLEVEL" val="1_1"/>
  <p:tag name="KSO_WM_DIAGRAM_GROUP_CODE" val="l1-1"/>
  <p:tag name="KSO_WM_UNIT_TEXT_FILL_FORE_SCHEMECOLOR_INDEX" val="8"/>
  <p:tag name="KSO_WM_UNIT_TEXT_FILL_TYPE" val="1"/>
</p:tagLst>
</file>

<file path=ppt/tags/tag22.xml><?xml version="1.0" encoding="utf-8"?>
<p:tagLst xmlns:p="http://schemas.openxmlformats.org/presentationml/2006/main">
  <p:tag name="KSO_WM_TAG_VERSION" val="1.0"/>
  <p:tag name="KSO_WM_BEAUTIFY_FLAG" val="#wm#"/>
  <p:tag name="KSO_WM_UNIT_TYPE" val="i"/>
  <p:tag name="KSO_WM_UNIT_ID" val="diagram160240_5*i*0"/>
  <p:tag name="KSO_WM_TEMPLATE_CATEGORY" val="diagram"/>
  <p:tag name="KSO_WM_TEMPLATE_INDEX" val="160240"/>
  <p:tag name="KSO_WM_UNIT_INDEX" val="0"/>
</p:tagLst>
</file>

<file path=ppt/tags/tag23.xml><?xml version="1.0" encoding="utf-8"?>
<p:tagLst xmlns:p="http://schemas.openxmlformats.org/presentationml/2006/main">
  <p:tag name="KSO_WM_TAG_VERSION" val="1.0"/>
  <p:tag name="KSO_WM_TEMPLATE_CATEGORY" val="diagram"/>
  <p:tag name="KSO_WM_TEMPLATE_INDEX" val="160240"/>
  <p:tag name="KSO_WM_UNIT_TYPE" val="l_i"/>
  <p:tag name="KSO_WM_UNIT_INDEX" val="1_1"/>
  <p:tag name="KSO_WM_UNIT_ID" val="260*l_i*1_1"/>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24.xml><?xml version="1.0" encoding="utf-8"?>
<p:tagLst xmlns:p="http://schemas.openxmlformats.org/presentationml/2006/main">
  <p:tag name="KSO_WM_TAG_VERSION" val="1.0"/>
  <p:tag name="KSO_WM_TEMPLATE_CATEGORY" val="diagram"/>
  <p:tag name="KSO_WM_TEMPLATE_INDEX" val="160240"/>
  <p:tag name="KSO_WM_UNIT_TYPE" val="l_i"/>
  <p:tag name="KSO_WM_UNIT_INDEX" val="1_2"/>
  <p:tag name="KSO_WM_UNIT_ID" val="260*l_i*1_2"/>
  <p:tag name="KSO_WM_UNIT_CLEAR" val="1"/>
  <p:tag name="KSO_WM_UNIT_LAYERLEVEL" val="1_1"/>
  <p:tag name="KSO_WM_BEAUTIFY_FLAG" val="#wm#"/>
  <p:tag name="KSO_WM_DIAGRAM_GROUP_CODE" val="l1-1"/>
  <p:tag name="KSO_WM_UNIT_LINE_FORE_SCHEMECOLOR_INDEX" val="5"/>
  <p:tag name="KSO_WM_UNIT_LINE_FILL_TYPE" val="2"/>
</p:tagLst>
</file>

<file path=ppt/tags/tag25.xml><?xml version="1.0" encoding="utf-8"?>
<p:tagLst xmlns:p="http://schemas.openxmlformats.org/presentationml/2006/main">
  <p:tag name="KSO_WM_TAG_VERSION" val="1.0"/>
  <p:tag name="KSO_WM_TEMPLATE_CATEGORY" val="diagram"/>
  <p:tag name="KSO_WM_TEMPLATE_INDEX" val="160240"/>
  <p:tag name="KSO_WM_UNIT_TYPE" val="l_h_f"/>
  <p:tag name="KSO_WM_UNIT_INDEX" val="1_1_1"/>
  <p:tag name="KSO_WM_UNIT_ID" val="260*l_h_f*1_1_1"/>
  <p:tag name="KSO_WM_UNIT_CLEAR" val="1"/>
  <p:tag name="KSO_WM_UNIT_LAYERLEVEL" val="1_1_1"/>
  <p:tag name="KSO_WM_UNIT_VALUE" val="4"/>
  <p:tag name="KSO_WM_UNIT_HIGHLIGHT" val="0"/>
  <p:tag name="KSO_WM_UNIT_COMPATIBLE" val="0"/>
  <p:tag name="KSO_WM_UNIT_PRESET_TEXT" val="LOREM"/>
  <p:tag name="KSO_WM_BEAUTIFY_FLAG" val="#wm#"/>
  <p:tag name="KSO_WM_DIAGRAM_GROUP_CODE" val="l1-1"/>
  <p:tag name="KSO_WM_UNIT_TEXT_FILL_FORE_SCHEMECOLOR_INDEX" val="5"/>
  <p:tag name="KSO_WM_UNIT_TEXT_FILL_TYPE" val="1"/>
</p:tagLst>
</file>

<file path=ppt/tags/tag26.xml><?xml version="1.0" encoding="utf-8"?>
<p:tagLst xmlns:p="http://schemas.openxmlformats.org/presentationml/2006/main">
  <p:tag name="KSO_WM_TAG_VERSION" val="1.0"/>
  <p:tag name="KSO_WM_BEAUTIFY_FLAG" val="#wm#"/>
  <p:tag name="KSO_WM_UNIT_TYPE" val="i"/>
  <p:tag name="KSO_WM_UNIT_ID" val="diagram160240_5*i*7"/>
  <p:tag name="KSO_WM_TEMPLATE_CATEGORY" val="diagram"/>
  <p:tag name="KSO_WM_TEMPLATE_INDEX" val="160240"/>
  <p:tag name="KSO_WM_UNIT_INDEX" val="7"/>
</p:tagLst>
</file>

<file path=ppt/tags/tag27.xml><?xml version="1.0" encoding="utf-8"?>
<p:tagLst xmlns:p="http://schemas.openxmlformats.org/presentationml/2006/main">
  <p:tag name="KSO_WM_TAG_VERSION" val="1.0"/>
  <p:tag name="KSO_WM_TEMPLATE_CATEGORY" val="diagram"/>
  <p:tag name="KSO_WM_TEMPLATE_INDEX" val="160240"/>
  <p:tag name="KSO_WM_UNIT_TYPE" val="l_i"/>
  <p:tag name="KSO_WM_UNIT_INDEX" val="1_3"/>
  <p:tag name="KSO_WM_UNIT_ID" val="260*l_i*1_3"/>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28.xml><?xml version="1.0" encoding="utf-8"?>
<p:tagLst xmlns:p="http://schemas.openxmlformats.org/presentationml/2006/main">
  <p:tag name="KSO_WM_TAG_VERSION" val="1.0"/>
  <p:tag name="KSO_WM_TEMPLATE_CATEGORY" val="diagram"/>
  <p:tag name="KSO_WM_TEMPLATE_INDEX" val="160240"/>
  <p:tag name="KSO_WM_UNIT_TYPE" val="l_i"/>
  <p:tag name="KSO_WM_UNIT_INDEX" val="1_4"/>
  <p:tag name="KSO_WM_UNIT_ID" val="260*l_i*1_4"/>
  <p:tag name="KSO_WM_UNIT_CLEAR" val="1"/>
  <p:tag name="KSO_WM_UNIT_LAYERLEVEL" val="1_1"/>
  <p:tag name="KSO_WM_BEAUTIFY_FLAG" val="#wm#"/>
  <p:tag name="KSO_WM_DIAGRAM_GROUP_CODE" val="l1-1"/>
  <p:tag name="KSO_WM_UNIT_LINE_FORE_SCHEMECOLOR_INDEX" val="5"/>
  <p:tag name="KSO_WM_UNIT_LINE_FILL_TYPE" val="2"/>
</p:tagLst>
</file>

<file path=ppt/tags/tag29.xml><?xml version="1.0" encoding="utf-8"?>
<p:tagLst xmlns:p="http://schemas.openxmlformats.org/presentationml/2006/main">
  <p:tag name="KSO_WM_TAG_VERSION" val="1.0"/>
  <p:tag name="KSO_WM_TEMPLATE_CATEGORY" val="diagram"/>
  <p:tag name="KSO_WM_TEMPLATE_INDEX" val="160240"/>
  <p:tag name="KSO_WM_UNIT_TYPE" val="l_h_f"/>
  <p:tag name="KSO_WM_UNIT_INDEX" val="1_2_1"/>
  <p:tag name="KSO_WM_UNIT_ID" val="260*l_h_f*1_2_1"/>
  <p:tag name="KSO_WM_UNIT_CLEAR" val="1"/>
  <p:tag name="KSO_WM_UNIT_LAYERLEVEL" val="1_1_1"/>
  <p:tag name="KSO_WM_UNIT_VALUE" val="4"/>
  <p:tag name="KSO_WM_UNIT_HIGHLIGHT" val="0"/>
  <p:tag name="KSO_WM_UNIT_COMPATIBLE" val="0"/>
  <p:tag name="KSO_WM_UNIT_PRESET_TEXT" val="LOREM"/>
  <p:tag name="KSO_WM_BEAUTIFY_FLAG" val="#wm#"/>
  <p:tag name="KSO_WM_DIAGRAM_GROUP_CODE" val="l1-1"/>
  <p:tag name="KSO_WM_UNIT_TEXT_FILL_FORE_SCHEMECOLOR_INDEX" val="5"/>
  <p:tag name="KSO_WM_UNIT_TEXT_FILL_TYPE" val="1"/>
</p:tagLst>
</file>

<file path=ppt/tags/tag3.xml><?xml version="1.0" encoding="utf-8"?>
<p:tagLst xmlns:p="http://schemas.openxmlformats.org/presentationml/2006/main">
  <p:tag name="KSO_WM_TEMPLATE_CATEGORY" val="diagram"/>
  <p:tag name="KSO_WM_TEMPLATE_INDEX" val="20177688"/>
  <p:tag name="KSO_WM_UNIT_TYPE" val="r_i"/>
  <p:tag name="KSO_WM_UNIT_INDEX" val="1_3"/>
  <p:tag name="KSO_WM_UNIT_ID" val="diagram20177688_1*r_i*1_3"/>
  <p:tag name="KSO_WM_UNIT_LAYERLEVEL" val="1_1"/>
  <p:tag name="KSO_WM_BEAUTIFY_FLAG" val="#wm#"/>
  <p:tag name="KSO_WM_TAG_VERSION" val="1.0"/>
  <p:tag name="KSO_WM_DIAGRAM_GROUP_CODE" val="r1-1"/>
  <p:tag name="KSO_WM_UNIT_DIAGRAM_CONTRAST_TITLE_CNT" val="2"/>
  <p:tag name="KSO_WM_UNIT_DIAGRAM_DIMENSION_TITLE_CNT" val="1"/>
  <p:tag name="KSO_WM_UNIT_LINE_FORE_SCHEMECOLOR_INDEX" val="7"/>
  <p:tag name="KSO_WM_UNIT_LINE_FILL_TYPE" val="2"/>
  <p:tag name="KSO_WM_UNIT_TEXT_FILL_FORE_SCHEMECOLOR_INDEX" val="2"/>
  <p:tag name="KSO_WM_UNIT_TEXT_FILL_TYPE" val="1"/>
</p:tagLst>
</file>

<file path=ppt/tags/tag30.xml><?xml version="1.0" encoding="utf-8"?>
<p:tagLst xmlns:p="http://schemas.openxmlformats.org/presentationml/2006/main">
  <p:tag name="KSO_WM_TAG_VERSION" val="1.0"/>
  <p:tag name="KSO_WM_BEAUTIFY_FLAG" val="#wm#"/>
  <p:tag name="KSO_WM_UNIT_TYPE" val="i"/>
  <p:tag name="KSO_WM_UNIT_ID" val="diagram160240_5*i*14"/>
  <p:tag name="KSO_WM_TEMPLATE_CATEGORY" val="diagram"/>
  <p:tag name="KSO_WM_TEMPLATE_INDEX" val="160240"/>
  <p:tag name="KSO_WM_UNIT_INDEX" val="14"/>
</p:tagLst>
</file>

<file path=ppt/tags/tag31.xml><?xml version="1.0" encoding="utf-8"?>
<p:tagLst xmlns:p="http://schemas.openxmlformats.org/presentationml/2006/main">
  <p:tag name="KSO_WM_TAG_VERSION" val="1.0"/>
  <p:tag name="KSO_WM_TEMPLATE_CATEGORY" val="diagram"/>
  <p:tag name="KSO_WM_TEMPLATE_INDEX" val="160240"/>
  <p:tag name="KSO_WM_UNIT_TYPE" val="l_i"/>
  <p:tag name="KSO_WM_UNIT_INDEX" val="1_5"/>
  <p:tag name="KSO_WM_UNIT_ID" val="260*l_i*1_5"/>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32.xml><?xml version="1.0" encoding="utf-8"?>
<p:tagLst xmlns:p="http://schemas.openxmlformats.org/presentationml/2006/main">
  <p:tag name="KSO_WM_TAG_VERSION" val="1.0"/>
  <p:tag name="KSO_WM_TEMPLATE_CATEGORY" val="diagram"/>
  <p:tag name="KSO_WM_TEMPLATE_INDEX" val="160240"/>
  <p:tag name="KSO_WM_UNIT_TYPE" val="l_i"/>
  <p:tag name="KSO_WM_UNIT_INDEX" val="1_6"/>
  <p:tag name="KSO_WM_UNIT_ID" val="260*l_i*1_6"/>
  <p:tag name="KSO_WM_UNIT_CLEAR" val="1"/>
  <p:tag name="KSO_WM_UNIT_LAYERLEVEL" val="1_1"/>
  <p:tag name="KSO_WM_BEAUTIFY_FLAG" val="#wm#"/>
  <p:tag name="KSO_WM_DIAGRAM_GROUP_CODE" val="l1-1"/>
  <p:tag name="KSO_WM_UNIT_LINE_FORE_SCHEMECOLOR_INDEX" val="5"/>
  <p:tag name="KSO_WM_UNIT_LINE_FILL_TYPE" val="2"/>
</p:tagLst>
</file>

<file path=ppt/tags/tag33.xml><?xml version="1.0" encoding="utf-8"?>
<p:tagLst xmlns:p="http://schemas.openxmlformats.org/presentationml/2006/main">
  <p:tag name="KSO_WM_TAG_VERSION" val="1.0"/>
  <p:tag name="KSO_WM_TEMPLATE_CATEGORY" val="diagram"/>
  <p:tag name="KSO_WM_TEMPLATE_INDEX" val="160240"/>
  <p:tag name="KSO_WM_UNIT_TYPE" val="l_h_f"/>
  <p:tag name="KSO_WM_UNIT_INDEX" val="1_3_1"/>
  <p:tag name="KSO_WM_UNIT_ID" val="260*l_h_f*1_3_1"/>
  <p:tag name="KSO_WM_UNIT_CLEAR" val="1"/>
  <p:tag name="KSO_WM_UNIT_LAYERLEVEL" val="1_1_1"/>
  <p:tag name="KSO_WM_UNIT_VALUE" val="4"/>
  <p:tag name="KSO_WM_UNIT_HIGHLIGHT" val="0"/>
  <p:tag name="KSO_WM_UNIT_COMPATIBLE" val="0"/>
  <p:tag name="KSO_WM_UNIT_PRESET_TEXT" val="LOREM"/>
  <p:tag name="KSO_WM_BEAUTIFY_FLAG" val="#wm#"/>
  <p:tag name="KSO_WM_DIAGRAM_GROUP_CODE" val="l1-1"/>
  <p:tag name="KSO_WM_UNIT_TEXT_FILL_FORE_SCHEMECOLOR_INDEX" val="5"/>
  <p:tag name="KSO_WM_UNIT_TEXT_FILL_TYPE" val="1"/>
</p:tagLst>
</file>

<file path=ppt/tags/tag34.xml><?xml version="1.0" encoding="utf-8"?>
<p:tagLst xmlns:p="http://schemas.openxmlformats.org/presentationml/2006/main">
  <p:tag name="KSO_WM_TAG_VERSION" val="1.0"/>
  <p:tag name="KSO_WM_BEAUTIFY_FLAG" val="#wm#"/>
  <p:tag name="KSO_WM_UNIT_TYPE" val="i"/>
  <p:tag name="KSO_WM_UNIT_ID" val="diagram160240_5*i*21"/>
  <p:tag name="KSO_WM_TEMPLATE_CATEGORY" val="diagram"/>
  <p:tag name="KSO_WM_TEMPLATE_INDEX" val="160240"/>
  <p:tag name="KSO_WM_UNIT_INDEX" val="21"/>
</p:tagLst>
</file>

<file path=ppt/tags/tag35.xml><?xml version="1.0" encoding="utf-8"?>
<p:tagLst xmlns:p="http://schemas.openxmlformats.org/presentationml/2006/main">
  <p:tag name="KSO_WM_TAG_VERSION" val="1.0"/>
  <p:tag name="KSO_WM_TEMPLATE_CATEGORY" val="diagram"/>
  <p:tag name="KSO_WM_TEMPLATE_INDEX" val="160240"/>
  <p:tag name="KSO_WM_UNIT_TYPE" val="l_i"/>
  <p:tag name="KSO_WM_UNIT_INDEX" val="1_7"/>
  <p:tag name="KSO_WM_UNIT_ID" val="260*l_i*1_7"/>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36.xml><?xml version="1.0" encoding="utf-8"?>
<p:tagLst xmlns:p="http://schemas.openxmlformats.org/presentationml/2006/main">
  <p:tag name="KSO_WM_TAG_VERSION" val="1.0"/>
  <p:tag name="KSO_WM_TEMPLATE_CATEGORY" val="diagram"/>
  <p:tag name="KSO_WM_TEMPLATE_INDEX" val="160240"/>
  <p:tag name="KSO_WM_UNIT_TYPE" val="l_i"/>
  <p:tag name="KSO_WM_UNIT_INDEX" val="1_8"/>
  <p:tag name="KSO_WM_UNIT_ID" val="260*l_i*1_8"/>
  <p:tag name="KSO_WM_UNIT_CLEAR" val="1"/>
  <p:tag name="KSO_WM_UNIT_LAYERLEVEL" val="1_1"/>
  <p:tag name="KSO_WM_BEAUTIFY_FLAG" val="#wm#"/>
  <p:tag name="KSO_WM_DIAGRAM_GROUP_CODE" val="l1-1"/>
  <p:tag name="KSO_WM_UNIT_LINE_FORE_SCHEMECOLOR_INDEX" val="5"/>
  <p:tag name="KSO_WM_UNIT_LINE_FILL_TYPE" val="2"/>
</p:tagLst>
</file>

<file path=ppt/tags/tag37.xml><?xml version="1.0" encoding="utf-8"?>
<p:tagLst xmlns:p="http://schemas.openxmlformats.org/presentationml/2006/main">
  <p:tag name="KSO_WM_TAG_VERSION" val="1.0"/>
  <p:tag name="KSO_WM_TEMPLATE_CATEGORY" val="diagram"/>
  <p:tag name="KSO_WM_TEMPLATE_INDEX" val="160240"/>
  <p:tag name="KSO_WM_UNIT_TYPE" val="l_h_f"/>
  <p:tag name="KSO_WM_UNIT_INDEX" val="1_4_1"/>
  <p:tag name="KSO_WM_UNIT_ID" val="260*l_h_f*1_4_1"/>
  <p:tag name="KSO_WM_UNIT_CLEAR" val="1"/>
  <p:tag name="KSO_WM_UNIT_LAYERLEVEL" val="1_1_1"/>
  <p:tag name="KSO_WM_UNIT_VALUE" val="4"/>
  <p:tag name="KSO_WM_UNIT_HIGHLIGHT" val="0"/>
  <p:tag name="KSO_WM_UNIT_COMPATIBLE" val="0"/>
  <p:tag name="KSO_WM_UNIT_PRESET_TEXT" val="LOREM"/>
  <p:tag name="KSO_WM_BEAUTIFY_FLAG" val="#wm#"/>
  <p:tag name="KSO_WM_DIAGRAM_GROUP_CODE" val="l1-1"/>
  <p:tag name="KSO_WM_UNIT_TEXT_FILL_FORE_SCHEMECOLOR_INDEX" val="5"/>
  <p:tag name="KSO_WM_UNIT_TEXT_FILL_TYPE" val="1"/>
</p:tagLst>
</file>

<file path=ppt/tags/tag38.xml><?xml version="1.0" encoding="utf-8"?>
<p:tagLst xmlns:p="http://schemas.openxmlformats.org/presentationml/2006/main">
  <p:tag name="KSO_WM_TAG_VERSION" val="1.0"/>
  <p:tag name="KSO_WM_BEAUTIFY_FLAG" val="#wm#"/>
  <p:tag name="KSO_WM_UNIT_TYPE" val="i"/>
  <p:tag name="KSO_WM_UNIT_ID" val="diagram160240_5*i*28"/>
  <p:tag name="KSO_WM_TEMPLATE_CATEGORY" val="diagram"/>
  <p:tag name="KSO_WM_TEMPLATE_INDEX" val="160240"/>
  <p:tag name="KSO_WM_UNIT_INDEX" val="28"/>
</p:tagLst>
</file>

<file path=ppt/tags/tag39.xml><?xml version="1.0" encoding="utf-8"?>
<p:tagLst xmlns:p="http://schemas.openxmlformats.org/presentationml/2006/main">
  <p:tag name="KSO_WM_TAG_VERSION" val="1.0"/>
  <p:tag name="KSO_WM_TEMPLATE_CATEGORY" val="diagram"/>
  <p:tag name="KSO_WM_TEMPLATE_INDEX" val="160240"/>
  <p:tag name="KSO_WM_UNIT_TYPE" val="l_i"/>
  <p:tag name="KSO_WM_UNIT_INDEX" val="1_9"/>
  <p:tag name="KSO_WM_UNIT_ID" val="260*l_i*1_9"/>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4"/>
  <p:tag name="KSO_WM_UNIT_TEXT_FILL_TYPE" val="1"/>
</p:tagLst>
</file>

<file path=ppt/tags/tag4.xml><?xml version="1.0" encoding="utf-8"?>
<p:tagLst xmlns:p="http://schemas.openxmlformats.org/presentationml/2006/main">
  <p:tag name="KSO_WM_TEMPLATE_CATEGORY" val="diagram"/>
  <p:tag name="KSO_WM_TEMPLATE_INDEX" val="20177688"/>
  <p:tag name="KSO_WM_UNIT_TYPE" val="r_i"/>
  <p:tag name="KSO_WM_UNIT_INDEX" val="1_4"/>
  <p:tag name="KSO_WM_UNIT_ID" val="diagram20177688_1*r_i*1_4"/>
  <p:tag name="KSO_WM_UNIT_LAYERLEVEL" val="1_1"/>
  <p:tag name="KSO_WM_BEAUTIFY_FLAG" val="#wm#"/>
  <p:tag name="KSO_WM_TAG_VERSION" val="1.0"/>
  <p:tag name="KSO_WM_DIAGRAM_GROUP_CODE" val="r1-1"/>
  <p:tag name="KSO_WM_UNIT_DIAGRAM_CONTRAST_TITLE_CNT" val="2"/>
  <p:tag name="KSO_WM_UNIT_DIAGRAM_DIMENSION_TITLE_CNT" val="1"/>
  <p:tag name="KSO_WM_UNIT_LINE_FORE_SCHEMECOLOR_INDEX" val="7"/>
  <p:tag name="KSO_WM_UNIT_LINE_FILL_TYPE" val="2"/>
  <p:tag name="KSO_WM_UNIT_TEXT_FILL_FORE_SCHEMECOLOR_INDEX" val="2"/>
  <p:tag name="KSO_WM_UNIT_TEXT_FILL_TYPE" val="1"/>
</p:tagLst>
</file>

<file path=ppt/tags/tag40.xml><?xml version="1.0" encoding="utf-8"?>
<p:tagLst xmlns:p="http://schemas.openxmlformats.org/presentationml/2006/main">
  <p:tag name="KSO_WM_TAG_VERSION" val="1.0"/>
  <p:tag name="KSO_WM_TEMPLATE_CATEGORY" val="diagram"/>
  <p:tag name="KSO_WM_TEMPLATE_INDEX" val="160240"/>
  <p:tag name="KSO_WM_UNIT_TYPE" val="l_i"/>
  <p:tag name="KSO_WM_UNIT_INDEX" val="1_10"/>
  <p:tag name="KSO_WM_UNIT_ID" val="260*l_i*1_10"/>
  <p:tag name="KSO_WM_UNIT_CLEAR" val="1"/>
  <p:tag name="KSO_WM_UNIT_LAYERLEVEL" val="1_1"/>
  <p:tag name="KSO_WM_BEAUTIFY_FLAG" val="#wm#"/>
  <p:tag name="KSO_WM_DIAGRAM_GROUP_CODE" val="l1-1"/>
  <p:tag name="KSO_WM_UNIT_LINE_FORE_SCHEMECOLOR_INDEX" val="5"/>
  <p:tag name="KSO_WM_UNIT_LINE_FILL_TYPE" val="2"/>
</p:tagLst>
</file>

<file path=ppt/tags/tag41.xml><?xml version="1.0" encoding="utf-8"?>
<p:tagLst xmlns:p="http://schemas.openxmlformats.org/presentationml/2006/main">
  <p:tag name="KSO_WM_TAG_VERSION" val="1.0"/>
  <p:tag name="KSO_WM_TEMPLATE_CATEGORY" val="diagram"/>
  <p:tag name="KSO_WM_TEMPLATE_INDEX" val="160240"/>
  <p:tag name="KSO_WM_UNIT_TYPE" val="l_h_f"/>
  <p:tag name="KSO_WM_UNIT_INDEX" val="1_5_1"/>
  <p:tag name="KSO_WM_UNIT_ID" val="260*l_h_f*1_5_1"/>
  <p:tag name="KSO_WM_UNIT_CLEAR" val="1"/>
  <p:tag name="KSO_WM_UNIT_LAYERLEVEL" val="1_1_1"/>
  <p:tag name="KSO_WM_UNIT_VALUE" val="4"/>
  <p:tag name="KSO_WM_UNIT_HIGHLIGHT" val="0"/>
  <p:tag name="KSO_WM_UNIT_COMPATIBLE" val="0"/>
  <p:tag name="KSO_WM_UNIT_PRESET_TEXT" val="LOREM"/>
  <p:tag name="KSO_WM_BEAUTIFY_FLAG" val="#wm#"/>
  <p:tag name="KSO_WM_DIAGRAM_GROUP_CODE" val="l1-1"/>
  <p:tag name="KSO_WM_UNIT_TEXT_FILL_FORE_SCHEMECOLOR_INDEX" val="5"/>
  <p:tag name="KSO_WM_UNIT_TEXT_FILL_TYPE" val="1"/>
</p:tagLst>
</file>

<file path=ppt/tags/tag42.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4*l_h_f*1_1_1"/>
  <p:tag name="KSO_WM_UNIT_TYPE" val="l_h_f"/>
  <p:tag name="KSO_WM_UNIT_INDEX" val="1_1_1"/>
  <p:tag name="KSO_WM_UNIT_CLEAR" val="1"/>
  <p:tag name="KSO_WM_UNIT_LAYERLEVEL" val="1_1_1"/>
  <p:tag name="KSO_WM_UNIT_VALUE" val="40"/>
  <p:tag name="KSO_WM_UNIT_HIGHLIGHT" val="0"/>
  <p:tag name="KSO_WM_UNIT_COMPATIBLE" val="0"/>
  <p:tag name="KSO_WM_UNIT_PRESET_TEXT_INDEX" val="4"/>
  <p:tag name="KSO_WM_UNIT_PRESET_TEXT_LEN" val="36"/>
  <p:tag name="KSO_WM_DIAGRAM_GROUP_CODE" val="l1-1"/>
  <p:tag name="KSO_WM_UNIT_FILL_FORE_SCHEMECOLOR_INDEX" val="5"/>
  <p:tag name="KSO_WM_UNIT_FILL_TYPE" val="1"/>
  <p:tag name="KSO_WM_UNIT_SHADOW_SCHEMECOLOR_INDEX" val="5"/>
  <p:tag name="KSO_WM_UNIT_TEXT_FILL_FORE_SCHEMECOLOR_INDEX" val="13"/>
  <p:tag name="KSO_WM_UNIT_TEXT_FILL_TYPE" val="1"/>
</p:tagLst>
</file>

<file path=ppt/tags/tag43.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4*l_i*1_2"/>
  <p:tag name="KSO_WM_UNIT_TYPE" val="l_i"/>
  <p:tag name="KSO_WM_UNIT_INDEX" val="1_2"/>
  <p:tag name="KSO_WM_UNIT_CLEAR" val="1"/>
  <p:tag name="KSO_WM_UNIT_LAYERLEVEL" val="1_1"/>
  <p:tag name="KSO_WM_DIAGRAM_GROUP_CODE" val="l1-1"/>
  <p:tag name="KSO_WM_UNIT_FILL_FORE_SCHEMECOLOR_INDEX" val="5"/>
  <p:tag name="KSO_WM_UNIT_FILL_TYPE" val="1"/>
  <p:tag name="KSO_WM_UNIT_SHADOW_SCHEMECOLOR_INDEX" val="14"/>
  <p:tag name="KSO_WM_UNIT_TEXT_FILL_FORE_SCHEMECOLOR_INDEX" val="2"/>
  <p:tag name="KSO_WM_UNIT_TEXT_FILL_TYPE" val="1"/>
</p:tagLst>
</file>

<file path=ppt/tags/tag44.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4*l_h_a*1_1_1"/>
  <p:tag name="KSO_WM_UNIT_TYPE" val="l_h_a"/>
  <p:tag name="KSO_WM_UNIT_INDEX" val="1_1_1"/>
  <p:tag name="KSO_WM_UNIT_CLEAR" val="1"/>
  <p:tag name="KSO_WM_UNIT_LAYERLEVEL" val="1_1_1"/>
  <p:tag name="KSO_WM_UNIT_VALUE" val="6"/>
  <p:tag name="KSO_WM_UNIT_HIGHLIGHT" val="0"/>
  <p:tag name="KSO_WM_UNIT_COMPATIBLE" val="0"/>
  <p:tag name="KSO_WM_DIAGRAM_GROUP_CODE" val="l1-1"/>
  <p:tag name="KSO_WM_UNIT_PRESET_TEXT" val="01"/>
  <p:tag name="KSO_WM_UNIT_LINE_FORE_SCHEMECOLOR_INDEX" val="14"/>
  <p:tag name="KSO_WM_UNIT_LINE_FILL_TYPE" val="2"/>
  <p:tag name="KSO_WM_UNIT_TEXT_FILL_FORE_SCHEMECOLOR_INDEX" val="14"/>
  <p:tag name="KSO_WM_UNIT_TEXT_FILL_TYPE" val="1"/>
</p:tagLst>
</file>

<file path=ppt/tags/tag45.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4*l_h_f*1_2_1"/>
  <p:tag name="KSO_WM_UNIT_TYPE" val="l_h_f"/>
  <p:tag name="KSO_WM_UNIT_INDEX" val="1_2_1"/>
  <p:tag name="KSO_WM_UNIT_CLEAR" val="1"/>
  <p:tag name="KSO_WM_UNIT_LAYERLEVEL" val="1_1_1"/>
  <p:tag name="KSO_WM_UNIT_VALUE" val="40"/>
  <p:tag name="KSO_WM_UNIT_HIGHLIGHT" val="0"/>
  <p:tag name="KSO_WM_UNIT_COMPATIBLE" val="0"/>
  <p:tag name="KSO_WM_UNIT_PRESET_TEXT_INDEX" val="4"/>
  <p:tag name="KSO_WM_UNIT_PRESET_TEXT_LEN" val="36"/>
  <p:tag name="KSO_WM_DIAGRAM_GROUP_CODE" val="l1-1"/>
  <p:tag name="KSO_WM_UNIT_FILL_FORE_SCHEMECOLOR_INDEX" val="6"/>
  <p:tag name="KSO_WM_UNIT_FILL_TYPE" val="1"/>
  <p:tag name="KSO_WM_UNIT_SHADOW_SCHEMECOLOR_INDEX" val="5"/>
  <p:tag name="KSO_WM_UNIT_TEXT_FILL_FORE_SCHEMECOLOR_INDEX" val="13"/>
  <p:tag name="KSO_WM_UNIT_TEXT_FILL_TYPE" val="1"/>
</p:tagLst>
</file>

<file path=ppt/tags/tag46.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4*l_i*1_3"/>
  <p:tag name="KSO_WM_UNIT_TYPE" val="l_i"/>
  <p:tag name="KSO_WM_UNIT_INDEX" val="1_3"/>
  <p:tag name="KSO_WM_UNIT_CLEAR" val="1"/>
  <p:tag name="KSO_WM_UNIT_LAYERLEVEL" val="1_1"/>
  <p:tag name="KSO_WM_DIAGRAM_GROUP_CODE" val="l1-1"/>
  <p:tag name="KSO_WM_UNIT_FILL_FORE_SCHEMECOLOR_INDEX" val="6"/>
  <p:tag name="KSO_WM_UNIT_FILL_TYPE" val="1"/>
  <p:tag name="KSO_WM_UNIT_SHADOW_SCHEMECOLOR_INDEX" val="14"/>
  <p:tag name="KSO_WM_UNIT_TEXT_FILL_FORE_SCHEMECOLOR_INDEX" val="2"/>
  <p:tag name="KSO_WM_UNIT_TEXT_FILL_TYPE" val="1"/>
</p:tagLst>
</file>

<file path=ppt/tags/tag47.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4*l_h_a*1_2_1"/>
  <p:tag name="KSO_WM_UNIT_TYPE" val="l_h_a"/>
  <p:tag name="KSO_WM_UNIT_INDEX" val="1_2_1"/>
  <p:tag name="KSO_WM_UNIT_CLEAR" val="1"/>
  <p:tag name="KSO_WM_UNIT_LAYERLEVEL" val="1_1_1"/>
  <p:tag name="KSO_WM_UNIT_VALUE" val="6"/>
  <p:tag name="KSO_WM_UNIT_HIGHLIGHT" val="0"/>
  <p:tag name="KSO_WM_UNIT_COMPATIBLE" val="0"/>
  <p:tag name="KSO_WM_DIAGRAM_GROUP_CODE" val="l1-1"/>
  <p:tag name="KSO_WM_UNIT_PRESET_TEXT" val="02"/>
  <p:tag name="KSO_WM_UNIT_LINE_FORE_SCHEMECOLOR_INDEX" val="14"/>
  <p:tag name="KSO_WM_UNIT_LINE_FILL_TYPE" val="2"/>
  <p:tag name="KSO_WM_UNIT_TEXT_FILL_FORE_SCHEMECOLOR_INDEX" val="14"/>
  <p:tag name="KSO_WM_UNIT_TEXT_FILL_TYPE" val="1"/>
</p:tagLst>
</file>

<file path=ppt/tags/tag48.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4*l_h_f*1_3_1"/>
  <p:tag name="KSO_WM_UNIT_TYPE" val="l_h_f"/>
  <p:tag name="KSO_WM_UNIT_INDEX" val="1_3_1"/>
  <p:tag name="KSO_WM_UNIT_CLEAR" val="1"/>
  <p:tag name="KSO_WM_UNIT_LAYERLEVEL" val="1_1_1"/>
  <p:tag name="KSO_WM_UNIT_VALUE" val="40"/>
  <p:tag name="KSO_WM_UNIT_HIGHLIGHT" val="0"/>
  <p:tag name="KSO_WM_UNIT_COMPATIBLE" val="0"/>
  <p:tag name="KSO_WM_UNIT_PRESET_TEXT_INDEX" val="4"/>
  <p:tag name="KSO_WM_UNIT_PRESET_TEXT_LEN" val="36"/>
  <p:tag name="KSO_WM_DIAGRAM_GROUP_CODE" val="l1-1"/>
  <p:tag name="KSO_WM_UNIT_FILL_FORE_SCHEMECOLOR_INDEX" val="7"/>
  <p:tag name="KSO_WM_UNIT_FILL_TYPE" val="1"/>
  <p:tag name="KSO_WM_UNIT_SHADOW_SCHEMECOLOR_INDEX" val="5"/>
  <p:tag name="KSO_WM_UNIT_TEXT_FILL_FORE_SCHEMECOLOR_INDEX" val="13"/>
  <p:tag name="KSO_WM_UNIT_TEXT_FILL_TYPE" val="1"/>
</p:tagLst>
</file>

<file path=ppt/tags/tag49.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4*l_i*1_4"/>
  <p:tag name="KSO_WM_UNIT_TYPE" val="l_i"/>
  <p:tag name="KSO_WM_UNIT_INDEX" val="1_4"/>
  <p:tag name="KSO_WM_UNIT_CLEAR" val="1"/>
  <p:tag name="KSO_WM_UNIT_LAYERLEVEL" val="1_1"/>
  <p:tag name="KSO_WM_DIAGRAM_GROUP_CODE" val="l1-1"/>
  <p:tag name="KSO_WM_UNIT_FILL_FORE_SCHEMECOLOR_INDEX" val="7"/>
  <p:tag name="KSO_WM_UNIT_FILL_TYPE" val="1"/>
  <p:tag name="KSO_WM_UNIT_SHADOW_SCHEMECOLOR_INDEX" val="14"/>
  <p:tag name="KSO_WM_UNIT_TEXT_FILL_FORE_SCHEMECOLOR_INDEX" val="2"/>
  <p:tag name="KSO_WM_UNIT_TEXT_FILL_TYPE" val="1"/>
</p:tagLst>
</file>

<file path=ppt/tags/tag5.xml><?xml version="1.0" encoding="utf-8"?>
<p:tagLst xmlns:p="http://schemas.openxmlformats.org/presentationml/2006/main">
  <p:tag name="KSO_WM_TEMPLATE_CATEGORY" val="diagram"/>
  <p:tag name="KSO_WM_TEMPLATE_INDEX" val="20177688"/>
  <p:tag name="KSO_WM_UNIT_TYPE" val="r_i"/>
  <p:tag name="KSO_WM_UNIT_INDEX" val="1_5"/>
  <p:tag name="KSO_WM_UNIT_ID" val="diagram20177688_1*r_i*1_5"/>
  <p:tag name="KSO_WM_UNIT_LAYERLEVEL" val="1_1"/>
  <p:tag name="KSO_WM_BEAUTIFY_FLAG" val="#wm#"/>
  <p:tag name="KSO_WM_TAG_VERSION" val="1.0"/>
  <p:tag name="KSO_WM_DIAGRAM_GROUP_CODE" val="r1-1"/>
  <p:tag name="KSO_WM_UNIT_DIAGRAM_CONTRAST_TITLE_CNT" val="2"/>
  <p:tag name="KSO_WM_UNIT_DIAGRAM_DIMENSION_TITLE_CNT" val="1"/>
  <p:tag name="KSO_WM_UNIT_FILL_FORE_SCHEMECOLOR_INDEX" val="14"/>
  <p:tag name="KSO_WM_UNIT_FILL_TYPE" val="1"/>
  <p:tag name="KSO_WM_UNIT_TEXT_FILL_FORE_SCHEMECOLOR_INDEX" val="2"/>
  <p:tag name="KSO_WM_UNIT_TEXT_FILL_TYPE" val="1"/>
</p:tagLst>
</file>

<file path=ppt/tags/tag50.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4*l_h_a*1_3_1"/>
  <p:tag name="KSO_WM_UNIT_TYPE" val="l_h_a"/>
  <p:tag name="KSO_WM_UNIT_INDEX" val="1_3_1"/>
  <p:tag name="KSO_WM_UNIT_CLEAR" val="1"/>
  <p:tag name="KSO_WM_UNIT_LAYERLEVEL" val="1_1_1"/>
  <p:tag name="KSO_WM_UNIT_VALUE" val="6"/>
  <p:tag name="KSO_WM_UNIT_HIGHLIGHT" val="0"/>
  <p:tag name="KSO_WM_UNIT_COMPATIBLE" val="0"/>
  <p:tag name="KSO_WM_DIAGRAM_GROUP_CODE" val="l1-1"/>
  <p:tag name="KSO_WM_UNIT_PRESET_TEXT" val="03"/>
  <p:tag name="KSO_WM_UNIT_LINE_FORE_SCHEMECOLOR_INDEX" val="14"/>
  <p:tag name="KSO_WM_UNIT_LINE_FILL_TYPE" val="2"/>
  <p:tag name="KSO_WM_UNIT_TEXT_FILL_FORE_SCHEMECOLOR_INDEX" val="14"/>
  <p:tag name="KSO_WM_UNIT_TEXT_FILL_TYPE" val="1"/>
</p:tagLst>
</file>

<file path=ppt/tags/tag51.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4*l_h_f*1_4_1"/>
  <p:tag name="KSO_WM_UNIT_TYPE" val="l_h_f"/>
  <p:tag name="KSO_WM_UNIT_INDEX" val="1_4_1"/>
  <p:tag name="KSO_WM_UNIT_CLEAR" val="1"/>
  <p:tag name="KSO_WM_UNIT_LAYERLEVEL" val="1_1_1"/>
  <p:tag name="KSO_WM_UNIT_VALUE" val="40"/>
  <p:tag name="KSO_WM_UNIT_HIGHLIGHT" val="0"/>
  <p:tag name="KSO_WM_UNIT_COMPATIBLE" val="0"/>
  <p:tag name="KSO_WM_UNIT_PRESET_TEXT_INDEX" val="4"/>
  <p:tag name="KSO_WM_UNIT_PRESET_TEXT_LEN" val="36"/>
  <p:tag name="KSO_WM_DIAGRAM_GROUP_CODE" val="l1-1"/>
  <p:tag name="KSO_WM_UNIT_FILL_FORE_SCHEMECOLOR_INDEX" val="8"/>
  <p:tag name="KSO_WM_UNIT_FILL_TYPE" val="1"/>
  <p:tag name="KSO_WM_UNIT_SHADOW_SCHEMECOLOR_INDEX" val="5"/>
  <p:tag name="KSO_WM_UNIT_TEXT_FILL_FORE_SCHEMECOLOR_INDEX" val="13"/>
  <p:tag name="KSO_WM_UNIT_TEXT_FILL_TYPE" val="1"/>
</p:tagLst>
</file>

<file path=ppt/tags/tag52.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4*l_i*1_5"/>
  <p:tag name="KSO_WM_UNIT_TYPE" val="l_i"/>
  <p:tag name="KSO_WM_UNIT_INDEX" val="1_5"/>
  <p:tag name="KSO_WM_UNIT_CLEAR" val="1"/>
  <p:tag name="KSO_WM_UNIT_LAYERLEVEL" val="1_1"/>
  <p:tag name="KSO_WM_DIAGRAM_GROUP_CODE" val="l1-1"/>
  <p:tag name="KSO_WM_UNIT_FILL_FORE_SCHEMECOLOR_INDEX" val="8"/>
  <p:tag name="KSO_WM_UNIT_FILL_TYPE" val="1"/>
  <p:tag name="KSO_WM_UNIT_SHADOW_SCHEMECOLOR_INDEX" val="14"/>
  <p:tag name="KSO_WM_UNIT_TEXT_FILL_FORE_SCHEMECOLOR_INDEX" val="2"/>
  <p:tag name="KSO_WM_UNIT_TEXT_FILL_TYPE" val="1"/>
</p:tagLst>
</file>

<file path=ppt/tags/tag53.xml><?xml version="1.0" encoding="utf-8"?>
<p:tagLst xmlns:p="http://schemas.openxmlformats.org/presentationml/2006/main">
  <p:tag name="KSO_WM_TEMPLATE_CATEGORY" val="diagram"/>
  <p:tag name="KSO_WM_TEMPLATE_INDEX" val="160007"/>
  <p:tag name="KSO_WM_TAG_VERSION" val="1.0"/>
  <p:tag name="KSO_WM_BEAUTIFY_FLAG" val="#wm#"/>
  <p:tag name="KSO_WM_UNIT_ID" val="diagram160007_4*l_h_a*1_4_1"/>
  <p:tag name="KSO_WM_UNIT_TYPE" val="l_h_a"/>
  <p:tag name="KSO_WM_UNIT_INDEX" val="1_4_1"/>
  <p:tag name="KSO_WM_UNIT_CLEAR" val="1"/>
  <p:tag name="KSO_WM_UNIT_LAYERLEVEL" val="1_1_1"/>
  <p:tag name="KSO_WM_UNIT_VALUE" val="6"/>
  <p:tag name="KSO_WM_UNIT_HIGHLIGHT" val="0"/>
  <p:tag name="KSO_WM_UNIT_COMPATIBLE" val="0"/>
  <p:tag name="KSO_WM_DIAGRAM_GROUP_CODE" val="l1-1"/>
  <p:tag name="KSO_WM_UNIT_PRESET_TEXT" val="04"/>
  <p:tag name="KSO_WM_UNIT_LINE_FORE_SCHEMECOLOR_INDEX" val="14"/>
  <p:tag name="KSO_WM_UNIT_LINE_FILL_TYPE" val="2"/>
  <p:tag name="KSO_WM_UNIT_TEXT_FILL_FORE_SCHEMECOLOR_INDEX" val="14"/>
  <p:tag name="KSO_WM_UNIT_TEXT_FILL_TYPE" val="1"/>
</p:tagLst>
</file>

<file path=ppt/tags/tag54.xml><?xml version="1.0" encoding="utf-8"?>
<p:tagLst xmlns:p="http://schemas.openxmlformats.org/presentationml/2006/main">
  <p:tag name="KSO_WM_TAG_VERSION" val="1.0"/>
  <p:tag name="KSO_WM_BEAUTIFY_FLAG" val="#wm#"/>
  <p:tag name="KSO_WM_TEMPLATE_CATEGORY" val="diagram"/>
  <p:tag name="KSO_WM_TEMPLATE_INDEX" val="160356"/>
  <p:tag name="KSO_WM_UNIT_TYPE" val="n_i"/>
  <p:tag name="KSO_WM_UNIT_INDEX" val="1_1"/>
  <p:tag name="KSO_WM_UNIT_ID" val="diagram160356_2*n_i*1_1"/>
  <p:tag name="KSO_WM_UNIT_CLEAR" val="1"/>
  <p:tag name="KSO_WM_UNIT_LAYERLEVEL" val="1_1"/>
  <p:tag name="KSO_WM_DIAGRAM_GROUP_CODE" val="n1-1"/>
  <p:tag name="KSO_WM_UNIT_LINE_FORE_SCHEMECOLOR_INDEX" val="13"/>
  <p:tag name="KSO_WM_UNIT_LINE_FILL_TYPE" val="2"/>
  <p:tag name="KSO_WM_UNIT_USESOURCEFORMAT_APPLY" val="0"/>
</p:tagLst>
</file>

<file path=ppt/tags/tag55.xml><?xml version="1.0" encoding="utf-8"?>
<p:tagLst xmlns:p="http://schemas.openxmlformats.org/presentationml/2006/main">
  <p:tag name="KSO_WM_TAG_VERSION" val="1.0"/>
  <p:tag name="KSO_WM_BEAUTIFY_FLAG" val="#wm#"/>
  <p:tag name="KSO_WM_UNIT_TYPE" val="i"/>
  <p:tag name="KSO_WM_UNIT_ID" val="diagram160356_2*i*2"/>
  <p:tag name="KSO_WM_TEMPLATE_CATEGORY" val="diagram"/>
  <p:tag name="KSO_WM_TEMPLATE_INDEX" val="160356"/>
  <p:tag name="KSO_WM_UNIT_INDEX" val="2"/>
</p:tagLst>
</file>

<file path=ppt/tags/tag56.xml><?xml version="1.0" encoding="utf-8"?>
<p:tagLst xmlns:p="http://schemas.openxmlformats.org/presentationml/2006/main">
  <p:tag name="KSO_WM_TAG_VERSION" val="1.0"/>
  <p:tag name="KSO_WM_BEAUTIFY_FLAG" val="#wm#"/>
  <p:tag name="KSO_WM_TEMPLATE_CATEGORY" val="diagram"/>
  <p:tag name="KSO_WM_TEMPLATE_INDEX" val="160356"/>
  <p:tag name="KSO_WM_UNIT_TYPE" val="n_i"/>
  <p:tag name="KSO_WM_UNIT_INDEX" val="1_3"/>
  <p:tag name="KSO_WM_UNIT_ID" val="diagram160356_2*n_i*1_3"/>
  <p:tag name="KSO_WM_UNIT_CLEAR" val="1"/>
  <p:tag name="KSO_WM_UNIT_LAYERLEVEL" val="1_1"/>
  <p:tag name="KSO_WM_DIAGRAM_GROUP_CODE" val="n1-1"/>
  <p:tag name="KSO_WM_UNIT_LINE_FORE_SCHEMECOLOR_INDEX" val="5"/>
  <p:tag name="KSO_WM_UNIT_LINE_FILL_TYPE" val="2"/>
  <p:tag name="KSO_WM_UNIT_TEXT_FILL_FORE_SCHEMECOLOR_INDEX" val="5"/>
  <p:tag name="KSO_WM_UNIT_TEXT_FILL_TYPE" val="1"/>
  <p:tag name="KSO_WM_UNIT_USESOURCEFORMAT_APPLY" val="0"/>
</p:tagLst>
</file>

<file path=ppt/tags/tag57.xml><?xml version="1.0" encoding="utf-8"?>
<p:tagLst xmlns:p="http://schemas.openxmlformats.org/presentationml/2006/main">
  <p:tag name="KSO_WM_TAG_VERSION" val="1.0"/>
  <p:tag name="KSO_WM_BEAUTIFY_FLAG" val="#wm#"/>
  <p:tag name="KSO_WM_TEMPLATE_CATEGORY" val="diagram"/>
  <p:tag name="KSO_WM_TEMPLATE_INDEX" val="160356"/>
  <p:tag name="KSO_WM_UNIT_TYPE" val="n_h_f"/>
  <p:tag name="KSO_WM_UNIT_INDEX" val="1_2_1"/>
  <p:tag name="KSO_WM_UNIT_ID" val="diagram160356_2*n_h_f*1_2_1"/>
  <p:tag name="KSO_WM_UNIT_CLEAR" val="1"/>
  <p:tag name="KSO_WM_UNIT_LAYERLEVEL" val="1_1_1"/>
  <p:tag name="KSO_WM_UNIT_VALUE" val="14"/>
  <p:tag name="KSO_WM_UNIT_HIGHLIGHT" val="0"/>
  <p:tag name="KSO_WM_UNIT_COMPATIBLE" val="0"/>
  <p:tag name="KSO_WM_UNIT_PRESET_TEXT_INDEX" val="4"/>
  <p:tag name="KSO_WM_UNIT_PRESET_TEXT_LEN" val="26"/>
  <p:tag name="KSO_WM_DIAGRAM_GROUP_CODE" val="n1-1"/>
  <p:tag name="KSO_WM_UNIT_TEXT_FILL_FORE_SCHEMECOLOR_INDEX" val="14"/>
  <p:tag name="KSO_WM_UNIT_TEXT_FILL_TYPE" val="1"/>
  <p:tag name="KSO_WM_UNIT_USESOURCEFORMAT_APPLY" val="0"/>
</p:tagLst>
</file>

<file path=ppt/tags/tag58.xml><?xml version="1.0" encoding="utf-8"?>
<p:tagLst xmlns:p="http://schemas.openxmlformats.org/presentationml/2006/main">
  <p:tag name="KSO_WM_TAG_VERSION" val="1.0"/>
  <p:tag name="KSO_WM_BEAUTIFY_FLAG" val="#wm#"/>
  <p:tag name="KSO_WM_TEMPLATE_CATEGORY" val="diagram"/>
  <p:tag name="KSO_WM_TEMPLATE_INDEX" val="160356"/>
  <p:tag name="KSO_WM_UNIT_TYPE" val="n_i"/>
  <p:tag name="KSO_WM_UNIT_INDEX" val="1_2"/>
  <p:tag name="KSO_WM_UNIT_ID" val="diagram160356_2*n_i*1_2"/>
  <p:tag name="KSO_WM_UNIT_CLEAR" val="1"/>
  <p:tag name="KSO_WM_UNIT_LAYERLEVEL" val="1_1"/>
  <p:tag name="KSO_WM_DIAGRAM_GROUP_CODE" val="n1-1"/>
  <p:tag name="KSO_WM_UNIT_LINE_FORE_SCHEMECOLOR_INDEX" val="13"/>
  <p:tag name="KSO_WM_UNIT_LINE_FILL_TYPE" val="2"/>
  <p:tag name="KSO_WM_UNIT_USESOURCEFORMAT_APPLY" val="0"/>
</p:tagLst>
</file>

<file path=ppt/tags/tag59.xml><?xml version="1.0" encoding="utf-8"?>
<p:tagLst xmlns:p="http://schemas.openxmlformats.org/presentationml/2006/main">
  <p:tag name="KSO_WM_TAG_VERSION" val="1.0"/>
  <p:tag name="KSO_WM_BEAUTIFY_FLAG" val="#wm#"/>
  <p:tag name="KSO_WM_UNIT_TYPE" val="i"/>
  <p:tag name="KSO_WM_UNIT_ID" val="diagram160356_2*i*9"/>
  <p:tag name="KSO_WM_TEMPLATE_CATEGORY" val="diagram"/>
  <p:tag name="KSO_WM_TEMPLATE_INDEX" val="160356"/>
  <p:tag name="KSO_WM_UNIT_INDEX" val="9"/>
</p:tagLst>
</file>

<file path=ppt/tags/tag6.xml><?xml version="1.0" encoding="utf-8"?>
<p:tagLst xmlns:p="http://schemas.openxmlformats.org/presentationml/2006/main">
  <p:tag name="KSO_WM_TEMPLATE_CATEGORY" val="diagram"/>
  <p:tag name="KSO_WM_TEMPLATE_INDEX" val="20177688"/>
  <p:tag name="KSO_WM_UNIT_TYPE" val="r_v"/>
  <p:tag name="KSO_WM_UNIT_INDEX" val="1_2"/>
  <p:tag name="KSO_WM_UNIT_ID" val="diagram20177688_1*r_v*1_2"/>
  <p:tag name="KSO_WM_UNIT_LAYERLEVEL" val="1_1"/>
  <p:tag name="KSO_WM_UNIT_DIAGRAM_CONTRAST_TITLE_CNT" val="2"/>
  <p:tag name="KSO_WM_UNIT_DIAGRAM_DIMENSION_TITLE_CNT" val="1"/>
  <p:tag name="KSO_WM_UNIT_VALUE" val="44"/>
  <p:tag name="KSO_WM_UNIT_HIGHLIGHT" val="0"/>
  <p:tag name="KSO_WM_UNIT_COMPATIBLE" val="0"/>
  <p:tag name="KSO_WM_UNIT_CLEAR" val="0"/>
  <p:tag name="KSO_WM_BEAUTIFY_FLAG" val="#wm#"/>
  <p:tag name="KSO_WM_TAG_VERSION" val="1.0"/>
  <p:tag name="KSO_WM_DIAGRAM_GROUP_CODE" val="r1-1"/>
  <p:tag name="KSO_WM_UNIT_PRESET_TEXT" val="Vestibulum ante ipsum primis in faucibus orci luctus et ultrices posuere cubilia Curae"/>
  <p:tag name="KSO_WM_UNIT_TEXT_FILL_FORE_SCHEMECOLOR_INDEX" val="1"/>
  <p:tag name="KSO_WM_UNIT_TEXT_FILL_TYPE" val="1"/>
</p:tagLst>
</file>

<file path=ppt/tags/tag60.xml><?xml version="1.0" encoding="utf-8"?>
<p:tagLst xmlns:p="http://schemas.openxmlformats.org/presentationml/2006/main">
  <p:tag name="KSO_WM_TAG_VERSION" val="1.0"/>
  <p:tag name="KSO_WM_BEAUTIFY_FLAG" val="#wm#"/>
  <p:tag name="KSO_WM_TEMPLATE_CATEGORY" val="diagram"/>
  <p:tag name="KSO_WM_TEMPLATE_INDEX" val="160356"/>
  <p:tag name="KSO_WM_UNIT_TYPE" val="n_i"/>
  <p:tag name="KSO_WM_UNIT_INDEX" val="1_5"/>
  <p:tag name="KSO_WM_UNIT_ID" val="diagram160356_2*n_i*1_5"/>
  <p:tag name="KSO_WM_UNIT_CLEAR" val="1"/>
  <p:tag name="KSO_WM_UNIT_LAYERLEVEL" val="1_1"/>
  <p:tag name="KSO_WM_DIAGRAM_GROUP_CODE" val="n1-1"/>
  <p:tag name="KSO_WM_UNIT_LINE_FORE_SCHEMECOLOR_INDEX" val="6"/>
  <p:tag name="KSO_WM_UNIT_LINE_FILL_TYPE" val="2"/>
  <p:tag name="KSO_WM_UNIT_TEXT_FILL_FORE_SCHEMECOLOR_INDEX" val="6"/>
  <p:tag name="KSO_WM_UNIT_TEXT_FILL_TYPE" val="1"/>
  <p:tag name="KSO_WM_UNIT_USESOURCEFORMAT_APPLY" val="0"/>
</p:tagLst>
</file>

<file path=ppt/tags/tag61.xml><?xml version="1.0" encoding="utf-8"?>
<p:tagLst xmlns:p="http://schemas.openxmlformats.org/presentationml/2006/main">
  <p:tag name="KSO_WM_TAG_VERSION" val="1.0"/>
  <p:tag name="KSO_WM_BEAUTIFY_FLAG" val="#wm#"/>
  <p:tag name="KSO_WM_TEMPLATE_CATEGORY" val="diagram"/>
  <p:tag name="KSO_WM_TEMPLATE_INDEX" val="160356"/>
  <p:tag name="KSO_WM_UNIT_TYPE" val="n_h_f"/>
  <p:tag name="KSO_WM_UNIT_INDEX" val="1_2_2"/>
  <p:tag name="KSO_WM_UNIT_ID" val="diagram160356_2*n_h_f*1_2_2"/>
  <p:tag name="KSO_WM_UNIT_CLEAR" val="1"/>
  <p:tag name="KSO_WM_UNIT_LAYERLEVEL" val="1_1_1"/>
  <p:tag name="KSO_WM_UNIT_VALUE" val="14"/>
  <p:tag name="KSO_WM_UNIT_HIGHLIGHT" val="0"/>
  <p:tag name="KSO_WM_UNIT_COMPATIBLE" val="0"/>
  <p:tag name="KSO_WM_UNIT_PRESET_TEXT_INDEX" val="4"/>
  <p:tag name="KSO_WM_UNIT_PRESET_TEXT_LEN" val="26"/>
  <p:tag name="KSO_WM_DIAGRAM_GROUP_CODE" val="n1-1"/>
  <p:tag name="KSO_WM_UNIT_TEXT_FILL_FORE_SCHEMECOLOR_INDEX" val="14"/>
  <p:tag name="KSO_WM_UNIT_TEXT_FILL_TYPE" val="1"/>
  <p:tag name="KSO_WM_UNIT_USESOURCEFORMAT_APPLY" val="0"/>
</p:tagLst>
</file>

<file path=ppt/tags/tag62.xml><?xml version="1.0" encoding="utf-8"?>
<p:tagLst xmlns:p="http://schemas.openxmlformats.org/presentationml/2006/main">
  <p:tag name="KSO_WM_TAG_VERSION" val="1.0"/>
  <p:tag name="KSO_WM_BEAUTIFY_FLAG" val="#wm#"/>
  <p:tag name="KSO_WM_TEMPLATE_CATEGORY" val="diagram"/>
  <p:tag name="KSO_WM_TEMPLATE_INDEX" val="160356"/>
  <p:tag name="KSO_WM_UNIT_TYPE" val="n_h_f"/>
  <p:tag name="KSO_WM_UNIT_INDEX" val="1_1_1"/>
  <p:tag name="KSO_WM_UNIT_ID" val="diagram160356_2*n_h_f*1_1_1"/>
  <p:tag name="KSO_WM_UNIT_CLEAR" val="1"/>
  <p:tag name="KSO_WM_UNIT_LAYERLEVEL" val="1_1_1"/>
  <p:tag name="KSO_WM_UNIT_VALUE" val="56"/>
  <p:tag name="KSO_WM_UNIT_HIGHLIGHT" val="0"/>
  <p:tag name="KSO_WM_UNIT_COMPATIBLE" val="0"/>
  <p:tag name="KSO_WM_UNIT_PRESET_TEXT_INDEX" val="4"/>
  <p:tag name="KSO_WM_UNIT_PRESET_TEXT_LEN" val="26"/>
  <p:tag name="KSO_WM_DIAGRAM_GROUP_CODE" val="n1-1"/>
  <p:tag name="KSO_WM_UNIT_LINE_FORE_SCHEMECOLOR_INDEX" val="13"/>
  <p:tag name="KSO_WM_UNIT_LINE_FILL_TYPE" val="2"/>
  <p:tag name="KSO_WM_UNIT_TEXT_FILL_FORE_SCHEMECOLOR_INDEX" val="13"/>
  <p:tag name="KSO_WM_UNIT_TEXT_FILL_TYPE" val="1"/>
  <p:tag name="KSO_WM_UNIT_USESOURCEFORMAT_APPLY" val="0"/>
</p:tagLst>
</file>

<file path=ppt/tags/tag63.xml><?xml version="1.0" encoding="utf-8"?>
<p:tagLst xmlns:p="http://schemas.openxmlformats.org/presentationml/2006/main">
  <p:tag name="KSO_WM_TAG_VERSION" val="1.0"/>
  <p:tag name="KSO_WM_BEAUTIFY_FLAG" val="#wm#"/>
  <p:tag name="KSO_WM_TEMPLATE_CATEGORY" val="diagram"/>
  <p:tag name="KSO_WM_TEMPLATE_INDEX" val="160356"/>
  <p:tag name="KSO_WM_UNIT_TYPE" val="n_i"/>
  <p:tag name="KSO_WM_UNIT_INDEX" val="1_6"/>
  <p:tag name="KSO_WM_UNIT_ID" val="diagram160356_2*n_i*1_6"/>
  <p:tag name="KSO_WM_UNIT_CLEAR" val="1"/>
  <p:tag name="KSO_WM_UNIT_LAYERLEVEL" val="1_1"/>
  <p:tag name="KSO_WM_DIAGRAM_GROUP_CODE" val="n1-1"/>
  <p:tag name="KSO_WM_UNIT_LINE_FORE_SCHEMECOLOR_INDEX" val="13"/>
  <p:tag name="KSO_WM_UNIT_LINE_FILL_TYPE" val="2"/>
  <p:tag name="KSO_WM_UNIT_USESOURCEFORMAT_APPLY" val="0"/>
</p:tagLst>
</file>

<file path=ppt/tags/tag64.xml><?xml version="1.0" encoding="utf-8"?>
<p:tagLst xmlns:p="http://schemas.openxmlformats.org/presentationml/2006/main">
  <p:tag name="KSO_WM_TAG_VERSION" val="1.0"/>
  <p:tag name="KSO_WM_BEAUTIFY_FLAG" val="#wm#"/>
  <p:tag name="KSO_WM_UNIT_TYPE" val="i"/>
  <p:tag name="KSO_WM_UNIT_ID" val="diagram160356_2*i*17"/>
  <p:tag name="KSO_WM_TEMPLATE_CATEGORY" val="diagram"/>
  <p:tag name="KSO_WM_TEMPLATE_INDEX" val="160356"/>
  <p:tag name="KSO_WM_UNIT_INDEX" val="17"/>
</p:tagLst>
</file>

<file path=ppt/tags/tag65.xml><?xml version="1.0" encoding="utf-8"?>
<p:tagLst xmlns:p="http://schemas.openxmlformats.org/presentationml/2006/main">
  <p:tag name="KSO_WM_TAG_VERSION" val="1.0"/>
  <p:tag name="KSO_WM_BEAUTIFY_FLAG" val="#wm#"/>
  <p:tag name="KSO_WM_TEMPLATE_CATEGORY" val="diagram"/>
  <p:tag name="KSO_WM_TEMPLATE_INDEX" val="160356"/>
  <p:tag name="KSO_WM_UNIT_TYPE" val="n_i"/>
  <p:tag name="KSO_WM_UNIT_INDEX" val="1_7"/>
  <p:tag name="KSO_WM_UNIT_ID" val="diagram160356_2*n_i*1_7"/>
  <p:tag name="KSO_WM_UNIT_CLEAR" val="1"/>
  <p:tag name="KSO_WM_UNIT_LAYERLEVEL" val="1_1"/>
  <p:tag name="KSO_WM_DIAGRAM_GROUP_CODE" val="n1-1"/>
  <p:tag name="KSO_WM_UNIT_LINE_FORE_SCHEMECOLOR_INDEX" val="7"/>
  <p:tag name="KSO_WM_UNIT_LINE_FILL_TYPE" val="2"/>
  <p:tag name="KSO_WM_UNIT_TEXT_FILL_FORE_SCHEMECOLOR_INDEX" val="7"/>
  <p:tag name="KSO_WM_UNIT_TEXT_FILL_TYPE" val="1"/>
  <p:tag name="KSO_WM_UNIT_USESOURCEFORMAT_APPLY" val="0"/>
</p:tagLst>
</file>

<file path=ppt/tags/tag66.xml><?xml version="1.0" encoding="utf-8"?>
<p:tagLst xmlns:p="http://schemas.openxmlformats.org/presentationml/2006/main">
  <p:tag name="KSO_WM_TAG_VERSION" val="1.0"/>
  <p:tag name="KSO_WM_BEAUTIFY_FLAG" val="#wm#"/>
  <p:tag name="KSO_WM_TEMPLATE_CATEGORY" val="diagram"/>
  <p:tag name="KSO_WM_TEMPLATE_INDEX" val="160356"/>
  <p:tag name="KSO_WM_UNIT_TYPE" val="n_h_f"/>
  <p:tag name="KSO_WM_UNIT_INDEX" val="1_2_3"/>
  <p:tag name="KSO_WM_UNIT_ID" val="diagram160356_2*n_h_f*1_2_3"/>
  <p:tag name="KSO_WM_UNIT_CLEAR" val="1"/>
  <p:tag name="KSO_WM_UNIT_LAYERLEVEL" val="1_1_1"/>
  <p:tag name="KSO_WM_UNIT_VALUE" val="14"/>
  <p:tag name="KSO_WM_UNIT_HIGHLIGHT" val="0"/>
  <p:tag name="KSO_WM_UNIT_COMPATIBLE" val="0"/>
  <p:tag name="KSO_WM_UNIT_PRESET_TEXT_INDEX" val="4"/>
  <p:tag name="KSO_WM_UNIT_PRESET_TEXT_LEN" val="26"/>
  <p:tag name="KSO_WM_DIAGRAM_GROUP_CODE" val="n1-1"/>
  <p:tag name="KSO_WM_UNIT_TEXT_FILL_FORE_SCHEMECOLOR_INDEX" val="14"/>
  <p:tag name="KSO_WM_UNIT_TEXT_FILL_TYPE" val="1"/>
  <p:tag name="KSO_WM_UNIT_USESOURCEFORMAT_APPLY" val="0"/>
</p:tagLst>
</file>

<file path=ppt/tags/tag67.xml><?xml version="1.0" encoding="utf-8"?>
<p:tagLst xmlns:p="http://schemas.openxmlformats.org/presentationml/2006/main">
  <p:tag name="KSO_WM_TAG_VERSION" val="1.0"/>
  <p:tag name="KSO_WM_BEAUTIFY_FLAG" val="#wm#"/>
  <p:tag name="KSO_WM_TEMPLATE_CATEGORY" val="diagram"/>
  <p:tag name="KSO_WM_TEMPLATE_INDEX" val="160356"/>
  <p:tag name="KSO_WM_UNIT_TYPE" val="n_i"/>
  <p:tag name="KSO_WM_UNIT_INDEX" val="1_8"/>
  <p:tag name="KSO_WM_UNIT_ID" val="diagram160356_2*n_i*1_8"/>
  <p:tag name="KSO_WM_UNIT_CLEAR" val="1"/>
  <p:tag name="KSO_WM_UNIT_LAYERLEVEL" val="1_1"/>
  <p:tag name="KSO_WM_DIAGRAM_GROUP_CODE" val="n1-1"/>
  <p:tag name="KSO_WM_UNIT_LINE_FORE_SCHEMECOLOR_INDEX" val="13"/>
  <p:tag name="KSO_WM_UNIT_LINE_FILL_TYPE" val="2"/>
  <p:tag name="KSO_WM_UNIT_USESOURCEFORMAT_APPLY" val="0"/>
</p:tagLst>
</file>

<file path=ppt/tags/tag68.xml><?xml version="1.0" encoding="utf-8"?>
<p:tagLst xmlns:p="http://schemas.openxmlformats.org/presentationml/2006/main">
  <p:tag name="KSO_WM_TAG_VERSION" val="1.0"/>
  <p:tag name="KSO_WM_BEAUTIFY_FLAG" val="#wm#"/>
  <p:tag name="KSO_WM_UNIT_TYPE" val="i"/>
  <p:tag name="KSO_WM_UNIT_ID" val="diagram160356_2*i*23"/>
  <p:tag name="KSO_WM_TEMPLATE_CATEGORY" val="diagram"/>
  <p:tag name="KSO_WM_TEMPLATE_INDEX" val="160356"/>
  <p:tag name="KSO_WM_UNIT_INDEX" val="23"/>
</p:tagLst>
</file>

<file path=ppt/tags/tag69.xml><?xml version="1.0" encoding="utf-8"?>
<p:tagLst xmlns:p="http://schemas.openxmlformats.org/presentationml/2006/main">
  <p:tag name="KSO_WM_TAG_VERSION" val="1.0"/>
  <p:tag name="KSO_WM_BEAUTIFY_FLAG" val="#wm#"/>
  <p:tag name="KSO_WM_TEMPLATE_CATEGORY" val="diagram"/>
  <p:tag name="KSO_WM_TEMPLATE_INDEX" val="160356"/>
  <p:tag name="KSO_WM_UNIT_TYPE" val="n_i"/>
  <p:tag name="KSO_WM_UNIT_INDEX" val="1_9"/>
  <p:tag name="KSO_WM_UNIT_ID" val="diagram160356_2*n_i*1_9"/>
  <p:tag name="KSO_WM_UNIT_CLEAR" val="1"/>
  <p:tag name="KSO_WM_UNIT_LAYERLEVEL" val="1_1"/>
  <p:tag name="KSO_WM_DIAGRAM_GROUP_CODE" val="n1-1"/>
  <p:tag name="KSO_WM_UNIT_LINE_FORE_SCHEMECOLOR_INDEX" val="8"/>
  <p:tag name="KSO_WM_UNIT_LINE_FILL_TYPE" val="2"/>
  <p:tag name="KSO_WM_UNIT_TEXT_FILL_FORE_SCHEMECOLOR_INDEX" val="8"/>
  <p:tag name="KSO_WM_UNIT_TEXT_FILL_TYPE" val="1"/>
  <p:tag name="KSO_WM_UNIT_USESOURCEFORMAT_APPLY" val="0"/>
</p:tagLst>
</file>

<file path=ppt/tags/tag7.xml><?xml version="1.0" encoding="utf-8"?>
<p:tagLst xmlns:p="http://schemas.openxmlformats.org/presentationml/2006/main">
  <p:tag name="KSO_WM_TEMPLATE_CATEGORY" val="diagram"/>
  <p:tag name="KSO_WM_TEMPLATE_INDEX" val="20177688"/>
  <p:tag name="KSO_WM_UNIT_TYPE" val="r_i"/>
  <p:tag name="KSO_WM_UNIT_INDEX" val="1_6"/>
  <p:tag name="KSO_WM_UNIT_ID" val="diagram20177688_1*r_i*1_6"/>
  <p:tag name="KSO_WM_UNIT_LAYERLEVEL" val="1_1"/>
  <p:tag name="KSO_WM_BEAUTIFY_FLAG" val="#wm#"/>
  <p:tag name="KSO_WM_TAG_VERSION" val="1.0"/>
  <p:tag name="KSO_WM_DIAGRAM_GROUP_CODE" val="r1-1"/>
  <p:tag name="KSO_WM_UNIT_DIAGRAM_CONTRAST_TITLE_CNT" val="2"/>
  <p:tag name="KSO_WM_UNIT_DIAGRAM_DIMENSION_TITLE_CNT" val="1"/>
  <p:tag name="KSO_WM_UNIT_FILL_FORE_SCHEMECOLOR_INDEX" val="14"/>
  <p:tag name="KSO_WM_UNIT_FILL_TYPE" val="1"/>
  <p:tag name="KSO_WM_UNIT_TEXT_FILL_FORE_SCHEMECOLOR_INDEX" val="2"/>
  <p:tag name="KSO_WM_UNIT_TEXT_FILL_TYPE" val="1"/>
</p:tagLst>
</file>

<file path=ppt/tags/tag70.xml><?xml version="1.0" encoding="utf-8"?>
<p:tagLst xmlns:p="http://schemas.openxmlformats.org/presentationml/2006/main">
  <p:tag name="KSO_WM_TAG_VERSION" val="1.0"/>
  <p:tag name="KSO_WM_BEAUTIFY_FLAG" val="#wm#"/>
  <p:tag name="KSO_WM_TEMPLATE_CATEGORY" val="diagram"/>
  <p:tag name="KSO_WM_TEMPLATE_INDEX" val="160356"/>
  <p:tag name="KSO_WM_UNIT_TYPE" val="n_h_f"/>
  <p:tag name="KSO_WM_UNIT_INDEX" val="1_2_4"/>
  <p:tag name="KSO_WM_UNIT_ID" val="diagram160356_2*n_h_f*1_2_4"/>
  <p:tag name="KSO_WM_UNIT_CLEAR" val="1"/>
  <p:tag name="KSO_WM_UNIT_LAYERLEVEL" val="1_1_1"/>
  <p:tag name="KSO_WM_UNIT_VALUE" val="14"/>
  <p:tag name="KSO_WM_UNIT_HIGHLIGHT" val="0"/>
  <p:tag name="KSO_WM_UNIT_COMPATIBLE" val="0"/>
  <p:tag name="KSO_WM_UNIT_PRESET_TEXT_INDEX" val="4"/>
  <p:tag name="KSO_WM_UNIT_PRESET_TEXT_LEN" val="26"/>
  <p:tag name="KSO_WM_DIAGRAM_GROUP_CODE" val="n1-1"/>
  <p:tag name="KSO_WM_UNIT_TEXT_FILL_FORE_SCHEMECOLOR_INDEX" val="14"/>
  <p:tag name="KSO_WM_UNIT_TEXT_FILL_TYPE" val="1"/>
  <p:tag name="KSO_WM_UNIT_USESOURCEFORMAT_APPLY" val="0"/>
</p:tagLst>
</file>

<file path=ppt/tags/tag71.xml><?xml version="1.0" encoding="utf-8"?>
<p:tagLst xmlns:p="http://schemas.openxmlformats.org/presentationml/2006/main">
  <p:tag name="KSO_WM_TAG_VERSION" val="1.0"/>
  <p:tag name="KSO_WM_BEAUTIFY_FLAG" val="#wm#"/>
  <p:tag name="KSO_WM_TEMPLATE_CATEGORY" val="diagram"/>
  <p:tag name="KSO_WM_TEMPLATE_INDEX" val="160356"/>
  <p:tag name="KSO_WM_UNIT_TYPE" val="n_i"/>
  <p:tag name="KSO_WM_UNIT_INDEX" val="1_4"/>
  <p:tag name="KSO_WM_UNIT_ID" val="diagram160356_2*n_i*1_4"/>
  <p:tag name="KSO_WM_UNIT_CLEAR" val="1"/>
  <p:tag name="KSO_WM_UNIT_LAYERLEVEL" val="1_1"/>
  <p:tag name="KSO_WM_DIAGRAM_GROUP_CODE" val="n1-1"/>
  <p:tag name="KSO_WM_UNIT_LINE_FORE_SCHEMECOLOR_INDEX" val="7"/>
  <p:tag name="KSO_WM_UNIT_LINE_FILL_TYPE" val="2"/>
  <p:tag name="KSO_WM_UNIT_TEXT_FILL_FORE_SCHEMECOLOR_INDEX" val="7"/>
  <p:tag name="KSO_WM_UNIT_TEXT_FILL_TYPE" val="1"/>
  <p:tag name="KSO_WM_UNIT_USESOURCEFORMAT_APPLY" val="0"/>
</p:tagLst>
</file>

<file path=ppt/tags/tag72.xml><?xml version="1.0" encoding="utf-8"?>
<p:tagLst xmlns:p="http://schemas.openxmlformats.org/presentationml/2006/main">
  <p:tag name="KSO_WM_TAG_VERSION" val="1.0"/>
  <p:tag name="KSO_WM_BEAUTIFY_FLAG" val="#wm#"/>
  <p:tag name="KSO_WM_TEMPLATE_CATEGORY" val="diagram"/>
  <p:tag name="KSO_WM_TEMPLATE_INDEX" val="160356"/>
  <p:tag name="KSO_WM_UNIT_TYPE" val="n_h_f"/>
  <p:tag name="KSO_WM_UNIT_INDEX" val="1_2_5"/>
  <p:tag name="KSO_WM_UNIT_ID" val="diagram160356_2*n_h_f*1_2_5"/>
  <p:tag name="KSO_WM_UNIT_CLEAR" val="1"/>
  <p:tag name="KSO_WM_UNIT_LAYERLEVEL" val="1_1_1"/>
  <p:tag name="KSO_WM_UNIT_VALUE" val="14"/>
  <p:tag name="KSO_WM_UNIT_HIGHLIGHT" val="0"/>
  <p:tag name="KSO_WM_UNIT_COMPATIBLE" val="0"/>
  <p:tag name="KSO_WM_UNIT_PRESET_TEXT_INDEX" val="4"/>
  <p:tag name="KSO_WM_UNIT_PRESET_TEXT_LEN" val="26"/>
  <p:tag name="KSO_WM_DIAGRAM_GROUP_CODE" val="n1-1"/>
  <p:tag name="KSO_WM_UNIT_TEXT_FILL_FORE_SCHEMECOLOR_INDEX" val="14"/>
  <p:tag name="KSO_WM_UNIT_TEXT_FILL_TYPE" val="1"/>
  <p:tag name="KSO_WM_UNIT_USESOURCEFORMAT_APPLY" val="0"/>
</p:tagLst>
</file>

<file path=ppt/tags/tag73.xml><?xml version="1.0" encoding="utf-8"?>
<p:tagLst xmlns:p="http://schemas.openxmlformats.org/presentationml/2006/main">
  <p:tag name="KSO_WM_TAG_VERSION" val="1.0"/>
  <p:tag name="KSO_WM_BEAUTIFY_FLAG" val="#wm#"/>
  <p:tag name="KSO_WM_TEMPLATE_CATEGORY" val="diagram"/>
  <p:tag name="KSO_WM_TEMPLATE_INDEX" val="160356"/>
  <p:tag name="KSO_WM_UNIT_TYPE" val="n_i"/>
  <p:tag name="KSO_WM_UNIT_INDEX" val="1_10"/>
  <p:tag name="KSO_WM_UNIT_ID" val="diagram160356_2*n_i*1_10"/>
  <p:tag name="KSO_WM_UNIT_CLEAR" val="1"/>
  <p:tag name="KSO_WM_UNIT_LAYERLEVEL" val="1_1"/>
  <p:tag name="KSO_WM_DIAGRAM_GROUP_CODE" val="n1-1"/>
  <p:tag name="KSO_WM_UNIT_LINE_FORE_SCHEMECOLOR_INDEX" val="13"/>
  <p:tag name="KSO_WM_UNIT_LINE_FILL_TYPE" val="2"/>
  <p:tag name="KSO_WM_UNIT_USESOURCEFORMAT_APPLY" val="0"/>
</p:tagLst>
</file>

<file path=ppt/tags/tag8.xml><?xml version="1.0" encoding="utf-8"?>
<p:tagLst xmlns:p="http://schemas.openxmlformats.org/presentationml/2006/main">
  <p:tag name="KSO_WM_TEMPLATE_CATEGORY" val="diagram"/>
  <p:tag name="KSO_WM_TEMPLATE_INDEX" val="20177688"/>
  <p:tag name="KSO_WM_UNIT_TYPE" val="r_v"/>
  <p:tag name="KSO_WM_UNIT_INDEX" val="1_1"/>
  <p:tag name="KSO_WM_UNIT_ID" val="diagram20177688_1*r_v*1_1"/>
  <p:tag name="KSO_WM_UNIT_LAYERLEVEL" val="1_1"/>
  <p:tag name="KSO_WM_UNIT_DIAGRAM_CONTRAST_TITLE_CNT" val="2"/>
  <p:tag name="KSO_WM_UNIT_DIAGRAM_DIMENSION_TITLE_CNT" val="1"/>
  <p:tag name="KSO_WM_UNIT_VALUE" val="44"/>
  <p:tag name="KSO_WM_UNIT_HIGHLIGHT" val="0"/>
  <p:tag name="KSO_WM_UNIT_COMPATIBLE" val="0"/>
  <p:tag name="KSO_WM_UNIT_CLEAR" val="0"/>
  <p:tag name="KSO_WM_BEAUTIFY_FLAG" val="#wm#"/>
  <p:tag name="KSO_WM_TAG_VERSION" val="1.0"/>
  <p:tag name="KSO_WM_DIAGRAM_GROUP_CODE" val="r1-1"/>
  <p:tag name="KSO_WM_UNIT_PRESET_TEXT" val="Vestibulum ante ipsum primis in faucibus orci luctus et ultrices posuere cubilia Curae"/>
  <p:tag name="KSO_WM_UNIT_TEXT_FILL_FORE_SCHEMECOLOR_INDEX" val="1"/>
  <p:tag name="KSO_WM_UNIT_TEXT_FILL_TYPE" val="1"/>
</p:tagLst>
</file>

<file path=ppt/tags/tag9.xml><?xml version="1.0" encoding="utf-8"?>
<p:tagLst xmlns:p="http://schemas.openxmlformats.org/presentationml/2006/main">
  <p:tag name="KSO_WM_TEMPLATE_CATEGORY" val="diagram"/>
  <p:tag name="KSO_WM_TEMPLATE_INDEX" val="20177688"/>
  <p:tag name="KSO_WM_UNIT_TYPE" val="r_u"/>
  <p:tag name="KSO_WM_UNIT_INDEX" val="1_1"/>
  <p:tag name="KSO_WM_UNIT_ID" val="diagram20177688_1*r_u*1_1"/>
  <p:tag name="KSO_WM_UNIT_LAYERLEVEL" val="1_1"/>
  <p:tag name="KSO_WM_UNIT_DIAGRAM_CONTRAST_TITLE_CNT" val="2"/>
  <p:tag name="KSO_WM_UNIT_DIAGRAM_DIMENSION_TITLE_CNT" val="1"/>
  <p:tag name="KSO_WM_UNIT_VALUE" val="18"/>
  <p:tag name="KSO_WM_UNIT_HIGHLIGHT" val="0"/>
  <p:tag name="KSO_WM_UNIT_COMPATIBLE" val="0"/>
  <p:tag name="KSO_WM_UNIT_CLEAR" val="0"/>
  <p:tag name="KSO_WM_BEAUTIFY_FLAG" val="#wm#"/>
  <p:tag name="KSO_WM_TAG_VERSION" val="1.0"/>
  <p:tag name="KSO_WM_DIAGRAM_GROUP_CODE" val="r1-1"/>
  <p:tag name="KSO_WM_UNIT_PRESET_TEXT" val="LEOPARD TITLE"/>
  <p:tag name="KSO_WM_UNIT_TEXT_FILL_FORE_SCHEMECOLOR_INDEX" val="3"/>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3008</Words>
  <Application>WPS 演示</Application>
  <PresentationFormat>宽屏</PresentationFormat>
  <Paragraphs>210</Paragraphs>
  <Slides>20</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20</vt:i4>
      </vt:variant>
    </vt:vector>
  </HeadingPairs>
  <TitlesOfParts>
    <vt:vector size="29" baseType="lpstr">
      <vt:lpstr>Arial</vt:lpstr>
      <vt:lpstr>宋体</vt:lpstr>
      <vt:lpstr>Wingdings</vt:lpstr>
      <vt:lpstr>黑体</vt:lpstr>
      <vt:lpstr>Calibri</vt:lpstr>
      <vt:lpstr>微软雅黑</vt:lpstr>
      <vt:lpstr>Arial Unicode MS</vt:lpstr>
      <vt:lpstr>Calibri Light</vt:lpstr>
      <vt:lpstr>Office 主题</vt:lpstr>
      <vt:lpstr>微店平台开设</vt:lpstr>
      <vt:lpstr>目 录 contents </vt:lpstr>
      <vt:lpstr>PowerPoint 演示文稿</vt:lpstr>
      <vt:lpstr>PowerPoint 演示文稿</vt:lpstr>
      <vt:lpstr>移动商务概念认知  Mobile business concept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 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mk—WS</cp:lastModifiedBy>
  <cp:revision>8</cp:revision>
  <dcterms:created xsi:type="dcterms:W3CDTF">2018-04-13T07:24:00Z</dcterms:created>
  <dcterms:modified xsi:type="dcterms:W3CDTF">2018-04-28T08:35:18Z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2052-10.1.0.7311</vt:lpwstr>
  </property>
</Properties>
</file>