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56" r:id="rId3"/>
    <p:sldId id="274" r:id="rId5"/>
    <p:sldId id="259" r:id="rId6"/>
    <p:sldId id="294" r:id="rId7"/>
    <p:sldId id="490" r:id="rId8"/>
    <p:sldId id="556" r:id="rId9"/>
    <p:sldId id="600" r:id="rId10"/>
    <p:sldId id="601" r:id="rId11"/>
    <p:sldId id="602" r:id="rId12"/>
    <p:sldId id="603" r:id="rId13"/>
    <p:sldId id="604" r:id="rId14"/>
    <p:sldId id="605" r:id="rId15"/>
    <p:sldId id="606" r:id="rId16"/>
    <p:sldId id="607" r:id="rId17"/>
    <p:sldId id="608" r:id="rId18"/>
    <p:sldId id="564" r:id="rId19"/>
    <p:sldId id="609" r:id="rId20"/>
    <p:sldId id="610" r:id="rId21"/>
    <p:sldId id="611" r:id="rId22"/>
    <p:sldId id="613" r:id="rId23"/>
    <p:sldId id="612" r:id="rId24"/>
    <p:sldId id="614" r:id="rId25"/>
    <p:sldId id="572" r:id="rId26"/>
    <p:sldId id="615" r:id="rId27"/>
    <p:sldId id="616" r:id="rId28"/>
    <p:sldId id="617" r:id="rId29"/>
    <p:sldId id="311" r:id="rId30"/>
    <p:sldId id="305"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6"/>
    <a:srgbClr val="21A3D0"/>
    <a:srgbClr val="0082F0"/>
    <a:srgbClr val="1695A3"/>
    <a:srgbClr val="DA251C"/>
    <a:srgbClr val="1E62D2"/>
    <a:srgbClr val="17375E"/>
    <a:srgbClr val="2B2E30"/>
    <a:srgbClr val="3CA0FE"/>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0546" autoAdjust="0"/>
  </p:normalViewPr>
  <p:slideViewPr>
    <p:cSldViewPr>
      <p:cViewPr varScale="1">
        <p:scale>
          <a:sx n="99" d="100"/>
          <a:sy n="99" d="100"/>
        </p:scale>
        <p:origin x="-666" y="-102"/>
      </p:cViewPr>
      <p:guideLst>
        <p:guide orient="horz" pos="2199"/>
        <p:guide pos="3807"/>
      </p:guideLst>
    </p:cSldViewPr>
  </p:slideViewPr>
  <p:notesTextViewPr>
    <p:cViewPr>
      <p:scale>
        <a:sx n="100" d="100"/>
        <a:sy n="100" d="100"/>
      </p:scale>
      <p:origin x="0" y="0"/>
    </p:cViewPr>
  </p:notesTextViewPr>
  <p:sorterViewPr>
    <p:cViewPr>
      <p:scale>
        <a:sx n="125" d="100"/>
        <a:sy n="125" d="100"/>
      </p:scale>
      <p:origin x="0" y="-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D4021-094B-4A66-ABF6-CA18480DCF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FD9B9-D9FA-471C-AAB0-04E85B0A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dirty="0"/>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86F67-E76E-48F2-A4A5-386009A10B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zh-CN"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fld id="{086C19B8-3837-47A4-AD5F-797A0CF770AF}" type="slidenum">
              <a:rPr lang="id-ID" altLang="zh-CN" smtClean="0"/>
            </a:fld>
            <a:endParaRPr lang="id-ID"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C43D7EF-1D23-4764-ACEB-D210B182562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4C25CC-09EF-4EB7-A235-1C555322F0E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CC8313-25DA-484C-BA3F-76A5C67ECC0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4114800"/>
          </a:xfrm>
        </p:spPr>
        <p:txBody>
          <a:bodyPr>
            <a:normAutofit/>
          </a:bodyPr>
          <a:lstStyle>
            <a:lvl1pPr>
              <a:defRPr sz="1800"/>
            </a:lvl1pPr>
          </a:lstStyle>
          <a:p>
            <a:endParaRPr lang="en-US" dirty="0"/>
          </a:p>
        </p:txBody>
      </p:sp>
      <p:sp>
        <p:nvSpPr>
          <p:cNvPr id="4" name="Freeform 30"/>
          <p:cNvSpPr>
            <a:spLocks noChangeArrowheads="1"/>
          </p:cNvSpPr>
          <p:nvPr userDrawn="1"/>
        </p:nvSpPr>
        <p:spPr bwMode="auto">
          <a:xfrm>
            <a:off x="10931084"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anchor="ctr"/>
          <a:lstStyle/>
          <a:p>
            <a:endParaRPr lang="en-US" sz="900" dirty="0">
              <a:latin typeface="Calibri Light" panose="020F0302020204030204"/>
            </a:endParaRPr>
          </a:p>
        </p:txBody>
      </p:sp>
      <p:sp>
        <p:nvSpPr>
          <p:cNvPr id="7"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8"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anchor="ctr"/>
          <a:lstStyle/>
          <a:p>
            <a:endParaRPr lang="en-US" sz="900" dirty="0">
              <a:latin typeface="Calibri Light" panose="020F0302020204030204"/>
            </a:endParaRPr>
          </a:p>
        </p:txBody>
      </p:sp>
      <p:sp>
        <p:nvSpPr>
          <p:cNvPr id="9"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0" name="TextBox 9"/>
          <p:cNvSpPr txBox="1"/>
          <p:nvPr userDrawn="1"/>
        </p:nvSpPr>
        <p:spPr>
          <a:xfrm>
            <a:off x="812902" y="6417211"/>
            <a:ext cx="1828025" cy="275590"/>
          </a:xfrm>
          <a:prstGeom prst="rect">
            <a:avLst/>
          </a:prstGeom>
          <a:noFill/>
        </p:spPr>
        <p:txBody>
          <a:bodyPr wrap="square" rtlCol="0">
            <a:spAutoFit/>
          </a:bodyPr>
          <a:lstStyle/>
          <a:p>
            <a:r>
              <a:rPr lang="id-ID" sz="1200" b="1" dirty="0" smtClean="0">
                <a:solidFill>
                  <a:schemeClr val="tx1"/>
                </a:solidFill>
                <a:latin typeface="Lato Regular"/>
                <a:cs typeface="Lato Regular"/>
              </a:rPr>
              <a:t>Commerce</a:t>
            </a:r>
            <a:r>
              <a:rPr lang="id-ID" sz="1200" b="1" dirty="0" smtClean="0">
                <a:solidFill>
                  <a:schemeClr val="tx1"/>
                </a:solidFill>
                <a:latin typeface="+mj-lt"/>
              </a:rPr>
              <a:t> </a:t>
            </a:r>
            <a:r>
              <a:rPr lang="id-ID" sz="1200" b="0" dirty="0" smtClean="0">
                <a:solidFill>
                  <a:schemeClr val="tx1"/>
                </a:solidFill>
                <a:latin typeface="Calibri Light" panose="020F0302020204030204"/>
                <a:cs typeface="Calibri Light" panose="020F0302020204030204"/>
              </a:rPr>
              <a:t>Slides</a:t>
            </a:r>
            <a:endParaRPr lang="id-ID" sz="1200" b="0" dirty="0">
              <a:solidFill>
                <a:schemeClr val="tx1"/>
              </a:solidFill>
              <a:latin typeface="Calibri Light" panose="020F0302020204030204"/>
              <a:cs typeface="Calibri Light" panose="020F030202020403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3" name="页脚占位符 2"/>
          <p:cNvSpPr>
            <a:spLocks noGrp="1"/>
          </p:cNvSpPr>
          <p:nvPr>
            <p:ph type="ftr" sz="quarter" idx="11"/>
          </p:nvPr>
        </p:nvSpPr>
        <p:spPr/>
        <p:txBody>
          <a:bodyPr/>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4" name="灯片编号占位符 3"/>
          <p:cNvSpPr>
            <a:spLocks noGrp="1"/>
          </p:cNvSpPr>
          <p:nvPr>
            <p:ph type="sldNum" sz="quarter" idx="12"/>
          </p:nvPr>
        </p:nvSpPr>
        <p:spPr/>
        <p:txBody>
          <a:bodyPr/>
          <a:p>
            <a:pPr marL="0" marR="0" lvl="0" indent="0" algn="r" defTabSz="685165" rtl="0" eaLnBrk="1" fontAlgn="auto" latinLnBrk="0" hangingPunct="1">
              <a:lnSpc>
                <a:spcPct val="100000"/>
              </a:lnSpc>
              <a:spcBef>
                <a:spcPts val="0"/>
              </a:spcBef>
              <a:spcAft>
                <a:spcPts val="0"/>
              </a:spcAft>
              <a:buClrTx/>
              <a:buSzTx/>
              <a:buFontTx/>
              <a:buNone/>
              <a:defRPr/>
            </a:pPr>
            <a:fld id="{B82E237B-6F24-4E07-B6C8-C3C6082166BC}" type="slidenum">
              <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rPr>
            </a:fld>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149" y="312652"/>
            <a:ext cx="5683751" cy="5347153"/>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59552" y="1317797"/>
            <a:ext cx="3464896" cy="407478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grpSp>
        <p:nvGrpSpPr>
          <p:cNvPr id="4" name="Group 3      (向天歌演示原创作品：www.TopPPT.cn)"/>
          <p:cNvGrpSpPr/>
          <p:nvPr/>
        </p:nvGrpSpPr>
        <p:grpSpPr>
          <a:xfrm>
            <a:off x="906855" y="3316600"/>
            <a:ext cx="1748306" cy="121200"/>
            <a:chOff x="1622500" y="4356850"/>
            <a:chExt cx="1748306" cy="121200"/>
          </a:xfrm>
        </p:grpSpPr>
        <p:cxnSp>
          <p:nvCxnSpPr>
            <p:cNvPr id="24" name="Straight Connector 23      (向天歌演示原创作品：www.TopPPT.cn)"/>
            <p:cNvCxnSpPr/>
            <p:nvPr/>
          </p:nvCxnSpPr>
          <p:spPr>
            <a:xfrm flipH="1">
              <a:off x="1622500" y="4420894"/>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Group 4      (向天歌演示原创作品：www.TopPPT.cn)"/>
          <p:cNvGrpSpPr/>
          <p:nvPr/>
        </p:nvGrpSpPr>
        <p:grpSpPr>
          <a:xfrm>
            <a:off x="5880728" y="3323585"/>
            <a:ext cx="1869506" cy="12120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5" name="Rectangle 44      (向天歌演示原创作品：www.TopPPT.cn)"/>
          <p:cNvSpPr/>
          <p:nvPr/>
        </p:nvSpPr>
        <p:spPr>
          <a:xfrm>
            <a:off x="202930" y="213047"/>
            <a:ext cx="2549358" cy="467756"/>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Group 9      (向天歌演示原创作品：www.TopPPT.cn)"/>
          <p:cNvGrpSpPr/>
          <p:nvPr/>
        </p:nvGrpSpPr>
        <p:grpSpPr>
          <a:xfrm>
            <a:off x="2956903" y="4225101"/>
            <a:ext cx="418098" cy="40234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Group 11      (向天歌演示原创作品：www.TopPPT.cn)"/>
          <p:cNvGrpSpPr/>
          <p:nvPr/>
        </p:nvGrpSpPr>
        <p:grpSpPr>
          <a:xfrm>
            <a:off x="3538220" y="4225290"/>
            <a:ext cx="2173605" cy="402590"/>
            <a:chOff x="3147050" y="4898862"/>
            <a:chExt cx="1802219"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TextBox 35      (向天歌演示原创作品：www.TopPPT.cn)"/>
            <p:cNvSpPr txBox="1"/>
            <p:nvPr/>
          </p:nvSpPr>
          <p:spPr>
            <a:xfrm>
              <a:off x="3171269" y="4922996"/>
              <a:ext cx="1778000" cy="321749"/>
            </a:xfrm>
            <a:prstGeom prst="rect">
              <a:avLst/>
            </a:prstGeom>
            <a:no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rPr>
                <a:t>foundation design</a:t>
              </a:r>
              <a:endPar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endParaRPr>
            </a:p>
          </p:txBody>
        </p:sp>
      </p:grpSp>
      <p:sp>
        <p:nvSpPr>
          <p:cNvPr id="6" name="文本框 5"/>
          <p:cNvSpPr txBox="1"/>
          <p:nvPr/>
        </p:nvSpPr>
        <p:spPr>
          <a:xfrm>
            <a:off x="2643505" y="3181350"/>
            <a:ext cx="3237230" cy="398780"/>
          </a:xfrm>
          <a:prstGeom prst="rect">
            <a:avLst/>
          </a:prstGeom>
          <a:noFill/>
        </p:spPr>
        <p:txBody>
          <a:bodyPr wrap="square">
            <a:spAutoFit/>
          </a:bodyPr>
          <a:lstStyle/>
          <a:p>
            <a:pPr marR="0" algn="ctr" defTabSz="685165" eaLnBrk="1" fontAlgn="auto" hangingPunct="1">
              <a:spcBef>
                <a:spcPts val="0"/>
              </a:spcBef>
              <a:spcAft>
                <a:spcPts val="0"/>
              </a:spcAft>
              <a:buClrTx/>
              <a:buSzTx/>
              <a:buFontTx/>
              <a:buNone/>
              <a:defRPr/>
            </a:pPr>
            <a:r>
              <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第三部分美工项目应用实战</a:t>
            </a:r>
            <a:endPar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a:spLocks noChangeArrowheads="1"/>
          </p:cNvSpPr>
          <p:nvPr/>
        </p:nvSpPr>
        <p:spPr bwMode="auto">
          <a:xfrm>
            <a:off x="1906270" y="1927860"/>
            <a:ext cx="489140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a:t>
            </a:r>
            <a:r>
              <a:rPr kumimoji="0"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网店店铺装修视觉设计</a:t>
            </a: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a:t>
            </a:r>
            <a:endPar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left)">
                                      <p:cBhvr>
                                        <p:cTn id="12" dur="500"/>
                                        <p:tgtEl>
                                          <p:spTgt spid="3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600"/>
                                        <p:tgtEl>
                                          <p:spTgt spid="6"/>
                                        </p:tgtEl>
                                      </p:cBhvr>
                                    </p:animEffect>
                                  </p:childTnLst>
                                </p:cTn>
                              </p:par>
                              <p:par>
                                <p:cTn id="21" presetID="35" presetClass="path" presetSubtype="0" decel="100000" fill="hold" grpId="1" nodeType="withEffect">
                                  <p:stCondLst>
                                    <p:cond delay="0"/>
                                  </p:stCondLst>
                                  <p:childTnLst>
                                    <p:animMotion origin="layout" path="M -0.05552 0.00023 L -3.51034E-6 0.00023 " pathEditMode="relative" rAng="0" ptsTypes="AA">
                                      <p:cBhvr>
                                        <p:cTn id="22" dur="800" fill="hold"/>
                                        <p:tgtEl>
                                          <p:spTgt spid="6"/>
                                        </p:tgtEl>
                                        <p:attrNameLst>
                                          <p:attrName>ppt_x</p:attrName>
                                          <p:attrName>ppt_y</p:attrName>
                                        </p:attrNameLst>
                                      </p:cBhvr>
                                      <p:rCtr x="2800" y="0"/>
                                    </p:animMotion>
                                  </p:childTnLst>
                                </p:cTn>
                              </p:par>
                              <p:par>
                                <p:cTn id="23" presetID="56" presetClass="entr" presetSubtype="0" fill="hold" grpId="0" nodeType="withEffect">
                                  <p:stCondLst>
                                    <p:cond delay="0"/>
                                  </p:stCondLst>
                                  <p:iterate type="lt">
                                    <p:tmPct val="15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35469 0.000000 L 0.000000 0.000000 " pathEditMode="relative" ptsTypes="">
                                      <p:cBhvr>
                                        <p:cTn id="3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1" grpId="0"/>
      <p:bldP spid="38" grpId="0" animBg="1"/>
      <p:bldP spid="39"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7" name="组合 156"/>
          <p:cNvGrpSpPr/>
          <p:nvPr/>
        </p:nvGrpSpPr>
        <p:grpSpPr>
          <a:xfrm>
            <a:off x="8511938" y="5342211"/>
            <a:ext cx="435428" cy="435428"/>
            <a:chOff x="8533674" y="5262836"/>
            <a:chExt cx="435428" cy="435428"/>
          </a:xfrm>
          <a:solidFill>
            <a:srgbClr val="00AAB3"/>
          </a:solidFill>
        </p:grpSpPr>
        <p:sp>
          <p:nvSpPr>
            <p:cNvPr id="158" name="矩形: 圆角 28"/>
            <p:cNvSpPr/>
            <p:nvPr/>
          </p:nvSpPr>
          <p:spPr>
            <a:xfrm>
              <a:off x="8533674" y="5262836"/>
              <a:ext cx="435428" cy="43542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9"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矩形 2"/>
          <p:cNvSpPr/>
          <p:nvPr/>
        </p:nvSpPr>
        <p:spPr>
          <a:xfrm>
            <a:off x="906952" y="2016852"/>
            <a:ext cx="10080625" cy="3056164"/>
          </a:xfrm>
          <a:prstGeom prst="rect">
            <a:avLst/>
          </a:prstGeom>
          <a:solidFill>
            <a:sysClr val="window" lastClr="FFFFFF"/>
          </a:solidFill>
          <a:ln>
            <a:noFill/>
          </a:ln>
          <a:effectLst>
            <a:outerShdw blurRad="50800" dist="38100" dir="2700000" algn="tl" rotWithShape="0">
              <a:prstClr val="black">
                <a:alpha val="40000"/>
              </a:prstClr>
            </a:outerShdw>
          </a:effectLst>
        </p:spPr>
        <p:style>
          <a:lnRef idx="2">
            <a:srgbClr val="DDDDDD">
              <a:shade val="50000"/>
            </a:srgbClr>
          </a:lnRef>
          <a:fillRef idx="1">
            <a:srgbClr val="DDDDDD"/>
          </a:fillRef>
          <a:effectRef idx="0">
            <a:srgbClr val="DDDDD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椭圆 1"/>
          <p:cNvSpPr/>
          <p:nvPr/>
        </p:nvSpPr>
        <p:spPr>
          <a:xfrm rot="16741234">
            <a:off x="583716" y="269472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rot="16741234" flipH="1">
            <a:off x="11427791" y="595720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16741234" flipH="1">
            <a:off x="11338226" y="49207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rot="16741234" flipH="1">
            <a:off x="11242952" y="552864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033952" y="2143852"/>
            <a:ext cx="10080625" cy="30561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9" name="矩形: 圆角 3"/>
          <p:cNvSpPr/>
          <p:nvPr/>
        </p:nvSpPr>
        <p:spPr>
          <a:xfrm>
            <a:off x="9027921"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4"/>
          <p:cNvSpPr/>
          <p:nvPr/>
        </p:nvSpPr>
        <p:spPr>
          <a:xfrm>
            <a:off x="9127934" y="5442224"/>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1" name="矩形: 圆角 7"/>
          <p:cNvSpPr/>
          <p:nvPr/>
        </p:nvSpPr>
        <p:spPr>
          <a:xfrm>
            <a:off x="9543904"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8"/>
          <p:cNvSpPr/>
          <p:nvPr/>
        </p:nvSpPr>
        <p:spPr>
          <a:xfrm>
            <a:off x="9643917" y="5442224"/>
            <a:ext cx="235402" cy="23540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3" name="矩形: 圆角 10"/>
          <p:cNvSpPr/>
          <p:nvPr/>
        </p:nvSpPr>
        <p:spPr>
          <a:xfrm>
            <a:off x="10059887"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1"/>
          <p:cNvSpPr/>
          <p:nvPr/>
        </p:nvSpPr>
        <p:spPr>
          <a:xfrm>
            <a:off x="10159900" y="5443350"/>
            <a:ext cx="235402" cy="233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3"/>
          <p:cNvSpPr/>
          <p:nvPr/>
        </p:nvSpPr>
        <p:spPr>
          <a:xfrm>
            <a:off x="10575870"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4"/>
          <p:cNvSpPr/>
          <p:nvPr/>
        </p:nvSpPr>
        <p:spPr>
          <a:xfrm>
            <a:off x="10695031" y="5442224"/>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0" name="组合 159"/>
          <p:cNvGrpSpPr/>
          <p:nvPr/>
        </p:nvGrpSpPr>
        <p:grpSpPr>
          <a:xfrm>
            <a:off x="5407464" y="2815984"/>
            <a:ext cx="5025031" cy="1656594"/>
            <a:chOff x="5394700" y="1370847"/>
            <a:chExt cx="5025031" cy="1656594"/>
          </a:xfrm>
        </p:grpSpPr>
        <p:sp>
          <p:nvSpPr>
            <p:cNvPr id="161" name="TextBox 19"/>
            <p:cNvSpPr txBox="1"/>
            <p:nvPr/>
          </p:nvSpPr>
          <p:spPr>
            <a:xfrm>
              <a:off x="5394700" y="1370847"/>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solidFill>
                    <a:schemeClr val="tx1"/>
                  </a:solidFill>
                  <a:latin typeface="微软雅黑" panose="020B0503020204020204" pitchFamily="34" charset="-122"/>
                  <a:ea typeface="微软雅黑" panose="020B0503020204020204" pitchFamily="34" charset="-122"/>
                </a:rPr>
                <a:t>优化后案例分析</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5394701" y="1782206"/>
              <a:ext cx="5025030" cy="124523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推荐产品区域优化：</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1.首先根据信息的结构，做好原型图设计，敲定首页需要展现的内容框架。</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2.店铺首屏内容应控制在600像素内，三块BANNER，轮播形式。</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3.产品拍摄角度一致，统一淡灰底处理，强化产品的体现。</a:t>
              </a:r>
              <a:endParaRPr lang="en-US" altLang="zh-CN" sz="1200">
                <a:solidFill>
                  <a:schemeClr val="tx1"/>
                </a:solidFill>
                <a:latin typeface="微软雅黑" panose="020B0503020204020204" pitchFamily="34" charset="-122"/>
                <a:ea typeface="微软雅黑" panose="020B0503020204020204" pitchFamily="34" charset="-122"/>
              </a:endParaRPr>
            </a:p>
          </p:txBody>
        </p:sp>
      </p:grpSp>
      <p:pic>
        <p:nvPicPr>
          <p:cNvPr id="4" name="图片 3" descr="C:\Users\Administrator\Desktop\余乐\美工教材\四改\tu\7-86.jpg7-86"/>
          <p:cNvPicPr>
            <a:picLocks noChangeAspect="1"/>
          </p:cNvPicPr>
          <p:nvPr/>
        </p:nvPicPr>
        <p:blipFill>
          <a:blip r:embed="rId1"/>
          <a:srcRect/>
          <a:stretch>
            <a:fillRect/>
          </a:stretch>
        </p:blipFill>
        <p:spPr>
          <a:xfrm>
            <a:off x="1532890" y="2273935"/>
            <a:ext cx="3411855" cy="2541905"/>
          </a:xfrm>
          <a:prstGeom prst="rect">
            <a:avLst/>
          </a:prstGeom>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1"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1000" fill="hold"/>
                                        <p:tgtEl>
                                          <p:spTgt spid="145"/>
                                        </p:tgtEl>
                                        <p:attrNameLst>
                                          <p:attrName>ppt_w</p:attrName>
                                        </p:attrNameLst>
                                      </p:cBhvr>
                                      <p:tavLst>
                                        <p:tav tm="0">
                                          <p:val>
                                            <p:fltVal val="0"/>
                                          </p:val>
                                        </p:tav>
                                        <p:tav tm="100000">
                                          <p:val>
                                            <p:strVal val="#ppt_w"/>
                                          </p:val>
                                        </p:tav>
                                      </p:tavLst>
                                    </p:anim>
                                    <p:anim calcmode="lin" valueType="num">
                                      <p:cBhvr>
                                        <p:cTn id="22" dur="1000" fill="hold"/>
                                        <p:tgtEl>
                                          <p:spTgt spid="145"/>
                                        </p:tgtEl>
                                        <p:attrNameLst>
                                          <p:attrName>ppt_h</p:attrName>
                                        </p:attrNameLst>
                                      </p:cBhvr>
                                      <p:tavLst>
                                        <p:tav tm="0">
                                          <p:val>
                                            <p:fltVal val="0"/>
                                          </p:val>
                                        </p:tav>
                                        <p:tav tm="100000">
                                          <p:val>
                                            <p:strVal val="#ppt_h"/>
                                          </p:val>
                                        </p:tav>
                                      </p:tavLst>
                                    </p:anim>
                                    <p:anim calcmode="lin" valueType="num">
                                      <p:cBhvr>
                                        <p:cTn id="23" dur="1000" fill="hold"/>
                                        <p:tgtEl>
                                          <p:spTgt spid="145"/>
                                        </p:tgtEl>
                                        <p:attrNameLst>
                                          <p:attrName>style.rotation</p:attrName>
                                        </p:attrNameLst>
                                      </p:cBhvr>
                                      <p:tavLst>
                                        <p:tav tm="0">
                                          <p:val>
                                            <p:fltVal val="90"/>
                                          </p:val>
                                        </p:tav>
                                        <p:tav tm="100000">
                                          <p:val>
                                            <p:fltVal val="0"/>
                                          </p:val>
                                        </p:tav>
                                      </p:tavLst>
                                    </p:anim>
                                    <p:animEffect transition="in" filter="fade">
                                      <p:cBhvr>
                                        <p:cTn id="24" dur="1000"/>
                                        <p:tgtEl>
                                          <p:spTgt spid="145"/>
                                        </p:tgtEl>
                                      </p:cBhvr>
                                    </p:animEffect>
                                  </p:childTnLst>
                                </p:cTn>
                              </p:par>
                              <p:par>
                                <p:cTn id="25" presetID="31" presetClass="entr" presetSubtype="0" fill="hold" grpId="0" nodeType="withEffect">
                                  <p:stCondLst>
                                    <p:cond delay="50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1000" fill="hold"/>
                                        <p:tgtEl>
                                          <p:spTgt spid="146"/>
                                        </p:tgtEl>
                                        <p:attrNameLst>
                                          <p:attrName>ppt_w</p:attrName>
                                        </p:attrNameLst>
                                      </p:cBhvr>
                                      <p:tavLst>
                                        <p:tav tm="0">
                                          <p:val>
                                            <p:fltVal val="0"/>
                                          </p:val>
                                        </p:tav>
                                        <p:tav tm="100000">
                                          <p:val>
                                            <p:strVal val="#ppt_w"/>
                                          </p:val>
                                        </p:tav>
                                      </p:tavLst>
                                    </p:anim>
                                    <p:anim calcmode="lin" valueType="num">
                                      <p:cBhvr>
                                        <p:cTn id="28" dur="1000" fill="hold"/>
                                        <p:tgtEl>
                                          <p:spTgt spid="146"/>
                                        </p:tgtEl>
                                        <p:attrNameLst>
                                          <p:attrName>ppt_h</p:attrName>
                                        </p:attrNameLst>
                                      </p:cBhvr>
                                      <p:tavLst>
                                        <p:tav tm="0">
                                          <p:val>
                                            <p:fltVal val="0"/>
                                          </p:val>
                                        </p:tav>
                                        <p:tav tm="100000">
                                          <p:val>
                                            <p:strVal val="#ppt_h"/>
                                          </p:val>
                                        </p:tav>
                                      </p:tavLst>
                                    </p:anim>
                                    <p:anim calcmode="lin" valueType="num">
                                      <p:cBhvr>
                                        <p:cTn id="29" dur="1000" fill="hold"/>
                                        <p:tgtEl>
                                          <p:spTgt spid="146"/>
                                        </p:tgtEl>
                                        <p:attrNameLst>
                                          <p:attrName>style.rotation</p:attrName>
                                        </p:attrNameLst>
                                      </p:cBhvr>
                                      <p:tavLst>
                                        <p:tav tm="0">
                                          <p:val>
                                            <p:fltVal val="90"/>
                                          </p:val>
                                        </p:tav>
                                        <p:tav tm="100000">
                                          <p:val>
                                            <p:fltVal val="0"/>
                                          </p:val>
                                        </p:tav>
                                      </p:tavLst>
                                    </p:anim>
                                    <p:animEffect transition="in" filter="fade">
                                      <p:cBhvr>
                                        <p:cTn id="30" dur="1000"/>
                                        <p:tgtEl>
                                          <p:spTgt spid="146"/>
                                        </p:tgtEl>
                                      </p:cBhvr>
                                    </p:animEffect>
                                  </p:childTnLst>
                                </p:cTn>
                              </p:par>
                              <p:par>
                                <p:cTn id="31" presetID="31" presetClass="entr" presetSubtype="0" fill="hold" grpId="0" nodeType="withEffect">
                                  <p:stCondLst>
                                    <p:cond delay="50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1000" fill="hold"/>
                                        <p:tgtEl>
                                          <p:spTgt spid="147"/>
                                        </p:tgtEl>
                                        <p:attrNameLst>
                                          <p:attrName>ppt_w</p:attrName>
                                        </p:attrNameLst>
                                      </p:cBhvr>
                                      <p:tavLst>
                                        <p:tav tm="0">
                                          <p:val>
                                            <p:fltVal val="0"/>
                                          </p:val>
                                        </p:tav>
                                        <p:tav tm="100000">
                                          <p:val>
                                            <p:strVal val="#ppt_w"/>
                                          </p:val>
                                        </p:tav>
                                      </p:tavLst>
                                    </p:anim>
                                    <p:anim calcmode="lin" valueType="num">
                                      <p:cBhvr>
                                        <p:cTn id="34" dur="1000" fill="hold"/>
                                        <p:tgtEl>
                                          <p:spTgt spid="147"/>
                                        </p:tgtEl>
                                        <p:attrNameLst>
                                          <p:attrName>ppt_h</p:attrName>
                                        </p:attrNameLst>
                                      </p:cBhvr>
                                      <p:tavLst>
                                        <p:tav tm="0">
                                          <p:val>
                                            <p:fltVal val="0"/>
                                          </p:val>
                                        </p:tav>
                                        <p:tav tm="100000">
                                          <p:val>
                                            <p:strVal val="#ppt_h"/>
                                          </p:val>
                                        </p:tav>
                                      </p:tavLst>
                                    </p:anim>
                                    <p:anim calcmode="lin" valueType="num">
                                      <p:cBhvr>
                                        <p:cTn id="35" dur="1000" fill="hold"/>
                                        <p:tgtEl>
                                          <p:spTgt spid="147"/>
                                        </p:tgtEl>
                                        <p:attrNameLst>
                                          <p:attrName>style.rotation</p:attrName>
                                        </p:attrNameLst>
                                      </p:cBhvr>
                                      <p:tavLst>
                                        <p:tav tm="0">
                                          <p:val>
                                            <p:fltVal val="90"/>
                                          </p:val>
                                        </p:tav>
                                        <p:tav tm="100000">
                                          <p:val>
                                            <p:fltVal val="0"/>
                                          </p:val>
                                        </p:tav>
                                      </p:tavLst>
                                    </p:anim>
                                    <p:animEffect transition="in" filter="fade">
                                      <p:cBhvr>
                                        <p:cTn id="36" dur="1000"/>
                                        <p:tgtEl>
                                          <p:spTgt spid="14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wipe(left)">
                                      <p:cBhvr>
                                        <p:cTn id="40" dur="500"/>
                                        <p:tgtEl>
                                          <p:spTgt spid="148"/>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par>
                          <p:cTn id="46" fill="hold">
                            <p:stCondLst>
                              <p:cond delay="3500"/>
                            </p:stCondLst>
                            <p:childTnLst>
                              <p:par>
                                <p:cTn id="47" presetID="12" presetClass="entr" presetSubtype="8"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additive="base">
                                        <p:cTn id="49" dur="500"/>
                                        <p:tgtEl>
                                          <p:spTgt spid="160"/>
                                        </p:tgtEl>
                                        <p:attrNameLst>
                                          <p:attrName>ppt_x</p:attrName>
                                        </p:attrNameLst>
                                      </p:cBhvr>
                                      <p:tavLst>
                                        <p:tav tm="0">
                                          <p:val>
                                            <p:strVal val="#ppt_x-#ppt_w*1.125000"/>
                                          </p:val>
                                        </p:tav>
                                        <p:tav tm="100000">
                                          <p:val>
                                            <p:strVal val="#ppt_x"/>
                                          </p:val>
                                        </p:tav>
                                      </p:tavLst>
                                    </p:anim>
                                    <p:animEffect transition="in" filter="wipe(right)">
                                      <p:cBhvr>
                                        <p:cTn id="50" dur="500"/>
                                        <p:tgtEl>
                                          <p:spTgt spid="160"/>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0"/>
                                        </p:tgtEl>
                                        <p:attrNameLst>
                                          <p:attrName>style.visibility</p:attrName>
                                        </p:attrNameLst>
                                      </p:cBhvr>
                                      <p:to>
                                        <p:strVal val="visible"/>
                                      </p:to>
                                    </p:set>
                                    <p:anim calcmode="lin" valueType="num">
                                      <p:cBhvr>
                                        <p:cTn id="59" dur="500" fill="hold"/>
                                        <p:tgtEl>
                                          <p:spTgt spid="150"/>
                                        </p:tgtEl>
                                        <p:attrNameLst>
                                          <p:attrName>ppt_w</p:attrName>
                                        </p:attrNameLst>
                                      </p:cBhvr>
                                      <p:tavLst>
                                        <p:tav tm="0">
                                          <p:val>
                                            <p:fltVal val="0"/>
                                          </p:val>
                                        </p:tav>
                                        <p:tav tm="100000">
                                          <p:val>
                                            <p:strVal val="#ppt_w"/>
                                          </p:val>
                                        </p:tav>
                                      </p:tavLst>
                                    </p:anim>
                                    <p:anim calcmode="lin" valueType="num">
                                      <p:cBhvr>
                                        <p:cTn id="60" dur="500" fill="hold"/>
                                        <p:tgtEl>
                                          <p:spTgt spid="150"/>
                                        </p:tgtEl>
                                        <p:attrNameLst>
                                          <p:attrName>ppt_h</p:attrName>
                                        </p:attrNameLst>
                                      </p:cBhvr>
                                      <p:tavLst>
                                        <p:tav tm="0">
                                          <p:val>
                                            <p:fltVal val="0"/>
                                          </p:val>
                                        </p:tav>
                                        <p:tav tm="100000">
                                          <p:val>
                                            <p:strVal val="#ppt_h"/>
                                          </p:val>
                                        </p:tav>
                                      </p:tavLst>
                                    </p:anim>
                                    <p:animEffect transition="in" filter="fade">
                                      <p:cBhvr>
                                        <p:cTn id="61" dur="500"/>
                                        <p:tgtEl>
                                          <p:spTgt spid="15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 calcmode="lin" valueType="num">
                                      <p:cBhvr>
                                        <p:cTn id="64" dur="500" fill="hold"/>
                                        <p:tgtEl>
                                          <p:spTgt spid="151"/>
                                        </p:tgtEl>
                                        <p:attrNameLst>
                                          <p:attrName>ppt_w</p:attrName>
                                        </p:attrNameLst>
                                      </p:cBhvr>
                                      <p:tavLst>
                                        <p:tav tm="0">
                                          <p:val>
                                            <p:fltVal val="0"/>
                                          </p:val>
                                        </p:tav>
                                        <p:tav tm="100000">
                                          <p:val>
                                            <p:strVal val="#ppt_w"/>
                                          </p:val>
                                        </p:tav>
                                      </p:tavLst>
                                    </p:anim>
                                    <p:anim calcmode="lin" valueType="num">
                                      <p:cBhvr>
                                        <p:cTn id="65" dur="500" fill="hold"/>
                                        <p:tgtEl>
                                          <p:spTgt spid="151"/>
                                        </p:tgtEl>
                                        <p:attrNameLst>
                                          <p:attrName>ppt_h</p:attrName>
                                        </p:attrNameLst>
                                      </p:cBhvr>
                                      <p:tavLst>
                                        <p:tav tm="0">
                                          <p:val>
                                            <p:fltVal val="0"/>
                                          </p:val>
                                        </p:tav>
                                        <p:tav tm="100000">
                                          <p:val>
                                            <p:strVal val="#ppt_h"/>
                                          </p:val>
                                        </p:tav>
                                      </p:tavLst>
                                    </p:anim>
                                    <p:animEffect transition="in" filter="fade">
                                      <p:cBhvr>
                                        <p:cTn id="66" dur="500"/>
                                        <p:tgtEl>
                                          <p:spTgt spid="15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2"/>
                                        </p:tgtEl>
                                        <p:attrNameLst>
                                          <p:attrName>style.visibility</p:attrName>
                                        </p:attrNameLst>
                                      </p:cBhvr>
                                      <p:to>
                                        <p:strVal val="visible"/>
                                      </p:to>
                                    </p:set>
                                    <p:anim calcmode="lin" valueType="num">
                                      <p:cBhvr>
                                        <p:cTn id="69" dur="500" fill="hold"/>
                                        <p:tgtEl>
                                          <p:spTgt spid="152"/>
                                        </p:tgtEl>
                                        <p:attrNameLst>
                                          <p:attrName>ppt_w</p:attrName>
                                        </p:attrNameLst>
                                      </p:cBhvr>
                                      <p:tavLst>
                                        <p:tav tm="0">
                                          <p:val>
                                            <p:fltVal val="0"/>
                                          </p:val>
                                        </p:tav>
                                        <p:tav tm="100000">
                                          <p:val>
                                            <p:strVal val="#ppt_w"/>
                                          </p:val>
                                        </p:tav>
                                      </p:tavLst>
                                    </p:anim>
                                    <p:anim calcmode="lin" valueType="num">
                                      <p:cBhvr>
                                        <p:cTn id="70" dur="500" fill="hold"/>
                                        <p:tgtEl>
                                          <p:spTgt spid="152"/>
                                        </p:tgtEl>
                                        <p:attrNameLst>
                                          <p:attrName>ppt_h</p:attrName>
                                        </p:attrNameLst>
                                      </p:cBhvr>
                                      <p:tavLst>
                                        <p:tav tm="0">
                                          <p:val>
                                            <p:fltVal val="0"/>
                                          </p:val>
                                        </p:tav>
                                        <p:tav tm="100000">
                                          <p:val>
                                            <p:strVal val="#ppt_h"/>
                                          </p:val>
                                        </p:tav>
                                      </p:tavLst>
                                    </p:anim>
                                    <p:animEffect transition="in" filter="fade">
                                      <p:cBhvr>
                                        <p:cTn id="71" dur="500"/>
                                        <p:tgtEl>
                                          <p:spTgt spid="15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 calcmode="lin" valueType="num">
                                      <p:cBhvr>
                                        <p:cTn id="74" dur="500" fill="hold"/>
                                        <p:tgtEl>
                                          <p:spTgt spid="153"/>
                                        </p:tgtEl>
                                        <p:attrNameLst>
                                          <p:attrName>ppt_w</p:attrName>
                                        </p:attrNameLst>
                                      </p:cBhvr>
                                      <p:tavLst>
                                        <p:tav tm="0">
                                          <p:val>
                                            <p:fltVal val="0"/>
                                          </p:val>
                                        </p:tav>
                                        <p:tav tm="100000">
                                          <p:val>
                                            <p:strVal val="#ppt_w"/>
                                          </p:val>
                                        </p:tav>
                                      </p:tavLst>
                                    </p:anim>
                                    <p:anim calcmode="lin" valueType="num">
                                      <p:cBhvr>
                                        <p:cTn id="75" dur="500" fill="hold"/>
                                        <p:tgtEl>
                                          <p:spTgt spid="153"/>
                                        </p:tgtEl>
                                        <p:attrNameLst>
                                          <p:attrName>ppt_h</p:attrName>
                                        </p:attrNameLst>
                                      </p:cBhvr>
                                      <p:tavLst>
                                        <p:tav tm="0">
                                          <p:val>
                                            <p:fltVal val="0"/>
                                          </p:val>
                                        </p:tav>
                                        <p:tav tm="100000">
                                          <p:val>
                                            <p:strVal val="#ppt_h"/>
                                          </p:val>
                                        </p:tav>
                                      </p:tavLst>
                                    </p:anim>
                                    <p:animEffect transition="in" filter="fade">
                                      <p:cBhvr>
                                        <p:cTn id="76" dur="500"/>
                                        <p:tgtEl>
                                          <p:spTgt spid="15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Effect transition="in" filter="fade">
                                      <p:cBhvr>
                                        <p:cTn id="81" dur="500"/>
                                        <p:tgtEl>
                                          <p:spTgt spid="15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 calcmode="lin" valueType="num">
                                      <p:cBhvr>
                                        <p:cTn id="84" dur="500" fill="hold"/>
                                        <p:tgtEl>
                                          <p:spTgt spid="155"/>
                                        </p:tgtEl>
                                        <p:attrNameLst>
                                          <p:attrName>ppt_w</p:attrName>
                                        </p:attrNameLst>
                                      </p:cBhvr>
                                      <p:tavLst>
                                        <p:tav tm="0">
                                          <p:val>
                                            <p:fltVal val="0"/>
                                          </p:val>
                                        </p:tav>
                                        <p:tav tm="100000">
                                          <p:val>
                                            <p:strVal val="#ppt_w"/>
                                          </p:val>
                                        </p:tav>
                                      </p:tavLst>
                                    </p:anim>
                                    <p:anim calcmode="lin" valueType="num">
                                      <p:cBhvr>
                                        <p:cTn id="85" dur="500" fill="hold"/>
                                        <p:tgtEl>
                                          <p:spTgt spid="155"/>
                                        </p:tgtEl>
                                        <p:attrNameLst>
                                          <p:attrName>ppt_h</p:attrName>
                                        </p:attrNameLst>
                                      </p:cBhvr>
                                      <p:tavLst>
                                        <p:tav tm="0">
                                          <p:val>
                                            <p:fltVal val="0"/>
                                          </p:val>
                                        </p:tav>
                                        <p:tav tm="100000">
                                          <p:val>
                                            <p:strVal val="#ppt_h"/>
                                          </p:val>
                                        </p:tav>
                                      </p:tavLst>
                                    </p:anim>
                                    <p:animEffect transition="in" filter="fade">
                                      <p:cBhvr>
                                        <p:cTn id="86" dur="500"/>
                                        <p:tgtEl>
                                          <p:spTgt spid="15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56"/>
                                        </p:tgtEl>
                                        <p:attrNameLst>
                                          <p:attrName>style.visibility</p:attrName>
                                        </p:attrNameLst>
                                      </p:cBhvr>
                                      <p:to>
                                        <p:strVal val="visible"/>
                                      </p:to>
                                    </p:set>
                                    <p:anim calcmode="lin" valueType="num">
                                      <p:cBhvr>
                                        <p:cTn id="89" dur="500" fill="hold"/>
                                        <p:tgtEl>
                                          <p:spTgt spid="156"/>
                                        </p:tgtEl>
                                        <p:attrNameLst>
                                          <p:attrName>ppt_w</p:attrName>
                                        </p:attrNameLst>
                                      </p:cBhvr>
                                      <p:tavLst>
                                        <p:tav tm="0">
                                          <p:val>
                                            <p:fltVal val="0"/>
                                          </p:val>
                                        </p:tav>
                                        <p:tav tm="100000">
                                          <p:val>
                                            <p:strVal val="#ppt_w"/>
                                          </p:val>
                                        </p:tav>
                                      </p:tavLst>
                                    </p:anim>
                                    <p:anim calcmode="lin" valueType="num">
                                      <p:cBhvr>
                                        <p:cTn id="90" dur="500" fill="hold"/>
                                        <p:tgtEl>
                                          <p:spTgt spid="156"/>
                                        </p:tgtEl>
                                        <p:attrNameLst>
                                          <p:attrName>ppt_h</p:attrName>
                                        </p:attrNameLst>
                                      </p:cBhvr>
                                      <p:tavLst>
                                        <p:tav tm="0">
                                          <p:val>
                                            <p:fltVal val="0"/>
                                          </p:val>
                                        </p:tav>
                                        <p:tav tm="100000">
                                          <p:val>
                                            <p:strVal val="#ppt_h"/>
                                          </p:val>
                                        </p:tav>
                                      </p:tavLst>
                                    </p:anim>
                                    <p:animEffect transition="in" filter="fade">
                                      <p:cBhvr>
                                        <p:cTn id="91" dur="500"/>
                                        <p:tgtEl>
                                          <p:spTgt spid="156"/>
                                        </p:tgtEl>
                                      </p:cBhvr>
                                    </p:animEffect>
                                  </p:childTnLst>
                                </p:cTn>
                              </p:par>
                              <p:par>
                                <p:cTn id="92" presetID="53" presetClass="entr" presetSubtype="16" fill="hold" nodeType="withEffect">
                                  <p:stCondLst>
                                    <p:cond delay="0"/>
                                  </p:stCondLst>
                                  <p:childTnLst>
                                    <p:set>
                                      <p:cBhvr>
                                        <p:cTn id="93" dur="1" fill="hold">
                                          <p:stCondLst>
                                            <p:cond delay="0"/>
                                          </p:stCondLst>
                                        </p:cTn>
                                        <p:tgtEl>
                                          <p:spTgt spid="157"/>
                                        </p:tgtEl>
                                        <p:attrNameLst>
                                          <p:attrName>style.visibility</p:attrName>
                                        </p:attrNameLst>
                                      </p:cBhvr>
                                      <p:to>
                                        <p:strVal val="visible"/>
                                      </p:to>
                                    </p:set>
                                    <p:anim calcmode="lin" valueType="num">
                                      <p:cBhvr>
                                        <p:cTn id="94" dur="500" fill="hold"/>
                                        <p:tgtEl>
                                          <p:spTgt spid="157"/>
                                        </p:tgtEl>
                                        <p:attrNameLst>
                                          <p:attrName>ppt_w</p:attrName>
                                        </p:attrNameLst>
                                      </p:cBhvr>
                                      <p:tavLst>
                                        <p:tav tm="0">
                                          <p:val>
                                            <p:fltVal val="0"/>
                                          </p:val>
                                        </p:tav>
                                        <p:tav tm="100000">
                                          <p:val>
                                            <p:strVal val="#ppt_w"/>
                                          </p:val>
                                        </p:tav>
                                      </p:tavLst>
                                    </p:anim>
                                    <p:anim calcmode="lin" valueType="num">
                                      <p:cBhvr>
                                        <p:cTn id="95" dur="500" fill="hold"/>
                                        <p:tgtEl>
                                          <p:spTgt spid="157"/>
                                        </p:tgtEl>
                                        <p:attrNameLst>
                                          <p:attrName>ppt_h</p:attrName>
                                        </p:attrNameLst>
                                      </p:cBhvr>
                                      <p:tavLst>
                                        <p:tav tm="0">
                                          <p:val>
                                            <p:fltVal val="0"/>
                                          </p:val>
                                        </p:tav>
                                        <p:tav tm="100000">
                                          <p:val>
                                            <p:strVal val="#ppt_h"/>
                                          </p:val>
                                        </p:tav>
                                      </p:tavLst>
                                    </p:anim>
                                    <p:animEffect transition="in" filter="fade">
                                      <p:cBhvr>
                                        <p:cTn id="96" dur="500"/>
                                        <p:tgtEl>
                                          <p:spTgt spid="157"/>
                                        </p:tgtEl>
                                      </p:cBhvr>
                                    </p:animEffect>
                                  </p:childTnLst>
                                </p:cTn>
                              </p:par>
                            </p:childTnLst>
                          </p:cTn>
                        </p:par>
                        <p:par>
                          <p:cTn id="97" fill="hold">
                            <p:stCondLst>
                              <p:cond delay="4500"/>
                            </p:stCondLst>
                            <p:childTnLst>
                              <p:par>
                                <p:cTn id="98" presetID="22" presetClass="entr" presetSubtype="8"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3" grpId="0" bldLvl="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7" name="组合 156"/>
          <p:cNvGrpSpPr/>
          <p:nvPr/>
        </p:nvGrpSpPr>
        <p:grpSpPr>
          <a:xfrm>
            <a:off x="8511938" y="5342211"/>
            <a:ext cx="435428" cy="435428"/>
            <a:chOff x="8533674" y="5262836"/>
            <a:chExt cx="435428" cy="435428"/>
          </a:xfrm>
          <a:solidFill>
            <a:srgbClr val="00AAB3"/>
          </a:solidFill>
        </p:grpSpPr>
        <p:sp>
          <p:nvSpPr>
            <p:cNvPr id="158" name="矩形: 圆角 28"/>
            <p:cNvSpPr/>
            <p:nvPr/>
          </p:nvSpPr>
          <p:spPr>
            <a:xfrm>
              <a:off x="8533674" y="5262836"/>
              <a:ext cx="435428" cy="43542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9"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矩形 2"/>
          <p:cNvSpPr/>
          <p:nvPr/>
        </p:nvSpPr>
        <p:spPr>
          <a:xfrm>
            <a:off x="906952" y="2016852"/>
            <a:ext cx="10080625" cy="3056164"/>
          </a:xfrm>
          <a:prstGeom prst="rect">
            <a:avLst/>
          </a:prstGeom>
          <a:solidFill>
            <a:sysClr val="window" lastClr="FFFFFF"/>
          </a:solidFill>
          <a:ln>
            <a:noFill/>
          </a:ln>
          <a:effectLst>
            <a:outerShdw blurRad="50800" dist="38100" dir="2700000" algn="tl" rotWithShape="0">
              <a:prstClr val="black">
                <a:alpha val="40000"/>
              </a:prstClr>
            </a:outerShdw>
          </a:effectLst>
        </p:spPr>
        <p:style>
          <a:lnRef idx="2">
            <a:srgbClr val="DDDDDD">
              <a:shade val="50000"/>
            </a:srgbClr>
          </a:lnRef>
          <a:fillRef idx="1">
            <a:srgbClr val="DDDDDD"/>
          </a:fillRef>
          <a:effectRef idx="0">
            <a:srgbClr val="DDDDD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椭圆 1"/>
          <p:cNvSpPr/>
          <p:nvPr/>
        </p:nvSpPr>
        <p:spPr>
          <a:xfrm rot="16741234">
            <a:off x="583716" y="269472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rot="16741234" flipH="1">
            <a:off x="11427791" y="595720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16741234" flipH="1">
            <a:off x="11338226" y="49207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rot="16741234" flipH="1">
            <a:off x="11242952" y="552864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033952" y="2143852"/>
            <a:ext cx="10080625" cy="30561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9" name="矩形: 圆角 3"/>
          <p:cNvSpPr/>
          <p:nvPr/>
        </p:nvSpPr>
        <p:spPr>
          <a:xfrm>
            <a:off x="9027921"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4"/>
          <p:cNvSpPr/>
          <p:nvPr/>
        </p:nvSpPr>
        <p:spPr>
          <a:xfrm>
            <a:off x="9127934" y="5442224"/>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1" name="矩形: 圆角 7"/>
          <p:cNvSpPr/>
          <p:nvPr/>
        </p:nvSpPr>
        <p:spPr>
          <a:xfrm>
            <a:off x="9543904"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8"/>
          <p:cNvSpPr/>
          <p:nvPr/>
        </p:nvSpPr>
        <p:spPr>
          <a:xfrm>
            <a:off x="9643917" y="5442224"/>
            <a:ext cx="235402" cy="23540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3" name="矩形: 圆角 10"/>
          <p:cNvSpPr/>
          <p:nvPr/>
        </p:nvSpPr>
        <p:spPr>
          <a:xfrm>
            <a:off x="10059887"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1"/>
          <p:cNvSpPr/>
          <p:nvPr/>
        </p:nvSpPr>
        <p:spPr>
          <a:xfrm>
            <a:off x="10159900" y="5443350"/>
            <a:ext cx="235402" cy="233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3"/>
          <p:cNvSpPr/>
          <p:nvPr/>
        </p:nvSpPr>
        <p:spPr>
          <a:xfrm>
            <a:off x="10575870"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4"/>
          <p:cNvSpPr/>
          <p:nvPr/>
        </p:nvSpPr>
        <p:spPr>
          <a:xfrm>
            <a:off x="10695031" y="5442224"/>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0" name="组合 159"/>
          <p:cNvGrpSpPr/>
          <p:nvPr/>
        </p:nvGrpSpPr>
        <p:grpSpPr>
          <a:xfrm>
            <a:off x="5407464" y="2815984"/>
            <a:ext cx="5025031" cy="1426089"/>
            <a:chOff x="5394700" y="1370847"/>
            <a:chExt cx="5025031" cy="1426089"/>
          </a:xfrm>
        </p:grpSpPr>
        <p:sp>
          <p:nvSpPr>
            <p:cNvPr id="161" name="TextBox 19"/>
            <p:cNvSpPr txBox="1"/>
            <p:nvPr/>
          </p:nvSpPr>
          <p:spPr>
            <a:xfrm>
              <a:off x="5394700" y="1370847"/>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solidFill>
                    <a:schemeClr val="tx1"/>
                  </a:solidFill>
                  <a:latin typeface="微软雅黑" panose="020B0503020204020204" pitchFamily="34" charset="-122"/>
                  <a:ea typeface="微软雅黑" panose="020B0503020204020204" pitchFamily="34" charset="-122"/>
                </a:rPr>
                <a:t>优化后案例分析</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5394701" y="1782206"/>
              <a:ext cx="5025030" cy="1014730"/>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首页腰部优化：</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1.在主题活动下增加活动公告，让用户直接了解现阶段店铺活动。</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2.关联营销，如爆款推荐，新品发布，淡色底产品展现形式，名称价格形式统一，价格加粗，凸显价格数字。</a:t>
              </a:r>
              <a:endParaRPr lang="en-US" altLang="zh-CN" sz="1200">
                <a:solidFill>
                  <a:schemeClr val="tx1"/>
                </a:solidFill>
                <a:latin typeface="微软雅黑" panose="020B0503020204020204" pitchFamily="34" charset="-122"/>
                <a:ea typeface="微软雅黑" panose="020B0503020204020204" pitchFamily="34" charset="-122"/>
              </a:endParaRPr>
            </a:p>
          </p:txBody>
        </p:sp>
      </p:grpSp>
      <p:pic>
        <p:nvPicPr>
          <p:cNvPr id="4" name="图片 3" descr="C:\Users\Administrator\Desktop\余乐\美工教材\四改\tu\7-87.jpg7-87"/>
          <p:cNvPicPr>
            <a:picLocks noChangeAspect="1"/>
          </p:cNvPicPr>
          <p:nvPr/>
        </p:nvPicPr>
        <p:blipFill>
          <a:blip r:embed="rId1"/>
          <a:srcRect/>
          <a:stretch>
            <a:fillRect/>
          </a:stretch>
        </p:blipFill>
        <p:spPr>
          <a:xfrm>
            <a:off x="1532890" y="2346008"/>
            <a:ext cx="3411855" cy="2397760"/>
          </a:xfrm>
          <a:prstGeom prst="rect">
            <a:avLst/>
          </a:prstGeom>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1"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1000" fill="hold"/>
                                        <p:tgtEl>
                                          <p:spTgt spid="145"/>
                                        </p:tgtEl>
                                        <p:attrNameLst>
                                          <p:attrName>ppt_w</p:attrName>
                                        </p:attrNameLst>
                                      </p:cBhvr>
                                      <p:tavLst>
                                        <p:tav tm="0">
                                          <p:val>
                                            <p:fltVal val="0"/>
                                          </p:val>
                                        </p:tav>
                                        <p:tav tm="100000">
                                          <p:val>
                                            <p:strVal val="#ppt_w"/>
                                          </p:val>
                                        </p:tav>
                                      </p:tavLst>
                                    </p:anim>
                                    <p:anim calcmode="lin" valueType="num">
                                      <p:cBhvr>
                                        <p:cTn id="22" dur="1000" fill="hold"/>
                                        <p:tgtEl>
                                          <p:spTgt spid="145"/>
                                        </p:tgtEl>
                                        <p:attrNameLst>
                                          <p:attrName>ppt_h</p:attrName>
                                        </p:attrNameLst>
                                      </p:cBhvr>
                                      <p:tavLst>
                                        <p:tav tm="0">
                                          <p:val>
                                            <p:fltVal val="0"/>
                                          </p:val>
                                        </p:tav>
                                        <p:tav tm="100000">
                                          <p:val>
                                            <p:strVal val="#ppt_h"/>
                                          </p:val>
                                        </p:tav>
                                      </p:tavLst>
                                    </p:anim>
                                    <p:anim calcmode="lin" valueType="num">
                                      <p:cBhvr>
                                        <p:cTn id="23" dur="1000" fill="hold"/>
                                        <p:tgtEl>
                                          <p:spTgt spid="145"/>
                                        </p:tgtEl>
                                        <p:attrNameLst>
                                          <p:attrName>style.rotation</p:attrName>
                                        </p:attrNameLst>
                                      </p:cBhvr>
                                      <p:tavLst>
                                        <p:tav tm="0">
                                          <p:val>
                                            <p:fltVal val="90"/>
                                          </p:val>
                                        </p:tav>
                                        <p:tav tm="100000">
                                          <p:val>
                                            <p:fltVal val="0"/>
                                          </p:val>
                                        </p:tav>
                                      </p:tavLst>
                                    </p:anim>
                                    <p:animEffect transition="in" filter="fade">
                                      <p:cBhvr>
                                        <p:cTn id="24" dur="1000"/>
                                        <p:tgtEl>
                                          <p:spTgt spid="145"/>
                                        </p:tgtEl>
                                      </p:cBhvr>
                                    </p:animEffect>
                                  </p:childTnLst>
                                </p:cTn>
                              </p:par>
                              <p:par>
                                <p:cTn id="25" presetID="31" presetClass="entr" presetSubtype="0" fill="hold" grpId="0" nodeType="withEffect">
                                  <p:stCondLst>
                                    <p:cond delay="50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1000" fill="hold"/>
                                        <p:tgtEl>
                                          <p:spTgt spid="146"/>
                                        </p:tgtEl>
                                        <p:attrNameLst>
                                          <p:attrName>ppt_w</p:attrName>
                                        </p:attrNameLst>
                                      </p:cBhvr>
                                      <p:tavLst>
                                        <p:tav tm="0">
                                          <p:val>
                                            <p:fltVal val="0"/>
                                          </p:val>
                                        </p:tav>
                                        <p:tav tm="100000">
                                          <p:val>
                                            <p:strVal val="#ppt_w"/>
                                          </p:val>
                                        </p:tav>
                                      </p:tavLst>
                                    </p:anim>
                                    <p:anim calcmode="lin" valueType="num">
                                      <p:cBhvr>
                                        <p:cTn id="28" dur="1000" fill="hold"/>
                                        <p:tgtEl>
                                          <p:spTgt spid="146"/>
                                        </p:tgtEl>
                                        <p:attrNameLst>
                                          <p:attrName>ppt_h</p:attrName>
                                        </p:attrNameLst>
                                      </p:cBhvr>
                                      <p:tavLst>
                                        <p:tav tm="0">
                                          <p:val>
                                            <p:fltVal val="0"/>
                                          </p:val>
                                        </p:tav>
                                        <p:tav tm="100000">
                                          <p:val>
                                            <p:strVal val="#ppt_h"/>
                                          </p:val>
                                        </p:tav>
                                      </p:tavLst>
                                    </p:anim>
                                    <p:anim calcmode="lin" valueType="num">
                                      <p:cBhvr>
                                        <p:cTn id="29" dur="1000" fill="hold"/>
                                        <p:tgtEl>
                                          <p:spTgt spid="146"/>
                                        </p:tgtEl>
                                        <p:attrNameLst>
                                          <p:attrName>style.rotation</p:attrName>
                                        </p:attrNameLst>
                                      </p:cBhvr>
                                      <p:tavLst>
                                        <p:tav tm="0">
                                          <p:val>
                                            <p:fltVal val="90"/>
                                          </p:val>
                                        </p:tav>
                                        <p:tav tm="100000">
                                          <p:val>
                                            <p:fltVal val="0"/>
                                          </p:val>
                                        </p:tav>
                                      </p:tavLst>
                                    </p:anim>
                                    <p:animEffect transition="in" filter="fade">
                                      <p:cBhvr>
                                        <p:cTn id="30" dur="1000"/>
                                        <p:tgtEl>
                                          <p:spTgt spid="146"/>
                                        </p:tgtEl>
                                      </p:cBhvr>
                                    </p:animEffect>
                                  </p:childTnLst>
                                </p:cTn>
                              </p:par>
                              <p:par>
                                <p:cTn id="31" presetID="31" presetClass="entr" presetSubtype="0" fill="hold" grpId="0" nodeType="withEffect">
                                  <p:stCondLst>
                                    <p:cond delay="50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1000" fill="hold"/>
                                        <p:tgtEl>
                                          <p:spTgt spid="147"/>
                                        </p:tgtEl>
                                        <p:attrNameLst>
                                          <p:attrName>ppt_w</p:attrName>
                                        </p:attrNameLst>
                                      </p:cBhvr>
                                      <p:tavLst>
                                        <p:tav tm="0">
                                          <p:val>
                                            <p:fltVal val="0"/>
                                          </p:val>
                                        </p:tav>
                                        <p:tav tm="100000">
                                          <p:val>
                                            <p:strVal val="#ppt_w"/>
                                          </p:val>
                                        </p:tav>
                                      </p:tavLst>
                                    </p:anim>
                                    <p:anim calcmode="lin" valueType="num">
                                      <p:cBhvr>
                                        <p:cTn id="34" dur="1000" fill="hold"/>
                                        <p:tgtEl>
                                          <p:spTgt spid="147"/>
                                        </p:tgtEl>
                                        <p:attrNameLst>
                                          <p:attrName>ppt_h</p:attrName>
                                        </p:attrNameLst>
                                      </p:cBhvr>
                                      <p:tavLst>
                                        <p:tav tm="0">
                                          <p:val>
                                            <p:fltVal val="0"/>
                                          </p:val>
                                        </p:tav>
                                        <p:tav tm="100000">
                                          <p:val>
                                            <p:strVal val="#ppt_h"/>
                                          </p:val>
                                        </p:tav>
                                      </p:tavLst>
                                    </p:anim>
                                    <p:anim calcmode="lin" valueType="num">
                                      <p:cBhvr>
                                        <p:cTn id="35" dur="1000" fill="hold"/>
                                        <p:tgtEl>
                                          <p:spTgt spid="147"/>
                                        </p:tgtEl>
                                        <p:attrNameLst>
                                          <p:attrName>style.rotation</p:attrName>
                                        </p:attrNameLst>
                                      </p:cBhvr>
                                      <p:tavLst>
                                        <p:tav tm="0">
                                          <p:val>
                                            <p:fltVal val="90"/>
                                          </p:val>
                                        </p:tav>
                                        <p:tav tm="100000">
                                          <p:val>
                                            <p:fltVal val="0"/>
                                          </p:val>
                                        </p:tav>
                                      </p:tavLst>
                                    </p:anim>
                                    <p:animEffect transition="in" filter="fade">
                                      <p:cBhvr>
                                        <p:cTn id="36" dur="1000"/>
                                        <p:tgtEl>
                                          <p:spTgt spid="14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wipe(left)">
                                      <p:cBhvr>
                                        <p:cTn id="40" dur="500"/>
                                        <p:tgtEl>
                                          <p:spTgt spid="148"/>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par>
                          <p:cTn id="46" fill="hold">
                            <p:stCondLst>
                              <p:cond delay="3500"/>
                            </p:stCondLst>
                            <p:childTnLst>
                              <p:par>
                                <p:cTn id="47" presetID="12" presetClass="entr" presetSubtype="8"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additive="base">
                                        <p:cTn id="49" dur="500"/>
                                        <p:tgtEl>
                                          <p:spTgt spid="160"/>
                                        </p:tgtEl>
                                        <p:attrNameLst>
                                          <p:attrName>ppt_x</p:attrName>
                                        </p:attrNameLst>
                                      </p:cBhvr>
                                      <p:tavLst>
                                        <p:tav tm="0">
                                          <p:val>
                                            <p:strVal val="#ppt_x-#ppt_w*1.125000"/>
                                          </p:val>
                                        </p:tav>
                                        <p:tav tm="100000">
                                          <p:val>
                                            <p:strVal val="#ppt_x"/>
                                          </p:val>
                                        </p:tav>
                                      </p:tavLst>
                                    </p:anim>
                                    <p:animEffect transition="in" filter="wipe(right)">
                                      <p:cBhvr>
                                        <p:cTn id="50" dur="500"/>
                                        <p:tgtEl>
                                          <p:spTgt spid="160"/>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0"/>
                                        </p:tgtEl>
                                        <p:attrNameLst>
                                          <p:attrName>style.visibility</p:attrName>
                                        </p:attrNameLst>
                                      </p:cBhvr>
                                      <p:to>
                                        <p:strVal val="visible"/>
                                      </p:to>
                                    </p:set>
                                    <p:anim calcmode="lin" valueType="num">
                                      <p:cBhvr>
                                        <p:cTn id="59" dur="500" fill="hold"/>
                                        <p:tgtEl>
                                          <p:spTgt spid="150"/>
                                        </p:tgtEl>
                                        <p:attrNameLst>
                                          <p:attrName>ppt_w</p:attrName>
                                        </p:attrNameLst>
                                      </p:cBhvr>
                                      <p:tavLst>
                                        <p:tav tm="0">
                                          <p:val>
                                            <p:fltVal val="0"/>
                                          </p:val>
                                        </p:tav>
                                        <p:tav tm="100000">
                                          <p:val>
                                            <p:strVal val="#ppt_w"/>
                                          </p:val>
                                        </p:tav>
                                      </p:tavLst>
                                    </p:anim>
                                    <p:anim calcmode="lin" valueType="num">
                                      <p:cBhvr>
                                        <p:cTn id="60" dur="500" fill="hold"/>
                                        <p:tgtEl>
                                          <p:spTgt spid="150"/>
                                        </p:tgtEl>
                                        <p:attrNameLst>
                                          <p:attrName>ppt_h</p:attrName>
                                        </p:attrNameLst>
                                      </p:cBhvr>
                                      <p:tavLst>
                                        <p:tav tm="0">
                                          <p:val>
                                            <p:fltVal val="0"/>
                                          </p:val>
                                        </p:tav>
                                        <p:tav tm="100000">
                                          <p:val>
                                            <p:strVal val="#ppt_h"/>
                                          </p:val>
                                        </p:tav>
                                      </p:tavLst>
                                    </p:anim>
                                    <p:animEffect transition="in" filter="fade">
                                      <p:cBhvr>
                                        <p:cTn id="61" dur="500"/>
                                        <p:tgtEl>
                                          <p:spTgt spid="15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 calcmode="lin" valueType="num">
                                      <p:cBhvr>
                                        <p:cTn id="64" dur="500" fill="hold"/>
                                        <p:tgtEl>
                                          <p:spTgt spid="151"/>
                                        </p:tgtEl>
                                        <p:attrNameLst>
                                          <p:attrName>ppt_w</p:attrName>
                                        </p:attrNameLst>
                                      </p:cBhvr>
                                      <p:tavLst>
                                        <p:tav tm="0">
                                          <p:val>
                                            <p:fltVal val="0"/>
                                          </p:val>
                                        </p:tav>
                                        <p:tav tm="100000">
                                          <p:val>
                                            <p:strVal val="#ppt_w"/>
                                          </p:val>
                                        </p:tav>
                                      </p:tavLst>
                                    </p:anim>
                                    <p:anim calcmode="lin" valueType="num">
                                      <p:cBhvr>
                                        <p:cTn id="65" dur="500" fill="hold"/>
                                        <p:tgtEl>
                                          <p:spTgt spid="151"/>
                                        </p:tgtEl>
                                        <p:attrNameLst>
                                          <p:attrName>ppt_h</p:attrName>
                                        </p:attrNameLst>
                                      </p:cBhvr>
                                      <p:tavLst>
                                        <p:tav tm="0">
                                          <p:val>
                                            <p:fltVal val="0"/>
                                          </p:val>
                                        </p:tav>
                                        <p:tav tm="100000">
                                          <p:val>
                                            <p:strVal val="#ppt_h"/>
                                          </p:val>
                                        </p:tav>
                                      </p:tavLst>
                                    </p:anim>
                                    <p:animEffect transition="in" filter="fade">
                                      <p:cBhvr>
                                        <p:cTn id="66" dur="500"/>
                                        <p:tgtEl>
                                          <p:spTgt spid="15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2"/>
                                        </p:tgtEl>
                                        <p:attrNameLst>
                                          <p:attrName>style.visibility</p:attrName>
                                        </p:attrNameLst>
                                      </p:cBhvr>
                                      <p:to>
                                        <p:strVal val="visible"/>
                                      </p:to>
                                    </p:set>
                                    <p:anim calcmode="lin" valueType="num">
                                      <p:cBhvr>
                                        <p:cTn id="69" dur="500" fill="hold"/>
                                        <p:tgtEl>
                                          <p:spTgt spid="152"/>
                                        </p:tgtEl>
                                        <p:attrNameLst>
                                          <p:attrName>ppt_w</p:attrName>
                                        </p:attrNameLst>
                                      </p:cBhvr>
                                      <p:tavLst>
                                        <p:tav tm="0">
                                          <p:val>
                                            <p:fltVal val="0"/>
                                          </p:val>
                                        </p:tav>
                                        <p:tav tm="100000">
                                          <p:val>
                                            <p:strVal val="#ppt_w"/>
                                          </p:val>
                                        </p:tav>
                                      </p:tavLst>
                                    </p:anim>
                                    <p:anim calcmode="lin" valueType="num">
                                      <p:cBhvr>
                                        <p:cTn id="70" dur="500" fill="hold"/>
                                        <p:tgtEl>
                                          <p:spTgt spid="152"/>
                                        </p:tgtEl>
                                        <p:attrNameLst>
                                          <p:attrName>ppt_h</p:attrName>
                                        </p:attrNameLst>
                                      </p:cBhvr>
                                      <p:tavLst>
                                        <p:tav tm="0">
                                          <p:val>
                                            <p:fltVal val="0"/>
                                          </p:val>
                                        </p:tav>
                                        <p:tav tm="100000">
                                          <p:val>
                                            <p:strVal val="#ppt_h"/>
                                          </p:val>
                                        </p:tav>
                                      </p:tavLst>
                                    </p:anim>
                                    <p:animEffect transition="in" filter="fade">
                                      <p:cBhvr>
                                        <p:cTn id="71" dur="500"/>
                                        <p:tgtEl>
                                          <p:spTgt spid="15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 calcmode="lin" valueType="num">
                                      <p:cBhvr>
                                        <p:cTn id="74" dur="500" fill="hold"/>
                                        <p:tgtEl>
                                          <p:spTgt spid="153"/>
                                        </p:tgtEl>
                                        <p:attrNameLst>
                                          <p:attrName>ppt_w</p:attrName>
                                        </p:attrNameLst>
                                      </p:cBhvr>
                                      <p:tavLst>
                                        <p:tav tm="0">
                                          <p:val>
                                            <p:fltVal val="0"/>
                                          </p:val>
                                        </p:tav>
                                        <p:tav tm="100000">
                                          <p:val>
                                            <p:strVal val="#ppt_w"/>
                                          </p:val>
                                        </p:tav>
                                      </p:tavLst>
                                    </p:anim>
                                    <p:anim calcmode="lin" valueType="num">
                                      <p:cBhvr>
                                        <p:cTn id="75" dur="500" fill="hold"/>
                                        <p:tgtEl>
                                          <p:spTgt spid="153"/>
                                        </p:tgtEl>
                                        <p:attrNameLst>
                                          <p:attrName>ppt_h</p:attrName>
                                        </p:attrNameLst>
                                      </p:cBhvr>
                                      <p:tavLst>
                                        <p:tav tm="0">
                                          <p:val>
                                            <p:fltVal val="0"/>
                                          </p:val>
                                        </p:tav>
                                        <p:tav tm="100000">
                                          <p:val>
                                            <p:strVal val="#ppt_h"/>
                                          </p:val>
                                        </p:tav>
                                      </p:tavLst>
                                    </p:anim>
                                    <p:animEffect transition="in" filter="fade">
                                      <p:cBhvr>
                                        <p:cTn id="76" dur="500"/>
                                        <p:tgtEl>
                                          <p:spTgt spid="15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Effect transition="in" filter="fade">
                                      <p:cBhvr>
                                        <p:cTn id="81" dur="500"/>
                                        <p:tgtEl>
                                          <p:spTgt spid="15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 calcmode="lin" valueType="num">
                                      <p:cBhvr>
                                        <p:cTn id="84" dur="500" fill="hold"/>
                                        <p:tgtEl>
                                          <p:spTgt spid="155"/>
                                        </p:tgtEl>
                                        <p:attrNameLst>
                                          <p:attrName>ppt_w</p:attrName>
                                        </p:attrNameLst>
                                      </p:cBhvr>
                                      <p:tavLst>
                                        <p:tav tm="0">
                                          <p:val>
                                            <p:fltVal val="0"/>
                                          </p:val>
                                        </p:tav>
                                        <p:tav tm="100000">
                                          <p:val>
                                            <p:strVal val="#ppt_w"/>
                                          </p:val>
                                        </p:tav>
                                      </p:tavLst>
                                    </p:anim>
                                    <p:anim calcmode="lin" valueType="num">
                                      <p:cBhvr>
                                        <p:cTn id="85" dur="500" fill="hold"/>
                                        <p:tgtEl>
                                          <p:spTgt spid="155"/>
                                        </p:tgtEl>
                                        <p:attrNameLst>
                                          <p:attrName>ppt_h</p:attrName>
                                        </p:attrNameLst>
                                      </p:cBhvr>
                                      <p:tavLst>
                                        <p:tav tm="0">
                                          <p:val>
                                            <p:fltVal val="0"/>
                                          </p:val>
                                        </p:tav>
                                        <p:tav tm="100000">
                                          <p:val>
                                            <p:strVal val="#ppt_h"/>
                                          </p:val>
                                        </p:tav>
                                      </p:tavLst>
                                    </p:anim>
                                    <p:animEffect transition="in" filter="fade">
                                      <p:cBhvr>
                                        <p:cTn id="86" dur="500"/>
                                        <p:tgtEl>
                                          <p:spTgt spid="15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56"/>
                                        </p:tgtEl>
                                        <p:attrNameLst>
                                          <p:attrName>style.visibility</p:attrName>
                                        </p:attrNameLst>
                                      </p:cBhvr>
                                      <p:to>
                                        <p:strVal val="visible"/>
                                      </p:to>
                                    </p:set>
                                    <p:anim calcmode="lin" valueType="num">
                                      <p:cBhvr>
                                        <p:cTn id="89" dur="500" fill="hold"/>
                                        <p:tgtEl>
                                          <p:spTgt spid="156"/>
                                        </p:tgtEl>
                                        <p:attrNameLst>
                                          <p:attrName>ppt_w</p:attrName>
                                        </p:attrNameLst>
                                      </p:cBhvr>
                                      <p:tavLst>
                                        <p:tav tm="0">
                                          <p:val>
                                            <p:fltVal val="0"/>
                                          </p:val>
                                        </p:tav>
                                        <p:tav tm="100000">
                                          <p:val>
                                            <p:strVal val="#ppt_w"/>
                                          </p:val>
                                        </p:tav>
                                      </p:tavLst>
                                    </p:anim>
                                    <p:anim calcmode="lin" valueType="num">
                                      <p:cBhvr>
                                        <p:cTn id="90" dur="500" fill="hold"/>
                                        <p:tgtEl>
                                          <p:spTgt spid="156"/>
                                        </p:tgtEl>
                                        <p:attrNameLst>
                                          <p:attrName>ppt_h</p:attrName>
                                        </p:attrNameLst>
                                      </p:cBhvr>
                                      <p:tavLst>
                                        <p:tav tm="0">
                                          <p:val>
                                            <p:fltVal val="0"/>
                                          </p:val>
                                        </p:tav>
                                        <p:tav tm="100000">
                                          <p:val>
                                            <p:strVal val="#ppt_h"/>
                                          </p:val>
                                        </p:tav>
                                      </p:tavLst>
                                    </p:anim>
                                    <p:animEffect transition="in" filter="fade">
                                      <p:cBhvr>
                                        <p:cTn id="91" dur="500"/>
                                        <p:tgtEl>
                                          <p:spTgt spid="156"/>
                                        </p:tgtEl>
                                      </p:cBhvr>
                                    </p:animEffect>
                                  </p:childTnLst>
                                </p:cTn>
                              </p:par>
                              <p:par>
                                <p:cTn id="92" presetID="53" presetClass="entr" presetSubtype="16" fill="hold" nodeType="withEffect">
                                  <p:stCondLst>
                                    <p:cond delay="0"/>
                                  </p:stCondLst>
                                  <p:childTnLst>
                                    <p:set>
                                      <p:cBhvr>
                                        <p:cTn id="93" dur="1" fill="hold">
                                          <p:stCondLst>
                                            <p:cond delay="0"/>
                                          </p:stCondLst>
                                        </p:cTn>
                                        <p:tgtEl>
                                          <p:spTgt spid="157"/>
                                        </p:tgtEl>
                                        <p:attrNameLst>
                                          <p:attrName>style.visibility</p:attrName>
                                        </p:attrNameLst>
                                      </p:cBhvr>
                                      <p:to>
                                        <p:strVal val="visible"/>
                                      </p:to>
                                    </p:set>
                                    <p:anim calcmode="lin" valueType="num">
                                      <p:cBhvr>
                                        <p:cTn id="94" dur="500" fill="hold"/>
                                        <p:tgtEl>
                                          <p:spTgt spid="157"/>
                                        </p:tgtEl>
                                        <p:attrNameLst>
                                          <p:attrName>ppt_w</p:attrName>
                                        </p:attrNameLst>
                                      </p:cBhvr>
                                      <p:tavLst>
                                        <p:tav tm="0">
                                          <p:val>
                                            <p:fltVal val="0"/>
                                          </p:val>
                                        </p:tav>
                                        <p:tav tm="100000">
                                          <p:val>
                                            <p:strVal val="#ppt_w"/>
                                          </p:val>
                                        </p:tav>
                                      </p:tavLst>
                                    </p:anim>
                                    <p:anim calcmode="lin" valueType="num">
                                      <p:cBhvr>
                                        <p:cTn id="95" dur="500" fill="hold"/>
                                        <p:tgtEl>
                                          <p:spTgt spid="157"/>
                                        </p:tgtEl>
                                        <p:attrNameLst>
                                          <p:attrName>ppt_h</p:attrName>
                                        </p:attrNameLst>
                                      </p:cBhvr>
                                      <p:tavLst>
                                        <p:tav tm="0">
                                          <p:val>
                                            <p:fltVal val="0"/>
                                          </p:val>
                                        </p:tav>
                                        <p:tav tm="100000">
                                          <p:val>
                                            <p:strVal val="#ppt_h"/>
                                          </p:val>
                                        </p:tav>
                                      </p:tavLst>
                                    </p:anim>
                                    <p:animEffect transition="in" filter="fade">
                                      <p:cBhvr>
                                        <p:cTn id="96" dur="500"/>
                                        <p:tgtEl>
                                          <p:spTgt spid="157"/>
                                        </p:tgtEl>
                                      </p:cBhvr>
                                    </p:animEffect>
                                  </p:childTnLst>
                                </p:cTn>
                              </p:par>
                            </p:childTnLst>
                          </p:cTn>
                        </p:par>
                        <p:par>
                          <p:cTn id="97" fill="hold">
                            <p:stCondLst>
                              <p:cond delay="4500"/>
                            </p:stCondLst>
                            <p:childTnLst>
                              <p:par>
                                <p:cTn id="98" presetID="22" presetClass="entr" presetSubtype="8"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3" grpId="0" bldLvl="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7" name="组合 156"/>
          <p:cNvGrpSpPr/>
          <p:nvPr/>
        </p:nvGrpSpPr>
        <p:grpSpPr>
          <a:xfrm>
            <a:off x="8511938" y="5342211"/>
            <a:ext cx="435428" cy="435428"/>
            <a:chOff x="8533674" y="5262836"/>
            <a:chExt cx="435428" cy="435428"/>
          </a:xfrm>
          <a:solidFill>
            <a:srgbClr val="00AAB3"/>
          </a:solidFill>
        </p:grpSpPr>
        <p:sp>
          <p:nvSpPr>
            <p:cNvPr id="158" name="矩形: 圆角 28"/>
            <p:cNvSpPr/>
            <p:nvPr/>
          </p:nvSpPr>
          <p:spPr>
            <a:xfrm>
              <a:off x="8533674" y="5262836"/>
              <a:ext cx="435428" cy="43542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9"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矩形 2"/>
          <p:cNvSpPr/>
          <p:nvPr/>
        </p:nvSpPr>
        <p:spPr>
          <a:xfrm>
            <a:off x="906952" y="2016852"/>
            <a:ext cx="10080625" cy="3056164"/>
          </a:xfrm>
          <a:prstGeom prst="rect">
            <a:avLst/>
          </a:prstGeom>
          <a:solidFill>
            <a:sysClr val="window" lastClr="FFFFFF"/>
          </a:solidFill>
          <a:ln>
            <a:noFill/>
          </a:ln>
          <a:effectLst>
            <a:outerShdw blurRad="50800" dist="38100" dir="2700000" algn="tl" rotWithShape="0">
              <a:prstClr val="black">
                <a:alpha val="40000"/>
              </a:prstClr>
            </a:outerShdw>
          </a:effectLst>
        </p:spPr>
        <p:style>
          <a:lnRef idx="2">
            <a:srgbClr val="DDDDDD">
              <a:shade val="50000"/>
            </a:srgbClr>
          </a:lnRef>
          <a:fillRef idx="1">
            <a:srgbClr val="DDDDDD"/>
          </a:fillRef>
          <a:effectRef idx="0">
            <a:srgbClr val="DDDDD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椭圆 1"/>
          <p:cNvSpPr/>
          <p:nvPr/>
        </p:nvSpPr>
        <p:spPr>
          <a:xfrm rot="16741234">
            <a:off x="583716" y="269472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rot="16741234" flipH="1">
            <a:off x="11427791" y="595720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16741234" flipH="1">
            <a:off x="11338226" y="49207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rot="16741234" flipH="1">
            <a:off x="11242952" y="552864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033952" y="2143852"/>
            <a:ext cx="10080625" cy="30561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9" name="矩形: 圆角 3"/>
          <p:cNvSpPr/>
          <p:nvPr/>
        </p:nvSpPr>
        <p:spPr>
          <a:xfrm>
            <a:off x="9027921"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4"/>
          <p:cNvSpPr/>
          <p:nvPr/>
        </p:nvSpPr>
        <p:spPr>
          <a:xfrm>
            <a:off x="9127934" y="5442224"/>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1" name="矩形: 圆角 7"/>
          <p:cNvSpPr/>
          <p:nvPr/>
        </p:nvSpPr>
        <p:spPr>
          <a:xfrm>
            <a:off x="9543904"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8"/>
          <p:cNvSpPr/>
          <p:nvPr/>
        </p:nvSpPr>
        <p:spPr>
          <a:xfrm>
            <a:off x="9643917" y="5442224"/>
            <a:ext cx="235402" cy="23540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3" name="矩形: 圆角 10"/>
          <p:cNvSpPr/>
          <p:nvPr/>
        </p:nvSpPr>
        <p:spPr>
          <a:xfrm>
            <a:off x="10059887"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1"/>
          <p:cNvSpPr/>
          <p:nvPr/>
        </p:nvSpPr>
        <p:spPr>
          <a:xfrm>
            <a:off x="10159900" y="5443350"/>
            <a:ext cx="235402" cy="233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3"/>
          <p:cNvSpPr/>
          <p:nvPr/>
        </p:nvSpPr>
        <p:spPr>
          <a:xfrm>
            <a:off x="10575870"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4"/>
          <p:cNvSpPr/>
          <p:nvPr/>
        </p:nvSpPr>
        <p:spPr>
          <a:xfrm>
            <a:off x="10695031" y="5442224"/>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0" name="组合 159"/>
          <p:cNvGrpSpPr/>
          <p:nvPr/>
        </p:nvGrpSpPr>
        <p:grpSpPr>
          <a:xfrm>
            <a:off x="5407464" y="2815984"/>
            <a:ext cx="5025031" cy="1656594"/>
            <a:chOff x="5394700" y="1370847"/>
            <a:chExt cx="5025031" cy="1656594"/>
          </a:xfrm>
        </p:grpSpPr>
        <p:sp>
          <p:nvSpPr>
            <p:cNvPr id="161" name="TextBox 19"/>
            <p:cNvSpPr txBox="1"/>
            <p:nvPr/>
          </p:nvSpPr>
          <p:spPr>
            <a:xfrm>
              <a:off x="5394700" y="1370847"/>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solidFill>
                    <a:schemeClr val="tx1"/>
                  </a:solidFill>
                  <a:latin typeface="微软雅黑" panose="020B0503020204020204" pitchFamily="34" charset="-122"/>
                  <a:ea typeface="微软雅黑" panose="020B0503020204020204" pitchFamily="34" charset="-122"/>
                </a:rPr>
                <a:t>优化后案例分析</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5394701" y="1782206"/>
              <a:ext cx="5025030" cy="124523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楼层展示优化：</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1.楼层区域结构清晰，主推大图+六张小图，产品展示主次有序，富有节奏。</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2.产品白底处理，强化产品本身。</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3.标签与产品名称相统一。</a:t>
              </a:r>
              <a:endParaRPr lang="en-US" altLang="zh-CN" sz="1200">
                <a:solidFill>
                  <a:schemeClr val="tx1"/>
                </a:solidFill>
                <a:latin typeface="微软雅黑" panose="020B0503020204020204" pitchFamily="34" charset="-122"/>
                <a:ea typeface="微软雅黑" panose="020B0503020204020204" pitchFamily="34" charset="-122"/>
              </a:endParaRPr>
            </a:p>
          </p:txBody>
        </p:sp>
      </p:grpSp>
      <p:pic>
        <p:nvPicPr>
          <p:cNvPr id="4" name="图片 3" descr="C:\Users\Administrator\Desktop\余乐\美工教材\四改\tu\7-88.jpg7-88"/>
          <p:cNvPicPr>
            <a:picLocks noChangeAspect="1"/>
          </p:cNvPicPr>
          <p:nvPr/>
        </p:nvPicPr>
        <p:blipFill>
          <a:blip r:embed="rId1"/>
          <a:srcRect/>
          <a:stretch>
            <a:fillRect/>
          </a:stretch>
        </p:blipFill>
        <p:spPr>
          <a:xfrm>
            <a:off x="1250315" y="2552065"/>
            <a:ext cx="3733165" cy="2239645"/>
          </a:xfrm>
          <a:prstGeom prst="rect">
            <a:avLst/>
          </a:prstGeom>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1"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1000" fill="hold"/>
                                        <p:tgtEl>
                                          <p:spTgt spid="145"/>
                                        </p:tgtEl>
                                        <p:attrNameLst>
                                          <p:attrName>ppt_w</p:attrName>
                                        </p:attrNameLst>
                                      </p:cBhvr>
                                      <p:tavLst>
                                        <p:tav tm="0">
                                          <p:val>
                                            <p:fltVal val="0"/>
                                          </p:val>
                                        </p:tav>
                                        <p:tav tm="100000">
                                          <p:val>
                                            <p:strVal val="#ppt_w"/>
                                          </p:val>
                                        </p:tav>
                                      </p:tavLst>
                                    </p:anim>
                                    <p:anim calcmode="lin" valueType="num">
                                      <p:cBhvr>
                                        <p:cTn id="22" dur="1000" fill="hold"/>
                                        <p:tgtEl>
                                          <p:spTgt spid="145"/>
                                        </p:tgtEl>
                                        <p:attrNameLst>
                                          <p:attrName>ppt_h</p:attrName>
                                        </p:attrNameLst>
                                      </p:cBhvr>
                                      <p:tavLst>
                                        <p:tav tm="0">
                                          <p:val>
                                            <p:fltVal val="0"/>
                                          </p:val>
                                        </p:tav>
                                        <p:tav tm="100000">
                                          <p:val>
                                            <p:strVal val="#ppt_h"/>
                                          </p:val>
                                        </p:tav>
                                      </p:tavLst>
                                    </p:anim>
                                    <p:anim calcmode="lin" valueType="num">
                                      <p:cBhvr>
                                        <p:cTn id="23" dur="1000" fill="hold"/>
                                        <p:tgtEl>
                                          <p:spTgt spid="145"/>
                                        </p:tgtEl>
                                        <p:attrNameLst>
                                          <p:attrName>style.rotation</p:attrName>
                                        </p:attrNameLst>
                                      </p:cBhvr>
                                      <p:tavLst>
                                        <p:tav tm="0">
                                          <p:val>
                                            <p:fltVal val="90"/>
                                          </p:val>
                                        </p:tav>
                                        <p:tav tm="100000">
                                          <p:val>
                                            <p:fltVal val="0"/>
                                          </p:val>
                                        </p:tav>
                                      </p:tavLst>
                                    </p:anim>
                                    <p:animEffect transition="in" filter="fade">
                                      <p:cBhvr>
                                        <p:cTn id="24" dur="1000"/>
                                        <p:tgtEl>
                                          <p:spTgt spid="145"/>
                                        </p:tgtEl>
                                      </p:cBhvr>
                                    </p:animEffect>
                                  </p:childTnLst>
                                </p:cTn>
                              </p:par>
                              <p:par>
                                <p:cTn id="25" presetID="31" presetClass="entr" presetSubtype="0" fill="hold" grpId="0" nodeType="withEffect">
                                  <p:stCondLst>
                                    <p:cond delay="50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1000" fill="hold"/>
                                        <p:tgtEl>
                                          <p:spTgt spid="146"/>
                                        </p:tgtEl>
                                        <p:attrNameLst>
                                          <p:attrName>ppt_w</p:attrName>
                                        </p:attrNameLst>
                                      </p:cBhvr>
                                      <p:tavLst>
                                        <p:tav tm="0">
                                          <p:val>
                                            <p:fltVal val="0"/>
                                          </p:val>
                                        </p:tav>
                                        <p:tav tm="100000">
                                          <p:val>
                                            <p:strVal val="#ppt_w"/>
                                          </p:val>
                                        </p:tav>
                                      </p:tavLst>
                                    </p:anim>
                                    <p:anim calcmode="lin" valueType="num">
                                      <p:cBhvr>
                                        <p:cTn id="28" dur="1000" fill="hold"/>
                                        <p:tgtEl>
                                          <p:spTgt spid="146"/>
                                        </p:tgtEl>
                                        <p:attrNameLst>
                                          <p:attrName>ppt_h</p:attrName>
                                        </p:attrNameLst>
                                      </p:cBhvr>
                                      <p:tavLst>
                                        <p:tav tm="0">
                                          <p:val>
                                            <p:fltVal val="0"/>
                                          </p:val>
                                        </p:tav>
                                        <p:tav tm="100000">
                                          <p:val>
                                            <p:strVal val="#ppt_h"/>
                                          </p:val>
                                        </p:tav>
                                      </p:tavLst>
                                    </p:anim>
                                    <p:anim calcmode="lin" valueType="num">
                                      <p:cBhvr>
                                        <p:cTn id="29" dur="1000" fill="hold"/>
                                        <p:tgtEl>
                                          <p:spTgt spid="146"/>
                                        </p:tgtEl>
                                        <p:attrNameLst>
                                          <p:attrName>style.rotation</p:attrName>
                                        </p:attrNameLst>
                                      </p:cBhvr>
                                      <p:tavLst>
                                        <p:tav tm="0">
                                          <p:val>
                                            <p:fltVal val="90"/>
                                          </p:val>
                                        </p:tav>
                                        <p:tav tm="100000">
                                          <p:val>
                                            <p:fltVal val="0"/>
                                          </p:val>
                                        </p:tav>
                                      </p:tavLst>
                                    </p:anim>
                                    <p:animEffect transition="in" filter="fade">
                                      <p:cBhvr>
                                        <p:cTn id="30" dur="1000"/>
                                        <p:tgtEl>
                                          <p:spTgt spid="146"/>
                                        </p:tgtEl>
                                      </p:cBhvr>
                                    </p:animEffect>
                                  </p:childTnLst>
                                </p:cTn>
                              </p:par>
                              <p:par>
                                <p:cTn id="31" presetID="31" presetClass="entr" presetSubtype="0" fill="hold" grpId="0" nodeType="withEffect">
                                  <p:stCondLst>
                                    <p:cond delay="50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1000" fill="hold"/>
                                        <p:tgtEl>
                                          <p:spTgt spid="147"/>
                                        </p:tgtEl>
                                        <p:attrNameLst>
                                          <p:attrName>ppt_w</p:attrName>
                                        </p:attrNameLst>
                                      </p:cBhvr>
                                      <p:tavLst>
                                        <p:tav tm="0">
                                          <p:val>
                                            <p:fltVal val="0"/>
                                          </p:val>
                                        </p:tav>
                                        <p:tav tm="100000">
                                          <p:val>
                                            <p:strVal val="#ppt_w"/>
                                          </p:val>
                                        </p:tav>
                                      </p:tavLst>
                                    </p:anim>
                                    <p:anim calcmode="lin" valueType="num">
                                      <p:cBhvr>
                                        <p:cTn id="34" dur="1000" fill="hold"/>
                                        <p:tgtEl>
                                          <p:spTgt spid="147"/>
                                        </p:tgtEl>
                                        <p:attrNameLst>
                                          <p:attrName>ppt_h</p:attrName>
                                        </p:attrNameLst>
                                      </p:cBhvr>
                                      <p:tavLst>
                                        <p:tav tm="0">
                                          <p:val>
                                            <p:fltVal val="0"/>
                                          </p:val>
                                        </p:tav>
                                        <p:tav tm="100000">
                                          <p:val>
                                            <p:strVal val="#ppt_h"/>
                                          </p:val>
                                        </p:tav>
                                      </p:tavLst>
                                    </p:anim>
                                    <p:anim calcmode="lin" valueType="num">
                                      <p:cBhvr>
                                        <p:cTn id="35" dur="1000" fill="hold"/>
                                        <p:tgtEl>
                                          <p:spTgt spid="147"/>
                                        </p:tgtEl>
                                        <p:attrNameLst>
                                          <p:attrName>style.rotation</p:attrName>
                                        </p:attrNameLst>
                                      </p:cBhvr>
                                      <p:tavLst>
                                        <p:tav tm="0">
                                          <p:val>
                                            <p:fltVal val="90"/>
                                          </p:val>
                                        </p:tav>
                                        <p:tav tm="100000">
                                          <p:val>
                                            <p:fltVal val="0"/>
                                          </p:val>
                                        </p:tav>
                                      </p:tavLst>
                                    </p:anim>
                                    <p:animEffect transition="in" filter="fade">
                                      <p:cBhvr>
                                        <p:cTn id="36" dur="1000"/>
                                        <p:tgtEl>
                                          <p:spTgt spid="14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wipe(left)">
                                      <p:cBhvr>
                                        <p:cTn id="40" dur="500"/>
                                        <p:tgtEl>
                                          <p:spTgt spid="148"/>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par>
                          <p:cTn id="46" fill="hold">
                            <p:stCondLst>
                              <p:cond delay="3500"/>
                            </p:stCondLst>
                            <p:childTnLst>
                              <p:par>
                                <p:cTn id="47" presetID="12" presetClass="entr" presetSubtype="8"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additive="base">
                                        <p:cTn id="49" dur="500"/>
                                        <p:tgtEl>
                                          <p:spTgt spid="160"/>
                                        </p:tgtEl>
                                        <p:attrNameLst>
                                          <p:attrName>ppt_x</p:attrName>
                                        </p:attrNameLst>
                                      </p:cBhvr>
                                      <p:tavLst>
                                        <p:tav tm="0">
                                          <p:val>
                                            <p:strVal val="#ppt_x-#ppt_w*1.125000"/>
                                          </p:val>
                                        </p:tav>
                                        <p:tav tm="100000">
                                          <p:val>
                                            <p:strVal val="#ppt_x"/>
                                          </p:val>
                                        </p:tav>
                                      </p:tavLst>
                                    </p:anim>
                                    <p:animEffect transition="in" filter="wipe(right)">
                                      <p:cBhvr>
                                        <p:cTn id="50" dur="500"/>
                                        <p:tgtEl>
                                          <p:spTgt spid="160"/>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0"/>
                                        </p:tgtEl>
                                        <p:attrNameLst>
                                          <p:attrName>style.visibility</p:attrName>
                                        </p:attrNameLst>
                                      </p:cBhvr>
                                      <p:to>
                                        <p:strVal val="visible"/>
                                      </p:to>
                                    </p:set>
                                    <p:anim calcmode="lin" valueType="num">
                                      <p:cBhvr>
                                        <p:cTn id="59" dur="500" fill="hold"/>
                                        <p:tgtEl>
                                          <p:spTgt spid="150"/>
                                        </p:tgtEl>
                                        <p:attrNameLst>
                                          <p:attrName>ppt_w</p:attrName>
                                        </p:attrNameLst>
                                      </p:cBhvr>
                                      <p:tavLst>
                                        <p:tav tm="0">
                                          <p:val>
                                            <p:fltVal val="0"/>
                                          </p:val>
                                        </p:tav>
                                        <p:tav tm="100000">
                                          <p:val>
                                            <p:strVal val="#ppt_w"/>
                                          </p:val>
                                        </p:tav>
                                      </p:tavLst>
                                    </p:anim>
                                    <p:anim calcmode="lin" valueType="num">
                                      <p:cBhvr>
                                        <p:cTn id="60" dur="500" fill="hold"/>
                                        <p:tgtEl>
                                          <p:spTgt spid="150"/>
                                        </p:tgtEl>
                                        <p:attrNameLst>
                                          <p:attrName>ppt_h</p:attrName>
                                        </p:attrNameLst>
                                      </p:cBhvr>
                                      <p:tavLst>
                                        <p:tav tm="0">
                                          <p:val>
                                            <p:fltVal val="0"/>
                                          </p:val>
                                        </p:tav>
                                        <p:tav tm="100000">
                                          <p:val>
                                            <p:strVal val="#ppt_h"/>
                                          </p:val>
                                        </p:tav>
                                      </p:tavLst>
                                    </p:anim>
                                    <p:animEffect transition="in" filter="fade">
                                      <p:cBhvr>
                                        <p:cTn id="61" dur="500"/>
                                        <p:tgtEl>
                                          <p:spTgt spid="15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 calcmode="lin" valueType="num">
                                      <p:cBhvr>
                                        <p:cTn id="64" dur="500" fill="hold"/>
                                        <p:tgtEl>
                                          <p:spTgt spid="151"/>
                                        </p:tgtEl>
                                        <p:attrNameLst>
                                          <p:attrName>ppt_w</p:attrName>
                                        </p:attrNameLst>
                                      </p:cBhvr>
                                      <p:tavLst>
                                        <p:tav tm="0">
                                          <p:val>
                                            <p:fltVal val="0"/>
                                          </p:val>
                                        </p:tav>
                                        <p:tav tm="100000">
                                          <p:val>
                                            <p:strVal val="#ppt_w"/>
                                          </p:val>
                                        </p:tav>
                                      </p:tavLst>
                                    </p:anim>
                                    <p:anim calcmode="lin" valueType="num">
                                      <p:cBhvr>
                                        <p:cTn id="65" dur="500" fill="hold"/>
                                        <p:tgtEl>
                                          <p:spTgt spid="151"/>
                                        </p:tgtEl>
                                        <p:attrNameLst>
                                          <p:attrName>ppt_h</p:attrName>
                                        </p:attrNameLst>
                                      </p:cBhvr>
                                      <p:tavLst>
                                        <p:tav tm="0">
                                          <p:val>
                                            <p:fltVal val="0"/>
                                          </p:val>
                                        </p:tav>
                                        <p:tav tm="100000">
                                          <p:val>
                                            <p:strVal val="#ppt_h"/>
                                          </p:val>
                                        </p:tav>
                                      </p:tavLst>
                                    </p:anim>
                                    <p:animEffect transition="in" filter="fade">
                                      <p:cBhvr>
                                        <p:cTn id="66" dur="500"/>
                                        <p:tgtEl>
                                          <p:spTgt spid="15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2"/>
                                        </p:tgtEl>
                                        <p:attrNameLst>
                                          <p:attrName>style.visibility</p:attrName>
                                        </p:attrNameLst>
                                      </p:cBhvr>
                                      <p:to>
                                        <p:strVal val="visible"/>
                                      </p:to>
                                    </p:set>
                                    <p:anim calcmode="lin" valueType="num">
                                      <p:cBhvr>
                                        <p:cTn id="69" dur="500" fill="hold"/>
                                        <p:tgtEl>
                                          <p:spTgt spid="152"/>
                                        </p:tgtEl>
                                        <p:attrNameLst>
                                          <p:attrName>ppt_w</p:attrName>
                                        </p:attrNameLst>
                                      </p:cBhvr>
                                      <p:tavLst>
                                        <p:tav tm="0">
                                          <p:val>
                                            <p:fltVal val="0"/>
                                          </p:val>
                                        </p:tav>
                                        <p:tav tm="100000">
                                          <p:val>
                                            <p:strVal val="#ppt_w"/>
                                          </p:val>
                                        </p:tav>
                                      </p:tavLst>
                                    </p:anim>
                                    <p:anim calcmode="lin" valueType="num">
                                      <p:cBhvr>
                                        <p:cTn id="70" dur="500" fill="hold"/>
                                        <p:tgtEl>
                                          <p:spTgt spid="152"/>
                                        </p:tgtEl>
                                        <p:attrNameLst>
                                          <p:attrName>ppt_h</p:attrName>
                                        </p:attrNameLst>
                                      </p:cBhvr>
                                      <p:tavLst>
                                        <p:tav tm="0">
                                          <p:val>
                                            <p:fltVal val="0"/>
                                          </p:val>
                                        </p:tav>
                                        <p:tav tm="100000">
                                          <p:val>
                                            <p:strVal val="#ppt_h"/>
                                          </p:val>
                                        </p:tav>
                                      </p:tavLst>
                                    </p:anim>
                                    <p:animEffect transition="in" filter="fade">
                                      <p:cBhvr>
                                        <p:cTn id="71" dur="500"/>
                                        <p:tgtEl>
                                          <p:spTgt spid="15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 calcmode="lin" valueType="num">
                                      <p:cBhvr>
                                        <p:cTn id="74" dur="500" fill="hold"/>
                                        <p:tgtEl>
                                          <p:spTgt spid="153"/>
                                        </p:tgtEl>
                                        <p:attrNameLst>
                                          <p:attrName>ppt_w</p:attrName>
                                        </p:attrNameLst>
                                      </p:cBhvr>
                                      <p:tavLst>
                                        <p:tav tm="0">
                                          <p:val>
                                            <p:fltVal val="0"/>
                                          </p:val>
                                        </p:tav>
                                        <p:tav tm="100000">
                                          <p:val>
                                            <p:strVal val="#ppt_w"/>
                                          </p:val>
                                        </p:tav>
                                      </p:tavLst>
                                    </p:anim>
                                    <p:anim calcmode="lin" valueType="num">
                                      <p:cBhvr>
                                        <p:cTn id="75" dur="500" fill="hold"/>
                                        <p:tgtEl>
                                          <p:spTgt spid="153"/>
                                        </p:tgtEl>
                                        <p:attrNameLst>
                                          <p:attrName>ppt_h</p:attrName>
                                        </p:attrNameLst>
                                      </p:cBhvr>
                                      <p:tavLst>
                                        <p:tav tm="0">
                                          <p:val>
                                            <p:fltVal val="0"/>
                                          </p:val>
                                        </p:tav>
                                        <p:tav tm="100000">
                                          <p:val>
                                            <p:strVal val="#ppt_h"/>
                                          </p:val>
                                        </p:tav>
                                      </p:tavLst>
                                    </p:anim>
                                    <p:animEffect transition="in" filter="fade">
                                      <p:cBhvr>
                                        <p:cTn id="76" dur="500"/>
                                        <p:tgtEl>
                                          <p:spTgt spid="15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Effect transition="in" filter="fade">
                                      <p:cBhvr>
                                        <p:cTn id="81" dur="500"/>
                                        <p:tgtEl>
                                          <p:spTgt spid="15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 calcmode="lin" valueType="num">
                                      <p:cBhvr>
                                        <p:cTn id="84" dur="500" fill="hold"/>
                                        <p:tgtEl>
                                          <p:spTgt spid="155"/>
                                        </p:tgtEl>
                                        <p:attrNameLst>
                                          <p:attrName>ppt_w</p:attrName>
                                        </p:attrNameLst>
                                      </p:cBhvr>
                                      <p:tavLst>
                                        <p:tav tm="0">
                                          <p:val>
                                            <p:fltVal val="0"/>
                                          </p:val>
                                        </p:tav>
                                        <p:tav tm="100000">
                                          <p:val>
                                            <p:strVal val="#ppt_w"/>
                                          </p:val>
                                        </p:tav>
                                      </p:tavLst>
                                    </p:anim>
                                    <p:anim calcmode="lin" valueType="num">
                                      <p:cBhvr>
                                        <p:cTn id="85" dur="500" fill="hold"/>
                                        <p:tgtEl>
                                          <p:spTgt spid="155"/>
                                        </p:tgtEl>
                                        <p:attrNameLst>
                                          <p:attrName>ppt_h</p:attrName>
                                        </p:attrNameLst>
                                      </p:cBhvr>
                                      <p:tavLst>
                                        <p:tav tm="0">
                                          <p:val>
                                            <p:fltVal val="0"/>
                                          </p:val>
                                        </p:tav>
                                        <p:tav tm="100000">
                                          <p:val>
                                            <p:strVal val="#ppt_h"/>
                                          </p:val>
                                        </p:tav>
                                      </p:tavLst>
                                    </p:anim>
                                    <p:animEffect transition="in" filter="fade">
                                      <p:cBhvr>
                                        <p:cTn id="86" dur="500"/>
                                        <p:tgtEl>
                                          <p:spTgt spid="15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56"/>
                                        </p:tgtEl>
                                        <p:attrNameLst>
                                          <p:attrName>style.visibility</p:attrName>
                                        </p:attrNameLst>
                                      </p:cBhvr>
                                      <p:to>
                                        <p:strVal val="visible"/>
                                      </p:to>
                                    </p:set>
                                    <p:anim calcmode="lin" valueType="num">
                                      <p:cBhvr>
                                        <p:cTn id="89" dur="500" fill="hold"/>
                                        <p:tgtEl>
                                          <p:spTgt spid="156"/>
                                        </p:tgtEl>
                                        <p:attrNameLst>
                                          <p:attrName>ppt_w</p:attrName>
                                        </p:attrNameLst>
                                      </p:cBhvr>
                                      <p:tavLst>
                                        <p:tav tm="0">
                                          <p:val>
                                            <p:fltVal val="0"/>
                                          </p:val>
                                        </p:tav>
                                        <p:tav tm="100000">
                                          <p:val>
                                            <p:strVal val="#ppt_w"/>
                                          </p:val>
                                        </p:tav>
                                      </p:tavLst>
                                    </p:anim>
                                    <p:anim calcmode="lin" valueType="num">
                                      <p:cBhvr>
                                        <p:cTn id="90" dur="500" fill="hold"/>
                                        <p:tgtEl>
                                          <p:spTgt spid="156"/>
                                        </p:tgtEl>
                                        <p:attrNameLst>
                                          <p:attrName>ppt_h</p:attrName>
                                        </p:attrNameLst>
                                      </p:cBhvr>
                                      <p:tavLst>
                                        <p:tav tm="0">
                                          <p:val>
                                            <p:fltVal val="0"/>
                                          </p:val>
                                        </p:tav>
                                        <p:tav tm="100000">
                                          <p:val>
                                            <p:strVal val="#ppt_h"/>
                                          </p:val>
                                        </p:tav>
                                      </p:tavLst>
                                    </p:anim>
                                    <p:animEffect transition="in" filter="fade">
                                      <p:cBhvr>
                                        <p:cTn id="91" dur="500"/>
                                        <p:tgtEl>
                                          <p:spTgt spid="156"/>
                                        </p:tgtEl>
                                      </p:cBhvr>
                                    </p:animEffect>
                                  </p:childTnLst>
                                </p:cTn>
                              </p:par>
                              <p:par>
                                <p:cTn id="92" presetID="53" presetClass="entr" presetSubtype="16" fill="hold" nodeType="withEffect">
                                  <p:stCondLst>
                                    <p:cond delay="0"/>
                                  </p:stCondLst>
                                  <p:childTnLst>
                                    <p:set>
                                      <p:cBhvr>
                                        <p:cTn id="93" dur="1" fill="hold">
                                          <p:stCondLst>
                                            <p:cond delay="0"/>
                                          </p:stCondLst>
                                        </p:cTn>
                                        <p:tgtEl>
                                          <p:spTgt spid="157"/>
                                        </p:tgtEl>
                                        <p:attrNameLst>
                                          <p:attrName>style.visibility</p:attrName>
                                        </p:attrNameLst>
                                      </p:cBhvr>
                                      <p:to>
                                        <p:strVal val="visible"/>
                                      </p:to>
                                    </p:set>
                                    <p:anim calcmode="lin" valueType="num">
                                      <p:cBhvr>
                                        <p:cTn id="94" dur="500" fill="hold"/>
                                        <p:tgtEl>
                                          <p:spTgt spid="157"/>
                                        </p:tgtEl>
                                        <p:attrNameLst>
                                          <p:attrName>ppt_w</p:attrName>
                                        </p:attrNameLst>
                                      </p:cBhvr>
                                      <p:tavLst>
                                        <p:tav tm="0">
                                          <p:val>
                                            <p:fltVal val="0"/>
                                          </p:val>
                                        </p:tav>
                                        <p:tav tm="100000">
                                          <p:val>
                                            <p:strVal val="#ppt_w"/>
                                          </p:val>
                                        </p:tav>
                                      </p:tavLst>
                                    </p:anim>
                                    <p:anim calcmode="lin" valueType="num">
                                      <p:cBhvr>
                                        <p:cTn id="95" dur="500" fill="hold"/>
                                        <p:tgtEl>
                                          <p:spTgt spid="157"/>
                                        </p:tgtEl>
                                        <p:attrNameLst>
                                          <p:attrName>ppt_h</p:attrName>
                                        </p:attrNameLst>
                                      </p:cBhvr>
                                      <p:tavLst>
                                        <p:tav tm="0">
                                          <p:val>
                                            <p:fltVal val="0"/>
                                          </p:val>
                                        </p:tav>
                                        <p:tav tm="100000">
                                          <p:val>
                                            <p:strVal val="#ppt_h"/>
                                          </p:val>
                                        </p:tav>
                                      </p:tavLst>
                                    </p:anim>
                                    <p:animEffect transition="in" filter="fade">
                                      <p:cBhvr>
                                        <p:cTn id="96" dur="500"/>
                                        <p:tgtEl>
                                          <p:spTgt spid="157"/>
                                        </p:tgtEl>
                                      </p:cBhvr>
                                    </p:animEffect>
                                  </p:childTnLst>
                                </p:cTn>
                              </p:par>
                            </p:childTnLst>
                          </p:cTn>
                        </p:par>
                        <p:par>
                          <p:cTn id="97" fill="hold">
                            <p:stCondLst>
                              <p:cond delay="4500"/>
                            </p:stCondLst>
                            <p:childTnLst>
                              <p:par>
                                <p:cTn id="98" presetID="22" presetClass="entr" presetSubtype="8"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3" grpId="0"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1" name="Rectangle 22"/>
          <p:cNvSpPr/>
          <p:nvPr/>
        </p:nvSpPr>
        <p:spPr>
          <a:xfrm>
            <a:off x="2983230" y="4595495"/>
            <a:ext cx="6757035" cy="1498600"/>
          </a:xfrm>
          <a:prstGeom prst="rect">
            <a:avLst/>
          </a:prstGeom>
          <a:solidFill>
            <a:srgbClr val="005886">
              <a:alpha val="70195"/>
            </a:srgbClr>
          </a:solidFill>
          <a:ln w="0">
            <a:noFill/>
          </a:ln>
        </p:spPr>
        <p:txBody>
          <a:bodyPr lIns="121920" tIns="60960" rIns="121920" bIns="60960"/>
          <a:p>
            <a:pPr lvl="0" eaLnBrk="1" hangingPunct="1"/>
            <a:endParaRPr lang="en-US" altLang="zh-CN" sz="2400" dirty="0">
              <a:solidFill>
                <a:srgbClr val="000000"/>
              </a:solidFill>
              <a:latin typeface="Calibri" panose="020F0502020204030204" charset="0"/>
              <a:ea typeface="宋体" panose="02010600030101010101" pitchFamily="2" charset="-122"/>
            </a:endParaRPr>
          </a:p>
        </p:txBody>
      </p:sp>
      <p:sp>
        <p:nvSpPr>
          <p:cNvPr id="9222" name="矩形 7"/>
          <p:cNvSpPr/>
          <p:nvPr/>
        </p:nvSpPr>
        <p:spPr>
          <a:xfrm>
            <a:off x="3387725" y="4929505"/>
            <a:ext cx="5948045" cy="829945"/>
          </a:xfrm>
          <a:prstGeom prst="rect">
            <a:avLst/>
          </a:prstGeom>
          <a:noFill/>
          <a:ln w="9525">
            <a:noFill/>
          </a:ln>
        </p:spPr>
        <p:txBody>
          <a:bodyPr wrap="square">
            <a:spAutoFit/>
          </a:bodyPr>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优化后可以明显看出，店铺首页浏览量明显提升。上面是对应模板去优化了页面，做出了对比。接下来了解怎么的去看数据，怎么样的对页面进行优化。</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 name="图片 1" descr="C:\Users\Administrator\Desktop\余乐\美工教材\四改\tu\QQ图片20180503111918.pngQQ图片20180503111918"/>
          <p:cNvPicPr>
            <a:picLocks noChangeAspect="1"/>
          </p:cNvPicPr>
          <p:nvPr/>
        </p:nvPicPr>
        <p:blipFill>
          <a:blip r:embed="rId1"/>
          <a:srcRect/>
          <a:stretch>
            <a:fillRect/>
          </a:stretch>
        </p:blipFill>
        <p:spPr>
          <a:xfrm>
            <a:off x="2466340" y="2131060"/>
            <a:ext cx="2374900" cy="1738630"/>
          </a:xfrm>
          <a:prstGeom prst="rect">
            <a:avLst/>
          </a:prstGeom>
        </p:spPr>
      </p:pic>
      <p:pic>
        <p:nvPicPr>
          <p:cNvPr id="3" name="图片 2" descr="C:\Users\Administrator\Desktop\余乐\美工教材\PPT\第七章\0.png0"/>
          <p:cNvPicPr>
            <a:picLocks noChangeAspect="1"/>
          </p:cNvPicPr>
          <p:nvPr/>
        </p:nvPicPr>
        <p:blipFill>
          <a:blip r:embed="rId2"/>
          <a:srcRect/>
          <a:stretch>
            <a:fillRect/>
          </a:stretch>
        </p:blipFill>
        <p:spPr>
          <a:xfrm>
            <a:off x="5048885" y="2441575"/>
            <a:ext cx="2367915" cy="1109345"/>
          </a:xfrm>
          <a:prstGeom prst="rect">
            <a:avLst/>
          </a:prstGeom>
        </p:spPr>
      </p:pic>
      <p:pic>
        <p:nvPicPr>
          <p:cNvPr id="5" name="图片 4" descr="C:\Users\Administrator\Desktop\余乐\美工教材\四改\tu\7-91.jpg7-91"/>
          <p:cNvPicPr>
            <a:picLocks noChangeAspect="1"/>
          </p:cNvPicPr>
          <p:nvPr/>
        </p:nvPicPr>
        <p:blipFill>
          <a:blip r:embed="rId3"/>
          <a:srcRect/>
          <a:stretch>
            <a:fillRect/>
          </a:stretch>
        </p:blipFill>
        <p:spPr>
          <a:xfrm>
            <a:off x="7510780" y="1769745"/>
            <a:ext cx="2372995" cy="2446020"/>
          </a:xfrm>
          <a:prstGeom prst="rect">
            <a:avLst/>
          </a:prstGeom>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p:tgtEl>
                                          <p:spTgt spid="9221"/>
                                        </p:tgtEl>
                                        <p:attrNameLst>
                                          <p:attrName>ppt_x</p:attrName>
                                        </p:attrNameLst>
                                      </p:cBhvr>
                                      <p:tavLst>
                                        <p:tav tm="0">
                                          <p:val>
                                            <p:strVal val="#ppt_x+#ppt_w*1.125000"/>
                                          </p:val>
                                        </p:tav>
                                        <p:tav tm="100000">
                                          <p:val>
                                            <p:strVal val="#ppt_x"/>
                                          </p:val>
                                        </p:tav>
                                      </p:tavLst>
                                    </p:anim>
                                    <p:animEffect transition="in" filter="wipe(left)">
                                      <p:cBhvr>
                                        <p:cTn id="16" dur="500"/>
                                        <p:tgtEl>
                                          <p:spTgt spid="9221"/>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p:tgtEl>
                                          <p:spTgt spid="9222"/>
                                        </p:tgtEl>
                                        <p:attrNameLst>
                                          <p:attrName>ppt_x</p:attrName>
                                        </p:attrNameLst>
                                      </p:cBhvr>
                                      <p:tavLst>
                                        <p:tav tm="0">
                                          <p:val>
                                            <p:strVal val="#ppt_x+#ppt_w*1.125000"/>
                                          </p:val>
                                        </p:tav>
                                        <p:tav tm="100000">
                                          <p:val>
                                            <p:strVal val="#ppt_x"/>
                                          </p:val>
                                        </p:tav>
                                      </p:tavLst>
                                    </p:anim>
                                    <p:animEffect transition="in" filter="wipe(left)">
                                      <p:cBhvr>
                                        <p:cTn id="20" dur="500"/>
                                        <p:tgtEl>
                                          <p:spTgt spid="9222"/>
                                        </p:tgtEl>
                                      </p:cBhvr>
                                    </p:animEffect>
                                  </p:childTnLst>
                                </p:cTn>
                              </p:par>
                              <p:par>
                                <p:cTn id="21" presetID="1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left)">
                                      <p:cBhvr>
                                        <p:cTn id="24" dur="500"/>
                                        <p:tgtEl>
                                          <p:spTgt spid="2"/>
                                        </p:tgtEl>
                                      </p:cBhvr>
                                    </p:animEffect>
                                  </p:childTnLst>
                                </p:cTn>
                              </p:par>
                              <p:par>
                                <p:cTn id="25" presetID="12" presetClass="entr" presetSubtype="2"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left)">
                                      <p:cBhvr>
                                        <p:cTn id="28" dur="500"/>
                                        <p:tgtEl>
                                          <p:spTgt spid="3"/>
                                        </p:tgtEl>
                                      </p:cBhvr>
                                    </p:animEffect>
                                  </p:childTnLst>
                                </p:cTn>
                              </p:par>
                              <p:par>
                                <p:cTn id="29" presetID="1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ppt_x</p:attrName>
                                        </p:attrNameLst>
                                      </p:cBhvr>
                                      <p:tavLst>
                                        <p:tav tm="0">
                                          <p:val>
                                            <p:strVal val="#ppt_x+#ppt_w*1.125000"/>
                                          </p:val>
                                        </p:tav>
                                        <p:tav tm="100000">
                                          <p:val>
                                            <p:strVal val="#ppt_x"/>
                                          </p:val>
                                        </p:tav>
                                      </p:tavLst>
                                    </p:anim>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animBg="1"/>
      <p:bldP spid="92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1973580"/>
          </a:xfrm>
          <a:prstGeom prst="rect">
            <a:avLst/>
          </a:prstGeom>
          <a:noFill/>
        </p:spPr>
        <p:txBody>
          <a:bodyPr wrap="square" rtlCol="0">
            <a:spAutoFit/>
          </a:bodyPr>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03</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、如何看页面数据</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r>
              <a:rPr lang="zh-CN" altLang="en-US" sz="1400" b="1" dirty="0" smtClean="0">
                <a:solidFill>
                  <a:srgbClr val="1678A8"/>
                </a:solidFill>
                <a:effectLst/>
                <a:latin typeface="微软雅黑" panose="020B0503020204020204" pitchFamily="34" charset="-122"/>
                <a:ea typeface="微软雅黑" panose="020B0503020204020204" pitchFamily="34" charset="-122"/>
                <a:sym typeface="+mn-ea"/>
              </a:rPr>
              <a:t>在生意参谋里面，点击经营分析，再点击装修分析，然后装修的分析有pc电脑端的，跟无线端的，二级页也是可以看到的，可以自己添加别的页面，然后放一天就可以看到了。会延迟一天，就是今天的只能看到昨天的，然后点击发布就可以看到页面。</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endParaRPr sz="14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形状 18"/>
          <p:cNvSpPr/>
          <p:nvPr/>
        </p:nvSpPr>
        <p:spPr bwMode="auto">
          <a:xfrm rot="3660000" flipH="1">
            <a:off x="10306367" y="3907473"/>
            <a:ext cx="2862263" cy="4295775"/>
          </a:xfrm>
          <a:custGeom>
            <a:avLst/>
            <a:gdLst>
              <a:gd name="connsiteX0" fmla="*/ 0 w 2862263"/>
              <a:gd name="connsiteY0" fmla="*/ 0 h 4295775"/>
              <a:gd name="connsiteX1" fmla="*/ 552450 w 2862263"/>
              <a:gd name="connsiteY1" fmla="*/ 0 h 4295775"/>
              <a:gd name="connsiteX2" fmla="*/ 2862263 w 2862263"/>
              <a:gd name="connsiteY2" fmla="*/ 4295775 h 4295775"/>
              <a:gd name="connsiteX3" fmla="*/ 2309813 w 2862263"/>
              <a:gd name="connsiteY3" fmla="*/ 4295775 h 4295775"/>
            </a:gdLst>
            <a:ahLst/>
            <a:cxnLst>
              <a:cxn ang="0">
                <a:pos x="connsiteX0" y="connsiteY0"/>
              </a:cxn>
              <a:cxn ang="0">
                <a:pos x="connsiteX1" y="connsiteY1"/>
              </a:cxn>
              <a:cxn ang="0">
                <a:pos x="connsiteX2" y="connsiteY2"/>
              </a:cxn>
              <a:cxn ang="0">
                <a:pos x="connsiteX3" y="connsiteY3"/>
              </a:cxn>
            </a:cxnLst>
            <a:rect l="l" t="t" r="r" b="b"/>
            <a:pathLst>
              <a:path w="2862263" h="4295775">
                <a:moveTo>
                  <a:pt x="0" y="0"/>
                </a:moveTo>
                <a:lnTo>
                  <a:pt x="552450" y="0"/>
                </a:lnTo>
                <a:lnTo>
                  <a:pt x="2862263" y="4295775"/>
                </a:lnTo>
                <a:lnTo>
                  <a:pt x="2309813" y="4295775"/>
                </a:lnTo>
                <a:close/>
              </a:path>
            </a:pathLst>
          </a:custGeom>
          <a:solidFill>
            <a:srgbClr val="00AAB3">
              <a:alpha val="48000"/>
            </a:srgbClr>
          </a:solidFill>
          <a:ln>
            <a:noFill/>
          </a:ln>
        </p:spPr>
        <p:txBody>
          <a:bodyPr vert="horz" wrap="square" lIns="91440" tIns="45720" rIns="91440" bIns="45720" numCol="1" anchor="t" anchorCtr="0" compatLnSpc="1">
            <a:noAutofit/>
          </a:bodyPr>
          <a:p>
            <a:endParaRPr lang="zh-CN" altLang="en-US">
              <a:solidFill>
                <a:srgbClr val="00AAB3"/>
              </a:solidFill>
            </a:endParaRPr>
          </a:p>
        </p:txBody>
      </p:sp>
      <p:sp>
        <p:nvSpPr>
          <p:cNvPr id="5" name="圆角矩形 4"/>
          <p:cNvSpPr/>
          <p:nvPr/>
        </p:nvSpPr>
        <p:spPr>
          <a:xfrm>
            <a:off x="919916" y="1942530"/>
            <a:ext cx="6048672" cy="3779588"/>
          </a:xfrm>
          <a:prstGeom prst="roundRect">
            <a:avLst>
              <a:gd name="adj" fmla="val 7665"/>
            </a:avLst>
          </a:prstGeom>
          <a:noFill/>
          <a:ln w="3810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053452" y="1814175"/>
            <a:ext cx="2438800" cy="4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bg1"/>
                </a:solidFill>
              </a:ln>
              <a:solidFill>
                <a:schemeClr val="bg1"/>
              </a:solidFill>
            </a:endParaRPr>
          </a:p>
        </p:txBody>
      </p:sp>
      <p:sp>
        <p:nvSpPr>
          <p:cNvPr id="11" name="TextBox 10"/>
          <p:cNvSpPr txBox="1"/>
          <p:nvPr/>
        </p:nvSpPr>
        <p:spPr>
          <a:xfrm>
            <a:off x="971972" y="1397789"/>
            <a:ext cx="2926080" cy="922020"/>
          </a:xfrm>
          <a:prstGeom prst="rect">
            <a:avLst/>
          </a:prstGeom>
          <a:noFill/>
        </p:spPr>
        <p:txBody>
          <a:bodyPr wrap="none" rtlCol="0">
            <a:spAutoFit/>
          </a:bodyPr>
          <a:p>
            <a:r>
              <a:rPr lang="zh-CN" altLang="en-US" sz="5400" dirty="0" smtClean="0">
                <a:solidFill>
                  <a:srgbClr val="0D4A66"/>
                </a:solidFill>
                <a:latin typeface="造字工房尚黑 G0v1 粗体" pitchFamily="50" charset="-122"/>
                <a:ea typeface="造字工房尚黑 G0v1 粗体" pitchFamily="50" charset="-122"/>
              </a:rPr>
              <a:t>如何看？</a:t>
            </a:r>
            <a:endParaRPr lang="zh-CN" altLang="en-US" sz="5400" dirty="0" smtClean="0">
              <a:solidFill>
                <a:srgbClr val="0D4A66"/>
              </a:solidFill>
              <a:latin typeface="造字工房尚黑 G0v1 粗体" pitchFamily="50" charset="-122"/>
              <a:ea typeface="造字工房尚黑 G0v1 粗体" pitchFamily="50" charset="-122"/>
            </a:endParaRPr>
          </a:p>
        </p:txBody>
      </p:sp>
      <p:sp>
        <p:nvSpPr>
          <p:cNvPr id="12" name="TextBox 11"/>
          <p:cNvSpPr txBox="1"/>
          <p:nvPr/>
        </p:nvSpPr>
        <p:spPr>
          <a:xfrm>
            <a:off x="1244153" y="2319789"/>
            <a:ext cx="4266565" cy="1537970"/>
          </a:xfrm>
          <a:prstGeom prst="rect">
            <a:avLst/>
          </a:prstGeom>
          <a:noFill/>
        </p:spPr>
        <p:txBody>
          <a:bodyPr wrap="none" rtlCol="0">
            <a:spAutoFit/>
          </a:bodyPr>
          <a:p>
            <a:pPr algn="l"/>
            <a:r>
              <a:rPr sz="2200" b="1" dirty="0" smtClean="0">
                <a:solidFill>
                  <a:srgbClr val="0D4A66"/>
                </a:solidFill>
                <a:latin typeface="微软雅黑" panose="020B0503020204020204" pitchFamily="34" charset="-122"/>
                <a:ea typeface="微软雅黑" panose="020B0503020204020204" pitchFamily="34" charset="-122"/>
              </a:rPr>
              <a:t>1、结合页面位置、数据优化图片</a:t>
            </a:r>
            <a:endParaRPr sz="2200" b="1" dirty="0" smtClean="0">
              <a:solidFill>
                <a:srgbClr val="0D4A66"/>
              </a:solidFill>
              <a:latin typeface="微软雅黑" panose="020B0503020204020204" pitchFamily="34" charset="-122"/>
              <a:ea typeface="微软雅黑" panose="020B0503020204020204" pitchFamily="34" charset="-122"/>
            </a:endParaRPr>
          </a:p>
          <a:p>
            <a:pPr algn="l"/>
            <a:r>
              <a:rPr sz="2200" b="1" dirty="0" smtClean="0">
                <a:solidFill>
                  <a:srgbClr val="0D4A66"/>
                </a:solidFill>
                <a:latin typeface="微软雅黑" panose="020B0503020204020204" pitchFamily="34" charset="-122"/>
                <a:ea typeface="微软雅黑" panose="020B0503020204020204" pitchFamily="34" charset="-122"/>
              </a:rPr>
              <a:t>2、优化测试</a:t>
            </a:r>
            <a:endParaRPr sz="2200" b="1" dirty="0" smtClean="0">
              <a:solidFill>
                <a:srgbClr val="0D4A66"/>
              </a:solidFill>
              <a:latin typeface="微软雅黑" panose="020B0503020204020204" pitchFamily="34" charset="-122"/>
              <a:ea typeface="微软雅黑" panose="020B0503020204020204" pitchFamily="34" charset="-122"/>
            </a:endParaRPr>
          </a:p>
          <a:p>
            <a:pPr algn="l"/>
            <a:endParaRPr lang="en-US" altLang="zh-CN" sz="2800" dirty="0" smtClean="0">
              <a:solidFill>
                <a:srgbClr val="496195"/>
              </a:solidFill>
              <a:latin typeface="微软雅黑" panose="020B0503020204020204" pitchFamily="34" charset="-122"/>
              <a:ea typeface="微软雅黑" panose="020B0503020204020204" pitchFamily="34" charset="-122"/>
            </a:endParaRPr>
          </a:p>
          <a:p>
            <a:pPr algn="l"/>
            <a:r>
              <a:rPr lang="zh-CN" altLang="en-US" sz="2200" dirty="0">
                <a:solidFill>
                  <a:srgbClr val="00AAB3"/>
                </a:solidFill>
                <a:latin typeface="微软雅黑" panose="020B0503020204020204" pitchFamily="34" charset="-122"/>
                <a:ea typeface="微软雅黑" panose="020B0503020204020204" pitchFamily="34" charset="-122"/>
              </a:rPr>
              <a:t> </a:t>
            </a:r>
            <a:endParaRPr lang="zh-CN" altLang="en-US" sz="2200" dirty="0">
              <a:solidFill>
                <a:srgbClr val="00AAB3"/>
              </a:solidFill>
              <a:latin typeface="微软雅黑" panose="020B0503020204020204" pitchFamily="34" charset="-122"/>
              <a:ea typeface="微软雅黑" panose="020B0503020204020204" pitchFamily="34" charset="-122"/>
            </a:endParaRPr>
          </a:p>
        </p:txBody>
      </p:sp>
      <p:pic>
        <p:nvPicPr>
          <p:cNvPr id="3" name="图片 2" descr="C:\Users\Administrator\Desktop\余乐\PPT\图\timg (2).jpgtimg (2)"/>
          <p:cNvPicPr>
            <a:picLocks noChangeAspect="1"/>
          </p:cNvPicPr>
          <p:nvPr/>
        </p:nvPicPr>
        <p:blipFill>
          <a:blip r:embed="rId1"/>
          <a:srcRect/>
          <a:stretch>
            <a:fillRect/>
          </a:stretch>
        </p:blipFill>
        <p:spPr>
          <a:xfrm>
            <a:off x="7291705" y="1942465"/>
            <a:ext cx="4614545" cy="3460750"/>
          </a:xfrm>
          <a:prstGeom prst="rect">
            <a:avLst/>
          </a:prstGeom>
        </p:spPr>
      </p:pic>
      <p:sp>
        <p:nvSpPr>
          <p:cNvPr id="15" name="文本框 14"/>
          <p:cNvSpPr txBox="1"/>
          <p:nvPr/>
        </p:nvSpPr>
        <p:spPr>
          <a:xfrm>
            <a:off x="1243965" y="3926840"/>
            <a:ext cx="5724525" cy="1383665"/>
          </a:xfrm>
          <a:prstGeom prst="rect">
            <a:avLst/>
          </a:prstGeom>
          <a:noFill/>
        </p:spPr>
        <p:txBody>
          <a:bodyPr wrap="square" rtlCol="0">
            <a:spAutoFit/>
          </a:bodyPr>
          <a:p>
            <a:pPr>
              <a:lnSpc>
                <a:spcPct val="150000"/>
              </a:lnSpc>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除点击人数、点击率以外还会看：页面平均停留时间、支付转化率、访问数、跳失率，会相应去看下30天的数据趋势对比有没有提升，相对比有提升说明页面整体是不错的，提高页面的平均停留时间，转化率这才是优化页面的最终目的。</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2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55"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1000" fill="hold"/>
                                        <p:tgtEl>
                                          <p:spTgt spid="3"/>
                                        </p:tgtEl>
                                        <p:attrNameLst>
                                          <p:attrName>ppt_w</p:attrName>
                                        </p:attrNameLst>
                                      </p:cBhvr>
                                      <p:tavLst>
                                        <p:tav tm="0">
                                          <p:val>
                                            <p:strVal val="#ppt_w*0.70"/>
                                          </p:val>
                                        </p:tav>
                                        <p:tav tm="100000">
                                          <p:val>
                                            <p:strVal val="#ppt_w"/>
                                          </p:val>
                                        </p:tav>
                                      </p:tavLst>
                                    </p:anim>
                                    <p:anim calcmode="lin" valueType="num">
                                      <p:cBhvr>
                                        <p:cTn id="47" dur="1000" fill="hold"/>
                                        <p:tgtEl>
                                          <p:spTgt spid="3"/>
                                        </p:tgtEl>
                                        <p:attrNameLst>
                                          <p:attrName>ppt_h</p:attrName>
                                        </p:attrNameLst>
                                      </p:cBhvr>
                                      <p:tavLst>
                                        <p:tav tm="0">
                                          <p:val>
                                            <p:strVal val="#ppt_h"/>
                                          </p:val>
                                        </p:tav>
                                        <p:tav tm="100000">
                                          <p:val>
                                            <p:strVal val="#ppt_h"/>
                                          </p:val>
                                        </p:tav>
                                      </p:tavLst>
                                    </p:anim>
                                    <p:animEffect transition="in" filter="fade">
                                      <p:cBhvr>
                                        <p:cTn id="4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12" grpId="0"/>
      <p:bldP spid="11" grpId="0"/>
      <p:bldP spid="15" grpId="0"/>
      <p:bldP spid="4" grpId="0" bldLvl="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1456690"/>
          </a:xfrm>
          <a:prstGeom prst="rect">
            <a:avLst/>
          </a:prstGeom>
          <a:noFill/>
        </p:spPr>
        <p:txBody>
          <a:bodyPr wrap="square" rtlCol="0">
            <a:spAutoFit/>
          </a:bodyPr>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04</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、店铺维护</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r>
              <a:rPr lang="zh-CN" altLang="en-US" sz="1400" b="1" dirty="0" smtClean="0">
                <a:solidFill>
                  <a:srgbClr val="1678A8"/>
                </a:solidFill>
                <a:effectLst/>
                <a:latin typeface="微软雅黑" panose="020B0503020204020204" pitchFamily="34" charset="-122"/>
                <a:ea typeface="微软雅黑" panose="020B0503020204020204" pitchFamily="34" charset="-122"/>
                <a:sym typeface="+mn-ea"/>
              </a:rPr>
              <a:t>店铺后期维护是一项重要工作，店铺起步简单但是维护难，店铺的后期维护是每天都要做的，而且需要花费大量的时间和精力。那么，具体的店铺维护又该怎么进行呢？</a:t>
            </a:r>
            <a:endParaRPr lang="zh-CN" altLang="en-US" sz="14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924905" y="4036087"/>
            <a:ext cx="10523999" cy="2472584"/>
            <a:chOff x="693678" y="2641303"/>
            <a:chExt cx="7893000" cy="1854438"/>
          </a:xfrm>
        </p:grpSpPr>
        <p:sp>
          <p:nvSpPr>
            <p:cNvPr id="8" name="Freeform: Shape 15"/>
            <p:cNvSpPr/>
            <p:nvPr/>
          </p:nvSpPr>
          <p:spPr>
            <a:xfrm flipH="1">
              <a:off x="4501209" y="3106178"/>
              <a:ext cx="1953735" cy="397094"/>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rgbClr val="0D4A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t>附加值</a:t>
              </a:r>
              <a:endParaRPr lang="zh-CN" altLang="en-US" sz="2400"/>
            </a:p>
          </p:txBody>
        </p:sp>
        <p:sp>
          <p:nvSpPr>
            <p:cNvPr id="9" name="Freeform: Shape 16"/>
            <p:cNvSpPr/>
            <p:nvPr/>
          </p:nvSpPr>
          <p:spPr>
            <a:xfrm rot="5400000" flipH="1">
              <a:off x="6507801" y="3304427"/>
              <a:ext cx="145987" cy="251702"/>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solidFill>
              <a:srgbClr val="0D4A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Freeform: Shape 13"/>
            <p:cNvSpPr/>
            <p:nvPr/>
          </p:nvSpPr>
          <p:spPr>
            <a:xfrm rot="5400000" flipH="1">
              <a:off x="6497583" y="3442671"/>
              <a:ext cx="145988" cy="251702"/>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solidFill>
              <a:srgbClr val="00A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1" name="Freeform: Shape 14"/>
            <p:cNvSpPr/>
            <p:nvPr/>
          </p:nvSpPr>
          <p:spPr>
            <a:xfrm flipH="1">
              <a:off x="4490991" y="3495528"/>
              <a:ext cx="1953735" cy="397094"/>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rgbClr val="00AAB3"/>
            </a:solidFill>
            <a:ln>
              <a:solidFill>
                <a:srgbClr val="00AAB3"/>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t>信任感</a:t>
              </a:r>
              <a:endParaRPr lang="zh-CN" altLang="en-US" sz="2400"/>
            </a:p>
          </p:txBody>
        </p:sp>
        <p:grpSp>
          <p:nvGrpSpPr>
            <p:cNvPr id="13" name="Group 24"/>
            <p:cNvGrpSpPr/>
            <p:nvPr/>
          </p:nvGrpSpPr>
          <p:grpSpPr>
            <a:xfrm>
              <a:off x="6732240" y="2641303"/>
              <a:ext cx="1854438" cy="1854438"/>
              <a:chOff x="484285" y="1616468"/>
              <a:chExt cx="2472584" cy="2472584"/>
            </a:xfrm>
          </p:grpSpPr>
          <p:sp>
            <p:nvSpPr>
              <p:cNvPr id="29" name="Freeform: Shape 25"/>
              <p:cNvSpPr/>
              <p:nvPr/>
            </p:nvSpPr>
            <p:spPr bwMode="auto">
              <a:xfrm rot="4026370">
                <a:off x="484285"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21A3D0">
                  <a:alpha val="80000"/>
                </a:srgb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endParaRPr sz="2400"/>
              </a:p>
            </p:txBody>
          </p:sp>
          <p:sp>
            <p:nvSpPr>
              <p:cNvPr id="30" name="Oval 26"/>
              <p:cNvSpPr/>
              <p:nvPr/>
            </p:nvSpPr>
            <p:spPr bwMode="auto">
              <a:xfrm rot="4026370">
                <a:off x="749260" y="1881297"/>
                <a:ext cx="1943725" cy="1942581"/>
              </a:xfrm>
              <a:prstGeom prst="ellipse">
                <a:avLst/>
              </a:prstGeom>
              <a:solidFill>
                <a:srgbClr val="0D4A66"/>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sz="2400"/>
              </a:p>
            </p:txBody>
          </p:sp>
        </p:grpSp>
        <p:sp>
          <p:nvSpPr>
            <p:cNvPr id="15" name="Freeform: Shape 41"/>
            <p:cNvSpPr/>
            <p:nvPr/>
          </p:nvSpPr>
          <p:spPr bwMode="auto">
            <a:xfrm>
              <a:off x="7295603" y="3214522"/>
              <a:ext cx="727713" cy="707740"/>
            </a:xfrm>
            <a:custGeom>
              <a:avLst/>
              <a:gdLst>
                <a:gd name="T0" fmla="*/ 580 w 814"/>
                <a:gd name="T1" fmla="*/ 0 h 792"/>
                <a:gd name="T2" fmla="*/ 344 w 814"/>
                <a:gd name="T3" fmla="*/ 168 h 792"/>
                <a:gd name="T4" fmla="*/ 343 w 814"/>
                <a:gd name="T5" fmla="*/ 169 h 792"/>
                <a:gd name="T6" fmla="*/ 87 w 814"/>
                <a:gd name="T7" fmla="*/ 427 h 792"/>
                <a:gd name="T8" fmla="*/ 4 w 814"/>
                <a:gd name="T9" fmla="*/ 680 h 792"/>
                <a:gd name="T10" fmla="*/ 87 w 814"/>
                <a:gd name="T11" fmla="*/ 792 h 792"/>
                <a:gd name="T12" fmla="*/ 325 w 814"/>
                <a:gd name="T13" fmla="*/ 732 h 792"/>
                <a:gd name="T14" fmla="*/ 745 w 814"/>
                <a:gd name="T15" fmla="*/ 326 h 792"/>
                <a:gd name="T16" fmla="*/ 396 w 814"/>
                <a:gd name="T17" fmla="*/ 589 h 792"/>
                <a:gd name="T18" fmla="*/ 613 w 814"/>
                <a:gd name="T19" fmla="*/ 290 h 792"/>
                <a:gd name="T20" fmla="*/ 588 w 814"/>
                <a:gd name="T21" fmla="*/ 414 h 792"/>
                <a:gd name="T22" fmla="*/ 397 w 814"/>
                <a:gd name="T23" fmla="*/ 607 h 792"/>
                <a:gd name="T24" fmla="*/ 366 w 814"/>
                <a:gd name="T25" fmla="*/ 501 h 792"/>
                <a:gd name="T26" fmla="*/ 283 w 814"/>
                <a:gd name="T27" fmla="*/ 422 h 792"/>
                <a:gd name="T28" fmla="*/ 571 w 814"/>
                <a:gd name="T29" fmla="*/ 221 h 792"/>
                <a:gd name="T30" fmla="*/ 366 w 814"/>
                <a:gd name="T31" fmla="*/ 501 h 792"/>
                <a:gd name="T32" fmla="*/ 189 w 814"/>
                <a:gd name="T33" fmla="*/ 395 h 792"/>
                <a:gd name="T34" fmla="*/ 493 w 814"/>
                <a:gd name="T35" fmla="*/ 177 h 792"/>
                <a:gd name="T36" fmla="*/ 103 w 814"/>
                <a:gd name="T37" fmla="*/ 739 h 792"/>
                <a:gd name="T38" fmla="*/ 50 w 814"/>
                <a:gd name="T39" fmla="*/ 705 h 792"/>
                <a:gd name="T40" fmla="*/ 78 w 814"/>
                <a:gd name="T41" fmla="*/ 597 h 792"/>
                <a:gd name="T42" fmla="*/ 195 w 814"/>
                <a:gd name="T43" fmla="*/ 715 h 792"/>
                <a:gd name="T44" fmla="*/ 220 w 814"/>
                <a:gd name="T45" fmla="*/ 709 h 792"/>
                <a:gd name="T46" fmla="*/ 85 w 814"/>
                <a:gd name="T47" fmla="*/ 572 h 792"/>
                <a:gd name="T48" fmla="*/ 119 w 814"/>
                <a:gd name="T49" fmla="*/ 466 h 792"/>
                <a:gd name="T50" fmla="*/ 320 w 814"/>
                <a:gd name="T51" fmla="*/ 681 h 792"/>
                <a:gd name="T52" fmla="*/ 220 w 814"/>
                <a:gd name="T53" fmla="*/ 709 h 792"/>
                <a:gd name="T54" fmla="*/ 668 w 814"/>
                <a:gd name="T55" fmla="*/ 333 h 792"/>
                <a:gd name="T56" fmla="*/ 606 w 814"/>
                <a:gd name="T57" fmla="*/ 186 h 792"/>
                <a:gd name="T58" fmla="*/ 500 w 814"/>
                <a:gd name="T59" fmla="*/ 81 h 792"/>
                <a:gd name="T60" fmla="*/ 693 w 814"/>
                <a:gd name="T61" fmla="*/ 99 h 792"/>
                <a:gd name="T62" fmla="*/ 710 w 814"/>
                <a:gd name="T63" fmla="*/ 29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4" h="792">
                  <a:moveTo>
                    <a:pt x="728" y="64"/>
                  </a:moveTo>
                  <a:cubicBezTo>
                    <a:pt x="687" y="23"/>
                    <a:pt x="633" y="0"/>
                    <a:pt x="580" y="0"/>
                  </a:cubicBezTo>
                  <a:cubicBezTo>
                    <a:pt x="536" y="0"/>
                    <a:pt x="495" y="17"/>
                    <a:pt x="465" y="46"/>
                  </a:cubicBezTo>
                  <a:cubicBezTo>
                    <a:pt x="344" y="168"/>
                    <a:pt x="344" y="168"/>
                    <a:pt x="344" y="168"/>
                  </a:cubicBezTo>
                  <a:cubicBezTo>
                    <a:pt x="344" y="168"/>
                    <a:pt x="344" y="168"/>
                    <a:pt x="343" y="169"/>
                  </a:cubicBezTo>
                  <a:cubicBezTo>
                    <a:pt x="343" y="169"/>
                    <a:pt x="343" y="169"/>
                    <a:pt x="343" y="169"/>
                  </a:cubicBezTo>
                  <a:cubicBezTo>
                    <a:pt x="343" y="169"/>
                    <a:pt x="343" y="169"/>
                    <a:pt x="343" y="169"/>
                  </a:cubicBezTo>
                  <a:cubicBezTo>
                    <a:pt x="87" y="427"/>
                    <a:pt x="87" y="427"/>
                    <a:pt x="87" y="427"/>
                  </a:cubicBezTo>
                  <a:cubicBezTo>
                    <a:pt x="75" y="439"/>
                    <a:pt x="67" y="453"/>
                    <a:pt x="62" y="469"/>
                  </a:cubicBezTo>
                  <a:cubicBezTo>
                    <a:pt x="4" y="680"/>
                    <a:pt x="4" y="680"/>
                    <a:pt x="4" y="680"/>
                  </a:cubicBezTo>
                  <a:cubicBezTo>
                    <a:pt x="4" y="680"/>
                    <a:pt x="0" y="697"/>
                    <a:pt x="0" y="705"/>
                  </a:cubicBezTo>
                  <a:cubicBezTo>
                    <a:pt x="0" y="753"/>
                    <a:pt x="39" y="792"/>
                    <a:pt x="87" y="792"/>
                  </a:cubicBezTo>
                  <a:cubicBezTo>
                    <a:pt x="96" y="792"/>
                    <a:pt x="115" y="787"/>
                    <a:pt x="115" y="787"/>
                  </a:cubicBezTo>
                  <a:cubicBezTo>
                    <a:pt x="325" y="732"/>
                    <a:pt x="325" y="732"/>
                    <a:pt x="325" y="732"/>
                  </a:cubicBezTo>
                  <a:cubicBezTo>
                    <a:pt x="341" y="727"/>
                    <a:pt x="356" y="719"/>
                    <a:pt x="367" y="707"/>
                  </a:cubicBezTo>
                  <a:cubicBezTo>
                    <a:pt x="745" y="326"/>
                    <a:pt x="745" y="326"/>
                    <a:pt x="745" y="326"/>
                  </a:cubicBezTo>
                  <a:cubicBezTo>
                    <a:pt x="814" y="258"/>
                    <a:pt x="806" y="142"/>
                    <a:pt x="728" y="64"/>
                  </a:cubicBezTo>
                  <a:close/>
                  <a:moveTo>
                    <a:pt x="396" y="589"/>
                  </a:moveTo>
                  <a:cubicBezTo>
                    <a:pt x="394" y="567"/>
                    <a:pt x="388" y="545"/>
                    <a:pt x="379" y="524"/>
                  </a:cubicBezTo>
                  <a:cubicBezTo>
                    <a:pt x="613" y="290"/>
                    <a:pt x="613" y="290"/>
                    <a:pt x="613" y="290"/>
                  </a:cubicBezTo>
                  <a:cubicBezTo>
                    <a:pt x="627" y="335"/>
                    <a:pt x="620" y="382"/>
                    <a:pt x="588" y="414"/>
                  </a:cubicBezTo>
                  <a:cubicBezTo>
                    <a:pt x="588" y="414"/>
                    <a:pt x="588" y="414"/>
                    <a:pt x="588" y="414"/>
                  </a:cubicBezTo>
                  <a:cubicBezTo>
                    <a:pt x="588" y="415"/>
                    <a:pt x="588" y="415"/>
                    <a:pt x="588" y="415"/>
                  </a:cubicBezTo>
                  <a:cubicBezTo>
                    <a:pt x="397" y="607"/>
                    <a:pt x="397" y="607"/>
                    <a:pt x="397" y="607"/>
                  </a:cubicBezTo>
                  <a:cubicBezTo>
                    <a:pt x="397" y="601"/>
                    <a:pt x="397" y="595"/>
                    <a:pt x="396" y="589"/>
                  </a:cubicBezTo>
                  <a:close/>
                  <a:moveTo>
                    <a:pt x="366" y="501"/>
                  </a:moveTo>
                  <a:cubicBezTo>
                    <a:pt x="357" y="486"/>
                    <a:pt x="346" y="472"/>
                    <a:pt x="333" y="459"/>
                  </a:cubicBezTo>
                  <a:cubicBezTo>
                    <a:pt x="318" y="443"/>
                    <a:pt x="301" y="432"/>
                    <a:pt x="283" y="422"/>
                  </a:cubicBezTo>
                  <a:cubicBezTo>
                    <a:pt x="519" y="186"/>
                    <a:pt x="519" y="186"/>
                    <a:pt x="519" y="186"/>
                  </a:cubicBezTo>
                  <a:cubicBezTo>
                    <a:pt x="537" y="194"/>
                    <a:pt x="555" y="206"/>
                    <a:pt x="571" y="221"/>
                  </a:cubicBezTo>
                  <a:cubicBezTo>
                    <a:pt x="584" y="235"/>
                    <a:pt x="594" y="250"/>
                    <a:pt x="602" y="265"/>
                  </a:cubicBezTo>
                  <a:lnTo>
                    <a:pt x="366" y="501"/>
                  </a:lnTo>
                  <a:close/>
                  <a:moveTo>
                    <a:pt x="260" y="410"/>
                  </a:moveTo>
                  <a:cubicBezTo>
                    <a:pt x="237" y="401"/>
                    <a:pt x="213" y="395"/>
                    <a:pt x="189" y="395"/>
                  </a:cubicBezTo>
                  <a:cubicBezTo>
                    <a:pt x="379" y="203"/>
                    <a:pt x="379" y="203"/>
                    <a:pt x="379" y="203"/>
                  </a:cubicBezTo>
                  <a:cubicBezTo>
                    <a:pt x="408" y="175"/>
                    <a:pt x="451" y="166"/>
                    <a:pt x="493" y="177"/>
                  </a:cubicBezTo>
                  <a:lnTo>
                    <a:pt x="260" y="410"/>
                  </a:lnTo>
                  <a:close/>
                  <a:moveTo>
                    <a:pt x="103" y="739"/>
                  </a:moveTo>
                  <a:cubicBezTo>
                    <a:pt x="100" y="740"/>
                    <a:pt x="92" y="742"/>
                    <a:pt x="86" y="743"/>
                  </a:cubicBezTo>
                  <a:cubicBezTo>
                    <a:pt x="66" y="742"/>
                    <a:pt x="50" y="726"/>
                    <a:pt x="50" y="705"/>
                  </a:cubicBezTo>
                  <a:cubicBezTo>
                    <a:pt x="50" y="701"/>
                    <a:pt x="51" y="694"/>
                    <a:pt x="52" y="691"/>
                  </a:cubicBezTo>
                  <a:cubicBezTo>
                    <a:pt x="78" y="597"/>
                    <a:pt x="78" y="597"/>
                    <a:pt x="78" y="597"/>
                  </a:cubicBezTo>
                  <a:cubicBezTo>
                    <a:pt x="106" y="596"/>
                    <a:pt x="137" y="607"/>
                    <a:pt x="161" y="631"/>
                  </a:cubicBezTo>
                  <a:cubicBezTo>
                    <a:pt x="185" y="656"/>
                    <a:pt x="196" y="687"/>
                    <a:pt x="195" y="715"/>
                  </a:cubicBezTo>
                  <a:lnTo>
                    <a:pt x="103" y="739"/>
                  </a:lnTo>
                  <a:close/>
                  <a:moveTo>
                    <a:pt x="220" y="709"/>
                  </a:moveTo>
                  <a:cubicBezTo>
                    <a:pt x="219" y="676"/>
                    <a:pt x="206" y="641"/>
                    <a:pt x="178" y="614"/>
                  </a:cubicBezTo>
                  <a:cubicBezTo>
                    <a:pt x="152" y="588"/>
                    <a:pt x="119" y="573"/>
                    <a:pt x="85" y="572"/>
                  </a:cubicBezTo>
                  <a:cubicBezTo>
                    <a:pt x="110" y="482"/>
                    <a:pt x="110" y="482"/>
                    <a:pt x="110" y="482"/>
                  </a:cubicBezTo>
                  <a:cubicBezTo>
                    <a:pt x="111" y="477"/>
                    <a:pt x="115" y="471"/>
                    <a:pt x="119" y="466"/>
                  </a:cubicBezTo>
                  <a:cubicBezTo>
                    <a:pt x="169" y="430"/>
                    <a:pt x="245" y="440"/>
                    <a:pt x="298" y="494"/>
                  </a:cubicBezTo>
                  <a:cubicBezTo>
                    <a:pt x="355" y="550"/>
                    <a:pt x="363" y="632"/>
                    <a:pt x="320" y="681"/>
                  </a:cubicBezTo>
                  <a:cubicBezTo>
                    <a:pt x="317" y="682"/>
                    <a:pt x="314" y="684"/>
                    <a:pt x="311" y="685"/>
                  </a:cubicBezTo>
                  <a:lnTo>
                    <a:pt x="220" y="709"/>
                  </a:lnTo>
                  <a:close/>
                  <a:moveTo>
                    <a:pt x="710" y="291"/>
                  </a:moveTo>
                  <a:cubicBezTo>
                    <a:pt x="668" y="333"/>
                    <a:pt x="668" y="333"/>
                    <a:pt x="668" y="333"/>
                  </a:cubicBezTo>
                  <a:cubicBezTo>
                    <a:pt x="668" y="328"/>
                    <a:pt x="669" y="322"/>
                    <a:pt x="669" y="317"/>
                  </a:cubicBezTo>
                  <a:cubicBezTo>
                    <a:pt x="664" y="269"/>
                    <a:pt x="642" y="223"/>
                    <a:pt x="606" y="186"/>
                  </a:cubicBezTo>
                  <a:cubicBezTo>
                    <a:pt x="565" y="146"/>
                    <a:pt x="512" y="123"/>
                    <a:pt x="459" y="123"/>
                  </a:cubicBezTo>
                  <a:cubicBezTo>
                    <a:pt x="500" y="81"/>
                    <a:pt x="500" y="81"/>
                    <a:pt x="500" y="81"/>
                  </a:cubicBezTo>
                  <a:cubicBezTo>
                    <a:pt x="520" y="61"/>
                    <a:pt x="549" y="50"/>
                    <a:pt x="580" y="50"/>
                  </a:cubicBezTo>
                  <a:cubicBezTo>
                    <a:pt x="620" y="50"/>
                    <a:pt x="661" y="68"/>
                    <a:pt x="693" y="99"/>
                  </a:cubicBezTo>
                  <a:cubicBezTo>
                    <a:pt x="722" y="128"/>
                    <a:pt x="740" y="165"/>
                    <a:pt x="742" y="202"/>
                  </a:cubicBezTo>
                  <a:cubicBezTo>
                    <a:pt x="745" y="237"/>
                    <a:pt x="733" y="268"/>
                    <a:pt x="710" y="291"/>
                  </a:cubicBezTo>
                  <a:close/>
                </a:path>
              </a:pathLst>
            </a:custGeom>
            <a:solidFill>
              <a:schemeClr val="bg1"/>
            </a:solidFill>
            <a:ln>
              <a:noFill/>
            </a:ln>
          </p:spPr>
          <p:txBody>
            <a:bodyPr anchor="ctr"/>
            <a:lstStyle/>
            <a:p>
              <a:pPr algn="ctr"/>
              <a:endParaRPr sz="2400"/>
            </a:p>
          </p:txBody>
        </p:sp>
        <p:sp>
          <p:nvSpPr>
            <p:cNvPr id="21" name="TextBox 32"/>
            <p:cNvSpPr txBox="1"/>
            <p:nvPr/>
          </p:nvSpPr>
          <p:spPr>
            <a:xfrm>
              <a:off x="693678" y="3080406"/>
              <a:ext cx="3697605" cy="976313"/>
            </a:xfrm>
            <a:prstGeom prst="rect">
              <a:avLst/>
            </a:prstGeom>
          </p:spPr>
          <p:txBody>
            <a:bodyPr vert="horz" wrap="square" lIns="0" tIns="0" rIns="480000" bIns="0" anchor="ctr">
              <a:normAutofit lnSpcReduction="20000"/>
            </a:bodyPr>
            <a:lstStyle/>
            <a:p>
              <a:pPr algn="l">
                <a:lnSpc>
                  <a:spcPct val="140000"/>
                </a:lnSpc>
              </a:pPr>
              <a:r>
                <a:rPr lang="en-US" altLang="zh-CN" sz="1400">
                  <a:solidFill>
                    <a:schemeClr val="dk1">
                      <a:lumMod val="100000"/>
                    </a:schemeClr>
                  </a:solidFill>
                  <a:latin typeface="微软雅黑" panose="020B0503020204020204" pitchFamily="34" charset="-122"/>
                  <a:ea typeface="微软雅黑" panose="020B0503020204020204" pitchFamily="34" charset="-122"/>
                </a:rPr>
                <a:t>       </a:t>
              </a:r>
              <a:r>
                <a:rPr lang="zh-CN" altLang="en-US" sz="1400">
                  <a:solidFill>
                    <a:schemeClr val="dk1">
                      <a:lumMod val="100000"/>
                    </a:schemeClr>
                  </a:solidFill>
                  <a:latin typeface="微软雅黑" panose="020B0503020204020204" pitchFamily="34" charset="-122"/>
                  <a:ea typeface="微软雅黑" panose="020B0503020204020204" pitchFamily="34" charset="-122"/>
                </a:rPr>
                <a:t>淘宝网店的店铺装修可以让店铺变得更有附加值，更具信任感，因为网络购物者只能通过店铺上的文字和图片来了解产品，一个好的淘宝店铺装修能增加用户的信任感，而店铺装修是提高产品附加值和店铺浏览量的重要手段。</a:t>
              </a:r>
              <a:endParaRPr lang="zh-CN" altLang="en-US" sz="1400">
                <a:solidFill>
                  <a:schemeClr val="dk1">
                    <a:lumMod val="10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60901" y="1790730"/>
            <a:ext cx="9936480" cy="2472584"/>
            <a:chOff x="557322" y="951570"/>
            <a:chExt cx="7452360" cy="1854438"/>
          </a:xfrm>
        </p:grpSpPr>
        <p:sp>
          <p:nvSpPr>
            <p:cNvPr id="4" name="Freeform: Shape 8"/>
            <p:cNvSpPr/>
            <p:nvPr/>
          </p:nvSpPr>
          <p:spPr>
            <a:xfrm>
              <a:off x="2689056" y="1521888"/>
              <a:ext cx="1953735" cy="397094"/>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rgbClr val="0D4A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a:t>提高</a:t>
              </a:r>
              <a:endParaRPr lang="zh-CN" altLang="en-US" sz="2400"/>
            </a:p>
          </p:txBody>
        </p:sp>
        <p:sp>
          <p:nvSpPr>
            <p:cNvPr id="5" name="Freeform: Shape 9"/>
            <p:cNvSpPr/>
            <p:nvPr/>
          </p:nvSpPr>
          <p:spPr>
            <a:xfrm rot="16200000">
              <a:off x="2490212" y="1720137"/>
              <a:ext cx="145987" cy="251702"/>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solidFill>
              <a:srgbClr val="0D4A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6" name="Freeform: Shape 6"/>
            <p:cNvSpPr/>
            <p:nvPr/>
          </p:nvSpPr>
          <p:spPr>
            <a:xfrm rot="16200000">
              <a:off x="2500429" y="1858381"/>
              <a:ext cx="145988" cy="251702"/>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solidFill>
              <a:srgbClr val="00AA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Freeform: Shape 7"/>
            <p:cNvSpPr/>
            <p:nvPr/>
          </p:nvSpPr>
          <p:spPr>
            <a:xfrm>
              <a:off x="2699274" y="1911238"/>
              <a:ext cx="1953735" cy="397094"/>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rgbClr val="00AAB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转化率</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2" name="Group 21"/>
            <p:cNvGrpSpPr/>
            <p:nvPr/>
          </p:nvGrpSpPr>
          <p:grpSpPr>
            <a:xfrm>
              <a:off x="557322" y="951570"/>
              <a:ext cx="1854438" cy="1854438"/>
              <a:chOff x="484285" y="1616468"/>
              <a:chExt cx="2472584" cy="2472584"/>
            </a:xfrm>
          </p:grpSpPr>
          <p:sp>
            <p:nvSpPr>
              <p:cNvPr id="31" name="Freeform: Shape 22"/>
              <p:cNvSpPr/>
              <p:nvPr/>
            </p:nvSpPr>
            <p:spPr bwMode="auto">
              <a:xfrm rot="4026370">
                <a:off x="484285"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21A3D0">
                  <a:alpha val="80000"/>
                </a:srgb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lstStyle/>
              <a:p>
                <a:pPr algn="ctr"/>
                <a:endParaRPr sz="2400"/>
              </a:p>
            </p:txBody>
          </p:sp>
          <p:sp>
            <p:nvSpPr>
              <p:cNvPr id="32" name="Oval 23"/>
              <p:cNvSpPr/>
              <p:nvPr/>
            </p:nvSpPr>
            <p:spPr bwMode="auto">
              <a:xfrm rot="4026370">
                <a:off x="749260" y="1881297"/>
                <a:ext cx="1943725" cy="1942581"/>
              </a:xfrm>
              <a:prstGeom prst="ellipse">
                <a:avLst/>
              </a:prstGeom>
              <a:solidFill>
                <a:srgbClr val="0D4A66"/>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sz="2400"/>
              </a:p>
            </p:txBody>
          </p:sp>
        </p:grpSp>
        <p:grpSp>
          <p:nvGrpSpPr>
            <p:cNvPr id="14" name="Group 33"/>
            <p:cNvGrpSpPr/>
            <p:nvPr/>
          </p:nvGrpSpPr>
          <p:grpSpPr>
            <a:xfrm>
              <a:off x="1108013" y="1486155"/>
              <a:ext cx="753056" cy="716555"/>
              <a:chOff x="1588" y="4763"/>
              <a:chExt cx="6746875" cy="6419850"/>
            </a:xfrm>
            <a:solidFill>
              <a:schemeClr val="bg1"/>
            </a:solidFill>
          </p:grpSpPr>
          <p:sp>
            <p:nvSpPr>
              <p:cNvPr id="22" name="Freeform: Shape 34"/>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anchor="ctr"/>
              <a:lstStyle/>
              <a:p>
                <a:pPr algn="ctr"/>
                <a:endParaRPr sz="2400"/>
              </a:p>
            </p:txBody>
          </p:sp>
          <p:sp>
            <p:nvSpPr>
              <p:cNvPr id="23" name="Freeform: Shape 35"/>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anchor="ctr"/>
              <a:lstStyle/>
              <a:p>
                <a:pPr algn="ctr"/>
                <a:endParaRPr sz="2400"/>
              </a:p>
            </p:txBody>
          </p:sp>
          <p:sp>
            <p:nvSpPr>
              <p:cNvPr id="24" name="Freeform: Shape 36"/>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anchor="ctr"/>
              <a:lstStyle/>
              <a:p>
                <a:pPr algn="ctr"/>
                <a:endParaRPr sz="2400"/>
              </a:p>
            </p:txBody>
          </p:sp>
          <p:sp>
            <p:nvSpPr>
              <p:cNvPr id="25" name="Freeform: Shape 37"/>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anchor="ctr"/>
              <a:lstStyle/>
              <a:p>
                <a:pPr algn="ctr"/>
                <a:endParaRPr sz="2400"/>
              </a:p>
            </p:txBody>
          </p:sp>
          <p:sp>
            <p:nvSpPr>
              <p:cNvPr id="26" name="Freeform: Shape 38"/>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anchor="ctr"/>
              <a:lstStyle/>
              <a:p>
                <a:pPr algn="ctr"/>
                <a:endParaRPr sz="2400"/>
              </a:p>
            </p:txBody>
          </p:sp>
          <p:sp>
            <p:nvSpPr>
              <p:cNvPr id="27" name="Freeform: Shape 39"/>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anchor="ctr"/>
              <a:lstStyle/>
              <a:p>
                <a:pPr algn="ctr"/>
                <a:endParaRPr sz="2400"/>
              </a:p>
            </p:txBody>
          </p:sp>
          <p:sp>
            <p:nvSpPr>
              <p:cNvPr id="28" name="Freeform: Shape 40"/>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anchor="ctr"/>
              <a:lstStyle/>
              <a:p>
                <a:pPr algn="ctr"/>
                <a:endParaRPr sz="2400"/>
              </a:p>
            </p:txBody>
          </p:sp>
        </p:grpSp>
        <p:sp>
          <p:nvSpPr>
            <p:cNvPr id="19" name="TextBox 44"/>
            <p:cNvSpPr txBox="1"/>
            <p:nvPr/>
          </p:nvSpPr>
          <p:spPr>
            <a:xfrm>
              <a:off x="4483527" y="1282564"/>
              <a:ext cx="3526155" cy="1192530"/>
            </a:xfrm>
            <a:prstGeom prst="rect">
              <a:avLst/>
            </a:prstGeom>
          </p:spPr>
          <p:txBody>
            <a:bodyPr vert="horz" wrap="square" lIns="480000" tIns="0" rIns="0" bIns="0" anchor="ctr" anchorCtr="0">
              <a:normAutofit fontScale="90000"/>
            </a:bodyPr>
            <a:lstStyle/>
            <a:p>
              <a:pPr algn="l">
                <a:lnSpc>
                  <a:spcPct val="140000"/>
                </a:lnSpc>
              </a:pPr>
              <a:r>
                <a:rPr lang="en-US" altLang="zh-CN" sz="1400">
                  <a:solidFill>
                    <a:schemeClr val="dk1">
                      <a:lumMod val="100000"/>
                    </a:schemeClr>
                  </a:solidFill>
                  <a:latin typeface="微软雅黑" panose="020B0503020204020204" pitchFamily="34" charset="-122"/>
                  <a:ea typeface="微软雅黑" panose="020B0503020204020204" pitchFamily="34" charset="-122"/>
                </a:rPr>
                <a:t>       </a:t>
              </a:r>
              <a:r>
                <a:rPr lang="zh-CN" altLang="en-US" sz="1400">
                  <a:solidFill>
                    <a:schemeClr val="dk1">
                      <a:lumMod val="100000"/>
                    </a:schemeClr>
                  </a:solidFill>
                  <a:latin typeface="微软雅黑" panose="020B0503020204020204" pitchFamily="34" charset="-122"/>
                  <a:ea typeface="微软雅黑" panose="020B0503020204020204" pitchFamily="34" charset="-122"/>
                </a:rPr>
                <a:t>店铺装修更新可以提高店铺浏览转化率，开网店，也要把门面装修得非常漂亮才能吸引客人，店铺的第一印象对于人的认知会产生相当的影响，对于网络店铺来说，淘宝网店装修更是店铺兴旺的制胜法宝，任何物品的任何信息都只能通过眼球来获得，所以更要在美观上下一些功夫。</a:t>
              </a:r>
              <a:endParaRPr lang="zh-CN" altLang="en-US" sz="1400">
                <a:solidFill>
                  <a:schemeClr val="dk1">
                    <a:lumMod val="100000"/>
                  </a:schemeClr>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1282700" y="1275715"/>
            <a:ext cx="1917065" cy="368300"/>
          </a:xfrm>
          <a:prstGeom prst="rect">
            <a:avLst/>
          </a:prstGeom>
          <a:noFill/>
        </p:spPr>
        <p:txBody>
          <a:bodyPr wrap="none" rtlCol="0" anchor="t">
            <a:spAutoFit/>
          </a:bodyPr>
          <a:p>
            <a:pPr algn="l"/>
            <a:r>
              <a:rPr lang="zh-CN" altLang="en-US">
                <a:latin typeface="微软雅黑" panose="020B0503020204020204" pitchFamily="34" charset="-122"/>
                <a:ea typeface="微软雅黑" panose="020B0503020204020204" pitchFamily="34" charset="-122"/>
                <a:sym typeface="+mn-ea"/>
              </a:rPr>
              <a:t>1、店铺装修更新</a:t>
            </a:r>
            <a:endParaRPr lang="zh-CN" altLang="en-US">
              <a:latin typeface="微软雅黑" panose="020B0503020204020204" pitchFamily="34" charset="-122"/>
              <a:ea typeface="微软雅黑" panose="020B0503020204020204" pitchFamily="34" charset="-122"/>
              <a:sym typeface="+mn-ea"/>
            </a:endParaRPr>
          </a:p>
        </p:txBody>
      </p:sp>
      <p:grpSp>
        <p:nvGrpSpPr>
          <p:cNvPr id="33" name="组合 32"/>
          <p:cNvGrpSpPr/>
          <p:nvPr/>
        </p:nvGrpSpPr>
        <p:grpSpPr>
          <a:xfrm>
            <a:off x="0" y="260350"/>
            <a:ext cx="680085" cy="431800"/>
            <a:chOff x="0" y="410"/>
            <a:chExt cx="1071" cy="680"/>
          </a:xfrm>
        </p:grpSpPr>
        <p:sp>
          <p:nvSpPr>
            <p:cNvPr id="36"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39"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1000"/>
                                        <p:tgtEl>
                                          <p:spTgt spid="3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p:tgtEl>
                                          <p:spTgt spid="39"/>
                                        </p:tgtEl>
                                        <p:attrNameLst>
                                          <p:attrName>ppt_x</p:attrName>
                                        </p:attrNameLst>
                                      </p:cBhvr>
                                      <p:tavLst>
                                        <p:tav tm="0">
                                          <p:val>
                                            <p:strVal val="#ppt_x-#ppt_w*1.125000"/>
                                          </p:val>
                                        </p:tav>
                                        <p:tav tm="100000">
                                          <p:val>
                                            <p:strVal val="#ppt_x"/>
                                          </p:val>
                                        </p:tav>
                                      </p:tavLst>
                                    </p:anim>
                                    <p:animEffect transition="in" filter="wipe(right)">
                                      <p:cBhvr>
                                        <p:cTn id="11" dur="500"/>
                                        <p:tgtEl>
                                          <p:spTgt spid="39"/>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Par">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1000" fill="hold"/>
                                        <p:tgtEl>
                                          <p:spTgt spid="34"/>
                                        </p:tgtEl>
                                        <p:attrNameLst>
                                          <p:attrName>ppt_x</p:attrName>
                                        </p:attrNameLst>
                                      </p:cBhvr>
                                      <p:tavLst>
                                        <p:tav tm="0">
                                          <p:val>
                                            <p:strVal val="1+#ppt_w/2"/>
                                          </p:val>
                                        </p:tav>
                                        <p:tav tm="100000">
                                          <p:val>
                                            <p:strVal val="#ppt_x"/>
                                          </p:val>
                                        </p:tav>
                                      </p:tavLst>
                                    </p:anim>
                                    <p:anim calcmode="lin" valueType="num">
                                      <p:cBhvr additive="base">
                                        <p:cTn id="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6103549" y="826848"/>
            <a:ext cx="0" cy="5103195"/>
          </a:xfrm>
          <a:prstGeom prst="line">
            <a:avLst/>
          </a:pr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 name="组合 30"/>
          <p:cNvGrpSpPr/>
          <p:nvPr/>
        </p:nvGrpSpPr>
        <p:grpSpPr>
          <a:xfrm>
            <a:off x="2356129" y="1240894"/>
            <a:ext cx="4337404" cy="682925"/>
            <a:chOff x="5879462" y="287200"/>
            <a:chExt cx="3545784" cy="558112"/>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388557"/>
            </a:xfrm>
            <a:prstGeom prst="rect">
              <a:avLst/>
            </a:prstGeom>
            <a:noFill/>
          </p:spPr>
        </p:pic>
        <p:grpSp>
          <p:nvGrpSpPr>
            <p:cNvPr id="3" name="组合 32"/>
            <p:cNvGrpSpPr/>
            <p:nvPr/>
          </p:nvGrpSpPr>
          <p:grpSpPr>
            <a:xfrm flipH="1">
              <a:off x="5879462" y="287200"/>
              <a:ext cx="3545784" cy="558112"/>
              <a:chOff x="7995986" y="760883"/>
              <a:chExt cx="3436053" cy="540840"/>
            </a:xfrm>
          </p:grpSpPr>
          <p:sp>
            <p:nvSpPr>
              <p:cNvPr id="34"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AAB3"/>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solidFill>
                    <a:srgbClr val="00AAB3"/>
                  </a:solidFill>
                </a:endParaRPr>
              </a:p>
            </p:txBody>
          </p:sp>
          <p:sp>
            <p:nvSpPr>
              <p:cNvPr id="35"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sp>
            <p:nvSpPr>
              <p:cNvPr id="36"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grpSp>
      </p:grpSp>
      <p:grpSp>
        <p:nvGrpSpPr>
          <p:cNvPr id="4" name="组合 37"/>
          <p:cNvGrpSpPr/>
          <p:nvPr/>
        </p:nvGrpSpPr>
        <p:grpSpPr>
          <a:xfrm>
            <a:off x="2360849" y="4126135"/>
            <a:ext cx="4337404" cy="682925"/>
            <a:chOff x="5879462" y="287200"/>
            <a:chExt cx="3545784" cy="558112"/>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501621"/>
            </a:xfrm>
            <a:prstGeom prst="rect">
              <a:avLst/>
            </a:prstGeom>
          </p:spPr>
        </p:pic>
        <p:grpSp>
          <p:nvGrpSpPr>
            <p:cNvPr id="5" name="组合 39"/>
            <p:cNvGrpSpPr/>
            <p:nvPr/>
          </p:nvGrpSpPr>
          <p:grpSpPr>
            <a:xfrm flipH="1">
              <a:off x="5879462" y="287200"/>
              <a:ext cx="3545784" cy="558112"/>
              <a:chOff x="7995986" y="760883"/>
              <a:chExt cx="3436053" cy="540840"/>
            </a:xfrm>
          </p:grpSpPr>
          <p:sp>
            <p:nvSpPr>
              <p:cNvPr id="4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0AAB3"/>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sp>
            <p:nvSpPr>
              <p:cNvPr id="4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sp>
            <p:nvSpPr>
              <p:cNvPr id="4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grpSp>
      </p:grpSp>
      <p:sp>
        <p:nvSpPr>
          <p:cNvPr id="44" name="文本框 43"/>
          <p:cNvSpPr txBox="1"/>
          <p:nvPr/>
        </p:nvSpPr>
        <p:spPr>
          <a:xfrm>
            <a:off x="5472128" y="4203017"/>
            <a:ext cx="1282813" cy="377190"/>
          </a:xfrm>
          <a:prstGeom prst="rect">
            <a:avLst/>
          </a:prstGeom>
          <a:noFill/>
        </p:spPr>
        <p:txBody>
          <a:bodyPr wrap="square" lIns="91417" tIns="45708" rIns="91417" bIns="45708" rtlCol="0">
            <a:spAutoFit/>
          </a:bodyPr>
          <a:lstStyle/>
          <a:p>
            <a:pPr algn="ctr"/>
            <a:r>
              <a:rPr lang="zh-CN" altLang="en-US" sz="1865" dirty="0">
                <a:solidFill>
                  <a:srgbClr val="00AAB3"/>
                </a:solidFill>
                <a:latin typeface="微软雅黑" panose="020B0503020204020204" pitchFamily="34" charset="-122"/>
                <a:ea typeface="微软雅黑" panose="020B0503020204020204" pitchFamily="34" charset="-122"/>
                <a:cs typeface="Arial Unicode MS" panose="020B0604020202020204" charset="-122"/>
              </a:rPr>
              <a:t>答案</a:t>
            </a:r>
            <a:endParaRPr lang="zh-CN" altLang="en-US" sz="1865" dirty="0">
              <a:solidFill>
                <a:srgbClr val="00AAB3"/>
              </a:solidFill>
              <a:latin typeface="微软雅黑" panose="020B0503020204020204" pitchFamily="34" charset="-122"/>
              <a:ea typeface="微软雅黑" panose="020B0503020204020204" pitchFamily="34" charset="-122"/>
              <a:cs typeface="Arial Unicode MS" panose="020B0604020202020204" charset="-122"/>
            </a:endParaRPr>
          </a:p>
        </p:txBody>
      </p:sp>
      <p:grpSp>
        <p:nvGrpSpPr>
          <p:cNvPr id="6" name="组合 44"/>
          <p:cNvGrpSpPr/>
          <p:nvPr/>
        </p:nvGrpSpPr>
        <p:grpSpPr>
          <a:xfrm flipH="1">
            <a:off x="5509741" y="2705639"/>
            <a:ext cx="4761865" cy="682925"/>
            <a:chOff x="5532470" y="287200"/>
            <a:chExt cx="3892776" cy="558112"/>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368175"/>
            </a:xfrm>
            <a:prstGeom prst="rect">
              <a:avLst/>
            </a:prstGeom>
          </p:spPr>
        </p:pic>
        <p:grpSp>
          <p:nvGrpSpPr>
            <p:cNvPr id="7" name="组合 46"/>
            <p:cNvGrpSpPr/>
            <p:nvPr/>
          </p:nvGrpSpPr>
          <p:grpSpPr>
            <a:xfrm flipH="1">
              <a:off x="5532470" y="287200"/>
              <a:ext cx="3892776" cy="558112"/>
              <a:chOff x="7995986" y="760883"/>
              <a:chExt cx="3772307" cy="540840"/>
            </a:xfrm>
          </p:grpSpPr>
          <p:sp>
            <p:nvSpPr>
              <p:cNvPr id="48" name="Freeform 56"/>
              <p:cNvSpPr/>
              <p:nvPr/>
            </p:nvSpPr>
            <p:spPr bwMode="auto">
              <a:xfrm>
                <a:off x="9009614" y="760883"/>
                <a:ext cx="2758679" cy="430973"/>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D4A66"/>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solidFill>
                    <a:srgbClr val="0D4A66"/>
                  </a:solidFill>
                </a:endParaRPr>
              </a:p>
            </p:txBody>
          </p:sp>
          <p:sp>
            <p:nvSpPr>
              <p:cNvPr id="49"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sp>
            <p:nvSpPr>
              <p:cNvPr id="50"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9" tIns="60944" rIns="121889" bIns="60944" numCol="1" anchor="t" anchorCtr="0" compatLnSpc="1"/>
              <a:lstStyle/>
              <a:p>
                <a:endParaRPr lang="zh-CN" altLang="en-US" sz="2400"/>
              </a:p>
            </p:txBody>
          </p:sp>
        </p:grpSp>
      </p:grpSp>
      <p:sp>
        <p:nvSpPr>
          <p:cNvPr id="51" name="文本框 50"/>
          <p:cNvSpPr txBox="1"/>
          <p:nvPr/>
        </p:nvSpPr>
        <p:spPr>
          <a:xfrm>
            <a:off x="5464765" y="2796759"/>
            <a:ext cx="1282813" cy="377190"/>
          </a:xfrm>
          <a:prstGeom prst="rect">
            <a:avLst/>
          </a:prstGeom>
          <a:noFill/>
        </p:spPr>
        <p:txBody>
          <a:bodyPr wrap="square" lIns="91417" tIns="45708" rIns="91417" bIns="45708" rtlCol="0">
            <a:spAutoFit/>
          </a:bodyPr>
          <a:lstStyle/>
          <a:p>
            <a:pPr algn="ctr"/>
            <a:r>
              <a:rPr lang="zh-CN" altLang="en-US" sz="1865"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charset="-122"/>
              </a:rPr>
              <a:t>答案</a:t>
            </a:r>
            <a:endParaRPr lang="zh-CN" altLang="en-US" sz="1865"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52" name="文本框 51"/>
          <p:cNvSpPr txBox="1"/>
          <p:nvPr/>
        </p:nvSpPr>
        <p:spPr>
          <a:xfrm>
            <a:off x="2256155" y="1335405"/>
            <a:ext cx="3248025" cy="335915"/>
          </a:xfrm>
          <a:prstGeom prst="rect">
            <a:avLst/>
          </a:prstGeom>
          <a:noFill/>
        </p:spPr>
        <p:txBody>
          <a:bodyPr wrap="square" lIns="91417" tIns="45708" rIns="91417" bIns="45708"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2、流量方面</a:t>
            </a:r>
            <a:endParaRPr lang="zh-CN" altLang="en-US" sz="1600" dirty="0" smtClea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885062" y="4217705"/>
            <a:ext cx="1920101" cy="335915"/>
          </a:xfrm>
          <a:prstGeom prst="rect">
            <a:avLst/>
          </a:prstGeom>
          <a:noFill/>
        </p:spPr>
        <p:txBody>
          <a:bodyPr wrap="square" lIns="91417" tIns="45708" rIns="91417" bIns="45708"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手淘资源</a:t>
            </a:r>
            <a:endParaRPr lang="zh-CN" altLang="en-US" sz="1600"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315035" y="2811447"/>
            <a:ext cx="1920101" cy="335915"/>
          </a:xfrm>
          <a:prstGeom prst="rect">
            <a:avLst/>
          </a:prstGeom>
          <a:noFill/>
        </p:spPr>
        <p:txBody>
          <a:bodyPr wrap="square" lIns="91417" tIns="45708" rIns="91417" bIns="45708"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主要流量来源</a:t>
            </a:r>
            <a:endParaRPr lang="zh-CN" altLang="en-US" sz="1600" dirty="0" smtClean="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760845" y="3350260"/>
            <a:ext cx="3596005" cy="2352040"/>
          </a:xfrm>
          <a:prstGeom prst="rect">
            <a:avLst/>
          </a:prstGeom>
          <a:noFill/>
        </p:spPr>
        <p:txBody>
          <a:bodyPr wrap="square" lIns="91417" tIns="45708" rIns="91417" bIns="45708" rtlCol="0">
            <a:spAutoFit/>
          </a:bodyPr>
          <a:lstStyle/>
          <a:p>
            <a:pPr algn="l">
              <a:lnSpc>
                <a:spcPct val="15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有付费流量、搜索流量和自主访问，付费流量好控制；搜索流量涉及的点比较多，关键词的搜索排名、点击率、收藏加购等数据都会影响到单品的搜素流量，所以对于店铺的主推款式最好可以建一个表格来跟踪数据，这样就能及时发现哪一项数据有异常，并及时作出相应的调整。</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227455" y="4751705"/>
            <a:ext cx="4237355" cy="1705610"/>
          </a:xfrm>
          <a:prstGeom prst="rect">
            <a:avLst/>
          </a:prstGeom>
          <a:noFill/>
        </p:spPr>
        <p:txBody>
          <a:bodyPr wrap="square" lIns="91417" tIns="45708" rIns="91417" bIns="45708" rtlCol="0">
            <a:spAutoFit/>
          </a:bodyPr>
          <a:lstStyle/>
          <a:p>
            <a:pPr algn="l">
              <a:lnSpc>
                <a:spcPct val="15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无线端的流量已经分得很细了，来源渠道也非常多，如果没有足够的资金或技术来做付费推广和自然搜索这一块的话，可以好好分析一下无线端的来源，发展一些无线端的资源，比如微淘、达人、淘宝活动、频道流量等。</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0" y="260350"/>
            <a:ext cx="680085" cy="431800"/>
            <a:chOff x="0" y="410"/>
            <a:chExt cx="1071" cy="680"/>
          </a:xfrm>
        </p:grpSpPr>
        <p:sp>
          <p:nvSpPr>
            <p:cNvPr id="11"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12"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med">
    <p:random/>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1000"/>
                                        <p:tgtEl>
                                          <p:spTgt spid="3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p:tgtEl>
                                          <p:spTgt spid="12"/>
                                        </p:tgtEl>
                                        <p:attrNameLst>
                                          <p:attrName>ppt_x</p:attrName>
                                        </p:attrNameLst>
                                      </p:cBhvr>
                                      <p:tavLst>
                                        <p:tav tm="0">
                                          <p:val>
                                            <p:strVal val="#ppt_x-#ppt_w*1.125000"/>
                                          </p:val>
                                        </p:tav>
                                        <p:tav tm="100000">
                                          <p:val>
                                            <p:strVal val="#ppt_x"/>
                                          </p:val>
                                        </p:tav>
                                      </p:tavLst>
                                    </p:anim>
                                    <p:animEffect transition="in" filter="wipe(right)">
                                      <p:cBhvr>
                                        <p:cTn id="11" dur="500"/>
                                        <p:tgtEl>
                                          <p:spTgt spid="1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750"/>
                                        <p:tgtEl>
                                          <p:spTgt spid="30"/>
                                        </p:tgtEl>
                                      </p:cBhvr>
                                    </p:animEffec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dissolve">
                                      <p:cBhvr>
                                        <p:cTn id="30" dur="500"/>
                                        <p:tgtEl>
                                          <p:spTgt spid="5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dissolve">
                                      <p:cBhvr>
                                        <p:cTn id="48" dur="500"/>
                                        <p:tgtEl>
                                          <p:spTgt spid="53"/>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2" grpId="0"/>
      <p:bldP spid="53" grpId="0"/>
      <p:bldP spid="54" grpId="0"/>
      <p:bldP spid="56" grpId="0"/>
      <p:bldP spid="5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Slide Number Placeholder 5"/>
          <p:cNvSpPr txBox="1">
            <a:spLocks noGrp="1"/>
          </p:cNvSpPr>
          <p:nvPr>
            <p:ph type="sldNum" sz="quarter" idx="12"/>
          </p:nvPr>
        </p:nvSpPr>
        <p:spPr>
          <a:xfrm>
            <a:off x="8737600" y="6356350"/>
            <a:ext cx="2844800" cy="365125"/>
          </a:xfr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9E30716D-6579-E840-A866-65A32A51B07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34" name="TextBox 13"/>
          <p:cNvSpPr txBox="1"/>
          <p:nvPr/>
        </p:nvSpPr>
        <p:spPr>
          <a:xfrm>
            <a:off x="2459990" y="3346450"/>
            <a:ext cx="7700645" cy="1279525"/>
          </a:xfrm>
          <a:prstGeom prst="rect">
            <a:avLst/>
          </a:prstGeom>
          <a:noFill/>
          <a:ln w="9525">
            <a:noFill/>
          </a:ln>
        </p:spPr>
        <p:txBody>
          <a:bodyPr wrap="square" lIns="0" tIns="0" rIns="0" bIns="0">
            <a:spAutoFit/>
          </a:bodyPr>
          <a:p>
            <a:pPr lvl="0" algn="ctr" defTabSz="1216025" eaLnBrk="1" hangingPunct="1">
              <a:lnSpc>
                <a:spcPct val="130000"/>
              </a:lnSpc>
              <a:spcBef>
                <a:spcPct val="20000"/>
              </a:spcBef>
            </a:pPr>
            <a:r>
              <a:rPr lang="zh-CN" altLang="en-US" sz="1600" dirty="0">
                <a:solidFill>
                  <a:srgbClr val="000000"/>
                </a:solidFill>
                <a:latin typeface="Arial" panose="020B0604020202020204" pitchFamily="34" charset="0"/>
                <a:ea typeface="微软雅黑" panose="020B0503020204020204" pitchFamily="34" charset="-122"/>
                <a:sym typeface="Arial" panose="020B0604020202020204" pitchFamily="34" charset="0"/>
              </a:rPr>
              <a:t>销量肯定是是越多越好，可是为了多一点的销量却要付出很大的努力，所以一些基本的东西必须要做好。第一是详情，第二是关联。卖家可以测试一下，什么样的详情和关联更加能提升自己店铺的人群；如果这些基础工作做得都已经很好的情况，销量还没有达到理想的数据，就可以合理进行补单。</a:t>
            </a:r>
            <a:endParaRPr lang="zh-CN" altLang="en-US" sz="16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535" name="TextBox 13"/>
          <p:cNvSpPr txBox="1"/>
          <p:nvPr/>
        </p:nvSpPr>
        <p:spPr>
          <a:xfrm>
            <a:off x="1469390" y="1860550"/>
            <a:ext cx="2800985" cy="307340"/>
          </a:xfrm>
          <a:prstGeom prst="rect">
            <a:avLst/>
          </a:prstGeom>
          <a:noFill/>
          <a:ln w="9525">
            <a:noFill/>
          </a:ln>
        </p:spPr>
        <p:txBody>
          <a:bodyPr wrap="square" lIns="0" tIns="0" rIns="0" bIns="0">
            <a:spAutoFit/>
          </a:bodyPr>
          <a:p>
            <a:pPr lvl="0" algn="ctr" defTabSz="1216025" eaLnBrk="1" hangingPunct="1">
              <a:spcBef>
                <a:spcPct val="20000"/>
              </a:spcBef>
            </a:pPr>
            <a:r>
              <a:rPr lang="zh-CN" altLang="en-US" sz="2000" b="1" dirty="0">
                <a:solidFill>
                  <a:srgbClr val="000000"/>
                </a:solidFill>
                <a:latin typeface="Arial" panose="020B0604020202020204" pitchFamily="34" charset="0"/>
                <a:ea typeface="微软雅黑" panose="020B0503020204020204" pitchFamily="34" charset="-122"/>
                <a:sym typeface="Arial" panose="020B0604020202020204" pitchFamily="34" charset="0"/>
              </a:rPr>
              <a:t>3、销量方面</a:t>
            </a:r>
            <a:endParaRPr lang="zh-CN" altLang="en-US" sz="20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0" y="260350"/>
            <a:ext cx="680085" cy="431800"/>
            <a:chOff x="0" y="410"/>
            <a:chExt cx="1071" cy="680"/>
          </a:xfrm>
        </p:grpSpPr>
        <p:sp>
          <p:nvSpPr>
            <p:cNvPr id="11"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12"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1000"/>
                                        <p:tgtEl>
                                          <p:spTgt spid="3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p:tgtEl>
                                          <p:spTgt spid="12"/>
                                        </p:tgtEl>
                                        <p:attrNameLst>
                                          <p:attrName>ppt_x</p:attrName>
                                        </p:attrNameLst>
                                      </p:cBhvr>
                                      <p:tavLst>
                                        <p:tav tm="0">
                                          <p:val>
                                            <p:strVal val="#ppt_x-#ppt_w*1.125000"/>
                                          </p:val>
                                        </p:tav>
                                        <p:tav tm="100000">
                                          <p:val>
                                            <p:strVal val="#ppt_x"/>
                                          </p:val>
                                        </p:tav>
                                      </p:tavLst>
                                    </p:anim>
                                    <p:animEffect transition="in" filter="wipe(righ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535"/>
                                        </p:tgtEl>
                                        <p:attrNameLst>
                                          <p:attrName>style.visibility</p:attrName>
                                        </p:attrNameLst>
                                      </p:cBhvr>
                                      <p:to>
                                        <p:strVal val="visible"/>
                                      </p:to>
                                    </p:set>
                                    <p:animEffect transition="in" filter="fade">
                                      <p:cBhvr>
                                        <p:cTn id="15" dur="500"/>
                                        <p:tgtEl>
                                          <p:spTgt spid="18535"/>
                                        </p:tgtEl>
                                      </p:cBhvr>
                                    </p:animEffect>
                                  </p:childTnLst>
                                </p:cTn>
                              </p:par>
                            </p:childTnLst>
                          </p:cTn>
                        </p:par>
                        <p:par>
                          <p:cTn id="16" fill="hold">
                            <p:stCondLst>
                              <p:cond delay="1500"/>
                            </p:stCondLst>
                            <p:childTnLst>
                              <p:par>
                                <p:cTn id="17" presetID="34" presetClass="entr" presetSubtype="0" fill="hold" grpId="0" nodeType="afterEffect">
                                  <p:stCondLst>
                                    <p:cond delay="0"/>
                                  </p:stCondLst>
                                  <p:childTnLst>
                                    <p:set>
                                      <p:cBhvr>
                                        <p:cTn id="18" dur="1" fill="hold">
                                          <p:stCondLst>
                                            <p:cond delay="0"/>
                                          </p:stCondLst>
                                        </p:cTn>
                                        <p:tgtEl>
                                          <p:spTgt spid="18534"/>
                                        </p:tgtEl>
                                        <p:attrNameLst>
                                          <p:attrName>style.visibility</p:attrName>
                                        </p:attrNameLst>
                                      </p:cBhvr>
                                      <p:to>
                                        <p:strVal val="visible"/>
                                      </p:to>
                                    </p:set>
                                    <p:anim from="(-#ppt_w/2)" to="(#ppt_x)" calcmode="lin" valueType="num">
                                      <p:cBhvr>
                                        <p:cTn id="19" dur="600" fill="hold">
                                          <p:stCondLst>
                                            <p:cond delay="0"/>
                                          </p:stCondLst>
                                        </p:cTn>
                                        <p:tgtEl>
                                          <p:spTgt spid="18534"/>
                                        </p:tgtEl>
                                        <p:attrNameLst>
                                          <p:attrName>ppt_x</p:attrName>
                                        </p:attrNameLst>
                                      </p:cBhvr>
                                    </p:anim>
                                    <p:anim from="0" to="-1.0" calcmode="lin" valueType="num">
                                      <p:cBhvr>
                                        <p:cTn id="20" dur="200" decel="50000" autoRev="1" fill="hold">
                                          <p:stCondLst>
                                            <p:cond delay="600"/>
                                          </p:stCondLst>
                                        </p:cTn>
                                        <p:tgtEl>
                                          <p:spTgt spid="18534"/>
                                        </p:tgtEl>
                                        <p:attrNameLst>
                                          <p:attrName>xshear</p:attrName>
                                        </p:attrNameLst>
                                      </p:cBhvr>
                                    </p:anim>
                                    <p:animScale>
                                      <p:cBhvr>
                                        <p:cTn id="21" dur="200" decel="100000" autoRev="1" fill="hold">
                                          <p:stCondLst>
                                            <p:cond delay="600"/>
                                          </p:stCondLst>
                                        </p:cTn>
                                        <p:tgtEl>
                                          <p:spTgt spid="18534"/>
                                        </p:tgtEl>
                                      </p:cBhvr>
                                      <p:from x="100000" y="100000"/>
                                      <p:to x="80000" y="100000"/>
                                    </p:animScale>
                                    <p:anim by="(#ppt_h/3+#ppt_w*0.1)" calcmode="lin" valueType="num">
                                      <p:cBhvr additive="sum">
                                        <p:cTn id="22" dur="200" decel="100000" autoRev="1" fill="hold">
                                          <p:stCondLst>
                                            <p:cond delay="600"/>
                                          </p:stCondLst>
                                        </p:cTn>
                                        <p:tgtEl>
                                          <p:spTgt spid="1853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1853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椭圆 92"/>
          <p:cNvSpPr/>
          <p:nvPr/>
        </p:nvSpPr>
        <p:spPr>
          <a:xfrm>
            <a:off x="3646776" y="1680665"/>
            <a:ext cx="1400871" cy="14008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椭圆 47"/>
          <p:cNvSpPr/>
          <p:nvPr/>
        </p:nvSpPr>
        <p:spPr>
          <a:xfrm>
            <a:off x="1815144" y="2341882"/>
            <a:ext cx="2298124" cy="2298124"/>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2758219" y="2282882"/>
            <a:ext cx="1896663" cy="1896663"/>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2" name="椭圆 51"/>
          <p:cNvSpPr/>
          <p:nvPr/>
        </p:nvSpPr>
        <p:spPr>
          <a:xfrm>
            <a:off x="3891369" y="4547989"/>
            <a:ext cx="576517" cy="57651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6" name="椭圆 55"/>
          <p:cNvSpPr/>
          <p:nvPr/>
        </p:nvSpPr>
        <p:spPr>
          <a:xfrm>
            <a:off x="4611795" y="1659439"/>
            <a:ext cx="416865" cy="41686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62" name="椭圆 61"/>
          <p:cNvSpPr/>
          <p:nvPr/>
        </p:nvSpPr>
        <p:spPr>
          <a:xfrm>
            <a:off x="1826343" y="2704390"/>
            <a:ext cx="372977" cy="37297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4" name="椭圆 63"/>
          <p:cNvSpPr/>
          <p:nvPr/>
        </p:nvSpPr>
        <p:spPr>
          <a:xfrm>
            <a:off x="2699884" y="1744519"/>
            <a:ext cx="267201" cy="2672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6" name="椭圆 65"/>
          <p:cNvSpPr/>
          <p:nvPr/>
        </p:nvSpPr>
        <p:spPr>
          <a:xfrm>
            <a:off x="1623441" y="3683943"/>
            <a:ext cx="925275" cy="92527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7" name="TextBox 66"/>
          <p:cNvSpPr txBox="1"/>
          <p:nvPr/>
        </p:nvSpPr>
        <p:spPr>
          <a:xfrm>
            <a:off x="2893429" y="2855520"/>
            <a:ext cx="1574171" cy="829945"/>
          </a:xfrm>
          <a:prstGeom prst="rect">
            <a:avLst/>
          </a:prstGeom>
          <a:noFill/>
        </p:spPr>
        <p:txBody>
          <a:bodyPr wrap="square" rtlCol="0">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目录</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070293" y="4707855"/>
            <a:ext cx="235557" cy="275709"/>
            <a:chOff x="-271462" y="-2203450"/>
            <a:chExt cx="698500" cy="817563"/>
          </a:xfrm>
        </p:grpSpPr>
        <p:sp>
          <p:nvSpPr>
            <p:cNvPr id="69"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7"/>
            <p:cNvSpPr>
              <a:spLocks noEditPoints="1"/>
            </p:cNvSpPr>
            <p:nvPr/>
          </p:nvSpPr>
          <p:spPr bwMode="auto">
            <a:xfrm>
              <a:off x="-271462" y="-2030412"/>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8"/>
            <p:cNvSpPr/>
            <p:nvPr/>
          </p:nvSpPr>
          <p:spPr bwMode="auto">
            <a:xfrm>
              <a:off x="-31750" y="-1498600"/>
              <a:ext cx="90488" cy="109538"/>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9"/>
            <p:cNvSpPr>
              <a:spLocks noEditPoints="1"/>
            </p:cNvSpPr>
            <p:nvPr/>
          </p:nvSpPr>
          <p:spPr bwMode="auto">
            <a:xfrm>
              <a:off x="-38100" y="-1851025"/>
              <a:ext cx="465138" cy="46513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10"/>
            <p:cNvSpPr/>
            <p:nvPr/>
          </p:nvSpPr>
          <p:spPr bwMode="auto">
            <a:xfrm>
              <a:off x="100013" y="-1779587"/>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11"/>
            <p:cNvSpPr/>
            <p:nvPr/>
          </p:nvSpPr>
          <p:spPr bwMode="auto">
            <a:xfrm>
              <a:off x="254000" y="-1779587"/>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12"/>
            <p:cNvSpPr/>
            <p:nvPr/>
          </p:nvSpPr>
          <p:spPr bwMode="auto">
            <a:xfrm>
              <a:off x="314325" y="-1716087"/>
              <a:ext cx="33338"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13"/>
            <p:cNvSpPr/>
            <p:nvPr/>
          </p:nvSpPr>
          <p:spPr bwMode="auto">
            <a:xfrm>
              <a:off x="39688" y="-1716087"/>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14"/>
            <p:cNvSpPr/>
            <p:nvPr/>
          </p:nvSpPr>
          <p:spPr bwMode="auto">
            <a:xfrm>
              <a:off x="314325" y="-1554162"/>
              <a:ext cx="33338"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15"/>
            <p:cNvSpPr/>
            <p:nvPr/>
          </p:nvSpPr>
          <p:spPr bwMode="auto">
            <a:xfrm>
              <a:off x="39688" y="-1554162"/>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16"/>
            <p:cNvSpPr/>
            <p:nvPr/>
          </p:nvSpPr>
          <p:spPr bwMode="auto">
            <a:xfrm>
              <a:off x="254000" y="-1498600"/>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17"/>
            <p:cNvSpPr/>
            <p:nvPr/>
          </p:nvSpPr>
          <p:spPr bwMode="auto">
            <a:xfrm>
              <a:off x="100013" y="-1498600"/>
              <a:ext cx="33338"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19"/>
            <p:cNvSpPr/>
            <p:nvPr/>
          </p:nvSpPr>
          <p:spPr bwMode="auto">
            <a:xfrm>
              <a:off x="125413" y="-1733550"/>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8" name="组合 87"/>
          <p:cNvGrpSpPr/>
          <p:nvPr/>
        </p:nvGrpSpPr>
        <p:grpSpPr>
          <a:xfrm>
            <a:off x="1853507" y="3978621"/>
            <a:ext cx="514719" cy="356117"/>
            <a:chOff x="-5087938" y="1543050"/>
            <a:chExt cx="839788" cy="581025"/>
          </a:xfrm>
        </p:grpSpPr>
        <p:sp>
          <p:nvSpPr>
            <p:cNvPr id="89"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4" name="文本框 3"/>
          <p:cNvSpPr txBox="1"/>
          <p:nvPr/>
        </p:nvSpPr>
        <p:spPr>
          <a:xfrm>
            <a:off x="6241415" y="3171190"/>
            <a:ext cx="3368040"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三、</a:t>
            </a:r>
            <a:r>
              <a:rPr b="1">
                <a:latin typeface="微软雅黑" panose="020B0503020204020204" pitchFamily="34" charset="-122"/>
                <a:ea typeface="微软雅黑" panose="020B0503020204020204" pitchFamily="34" charset="-122"/>
                <a:cs typeface="微软雅黑" panose="020B0503020204020204" pitchFamily="34" charset="-122"/>
              </a:rPr>
              <a:t>产品详情页视觉设计</a:t>
            </a: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241415" y="3811270"/>
            <a:ext cx="2905125"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rPr>
              <a:t>四、店铺广告图设计分析</a:t>
            </a:r>
            <a:endParaRPr lang="zh-CN" altLang="en-US" b="1">
              <a:latin typeface="微软雅黑" panose="020B0503020204020204" pitchFamily="34" charset="-122"/>
              <a:ea typeface="微软雅黑" panose="020B0503020204020204" pitchFamily="34" charset="-122"/>
            </a:endParaRPr>
          </a:p>
        </p:txBody>
      </p:sp>
      <p:sp>
        <p:nvSpPr>
          <p:cNvPr id="5" name="文本框 4"/>
          <p:cNvSpPr txBox="1"/>
          <p:nvPr/>
        </p:nvSpPr>
        <p:spPr>
          <a:xfrm>
            <a:off x="6241415" y="4411345"/>
            <a:ext cx="2905125"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rPr>
              <a:t>五、手淘首页视觉设计</a:t>
            </a:r>
            <a:endParaRPr lang="zh-CN" altLang="en-US" b="1">
              <a:latin typeface="微软雅黑" panose="020B0503020204020204" pitchFamily="34" charset="-122"/>
              <a:ea typeface="微软雅黑" panose="020B0503020204020204" pitchFamily="34" charset="-122"/>
            </a:endParaRPr>
          </a:p>
        </p:txBody>
      </p:sp>
      <p:sp>
        <p:nvSpPr>
          <p:cNvPr id="6" name="文本框 5"/>
          <p:cNvSpPr txBox="1"/>
          <p:nvPr/>
        </p:nvSpPr>
        <p:spPr>
          <a:xfrm>
            <a:off x="6189345" y="2011680"/>
            <a:ext cx="2540000" cy="368300"/>
          </a:xfrm>
          <a:prstGeom prst="rect">
            <a:avLst/>
          </a:prstGeom>
          <a:noFill/>
        </p:spPr>
        <p:txBody>
          <a:bodyPr wrap="square" rtlCol="0" anchor="t">
            <a:spAutoFit/>
          </a:bodyPr>
          <a:p>
            <a:r>
              <a:rPr lang="zh-CN" altLang="en-US"/>
              <a:t> </a:t>
            </a:r>
            <a:r>
              <a:rPr lang="zh-CN" altLang="en-US" b="1">
                <a:latin typeface="微软雅黑" panose="020B0503020204020204" pitchFamily="34" charset="-122"/>
                <a:ea typeface="微软雅黑" panose="020B0503020204020204" pitchFamily="34" charset="-122"/>
              </a:rPr>
              <a:t>一、店铺店招设计分析</a:t>
            </a:r>
            <a:endParaRPr lang="zh-CN" altLang="en-US" b="1">
              <a:latin typeface="微软雅黑" panose="020B0503020204020204" pitchFamily="34" charset="-122"/>
              <a:ea typeface="微软雅黑" panose="020B0503020204020204" pitchFamily="34" charset="-122"/>
            </a:endParaRPr>
          </a:p>
        </p:txBody>
      </p:sp>
      <p:sp>
        <p:nvSpPr>
          <p:cNvPr id="7" name="文本框 6"/>
          <p:cNvSpPr txBox="1"/>
          <p:nvPr/>
        </p:nvSpPr>
        <p:spPr>
          <a:xfrm>
            <a:off x="6241415" y="2577465"/>
            <a:ext cx="3119755" cy="368300"/>
          </a:xfrm>
          <a:prstGeom prst="rect">
            <a:avLst/>
          </a:prstGeom>
          <a:noFill/>
        </p:spPr>
        <p:txBody>
          <a:bodyPr wrap="square" rtlCol="0" anchor="t">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二、PC端首页视觉设计</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6241415" y="4958080"/>
            <a:ext cx="2905125"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rPr>
              <a:t>六、店铺视觉优化与维护</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8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14:bounceEnd="80000">
                                          <p:cBhvr additive="base">
                                            <p:cTn id="11" dur="750" fill="hold"/>
                                            <p:tgtEl>
                                              <p:spTgt spid="9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par>
                                    <p:cTn id="76" presetID="10"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4" grpId="0"/>
          <p:bldP spid="2" grpId="0"/>
          <p:bldP spid="6" grpId="0"/>
          <p:bldP spid="7" grpId="0"/>
          <p:bldP spid="5"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1+#ppt_w/2"/>
                                              </p:val>
                                            </p:tav>
                                            <p:tav tm="100000">
                                              <p:val>
                                                <p:strVal val="#ppt_x"/>
                                              </p:val>
                                            </p:tav>
                                          </p:tavLst>
                                        </p:anim>
                                        <p:anim calcmode="lin" valueType="num">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par>
                                    <p:cTn id="76" presetID="10"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4" grpId="0"/>
          <p:bldP spid="2" grpId="0"/>
          <p:bldP spid="6" grpId="0"/>
          <p:bldP spid="7" grpId="0"/>
          <p:bldP spid="5" grpId="0"/>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833120" y="1098550"/>
            <a:ext cx="2337435" cy="2371090"/>
            <a:chOff x="1183" y="1006"/>
            <a:chExt cx="3681" cy="3734"/>
          </a:xfrm>
        </p:grpSpPr>
        <p:cxnSp>
          <p:nvCxnSpPr>
            <p:cNvPr id="47" name="直接连接符 46"/>
            <p:cNvCxnSpPr/>
            <p:nvPr/>
          </p:nvCxnSpPr>
          <p:spPr>
            <a:xfrm>
              <a:off x="1609" y="1431"/>
              <a:ext cx="830" cy="83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0">
              <a:off x="2180" y="2056"/>
              <a:ext cx="2684" cy="2684"/>
              <a:chOff x="3845536" y="1830658"/>
              <a:chExt cx="1990017" cy="1990017"/>
            </a:xfrm>
          </p:grpSpPr>
          <p:sp>
            <p:nvSpPr>
              <p:cNvPr id="2" name="圆角矩形 1"/>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280590" y="2265712"/>
                <a:ext cx="1119909" cy="1119909"/>
              </a:xfrm>
              <a:prstGeom prst="roundRect">
                <a:avLst>
                  <a:gd name="adj" fmla="val 0"/>
                </a:avLst>
              </a:prstGeom>
              <a:solidFill>
                <a:srgbClr val="167CA8"/>
              </a:solidFill>
              <a:ln>
                <a:noFill/>
              </a:ln>
              <a:effectLst>
                <a:innerShdw dist="1270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183" y="1006"/>
              <a:ext cx="542" cy="542"/>
              <a:chOff x="3845536" y="1830658"/>
              <a:chExt cx="1990017" cy="1990017"/>
            </a:xfrm>
          </p:grpSpPr>
          <p:sp>
            <p:nvSpPr>
              <p:cNvPr id="24"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4331496" y="2316618"/>
                <a:ext cx="1018097" cy="1018097"/>
              </a:xfrm>
              <a:prstGeom prst="ellipse">
                <a:avLst/>
              </a:prstGeom>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3162" y="3090"/>
              <a:ext cx="764" cy="634"/>
              <a:chOff x="3132963" y="3140191"/>
              <a:chExt cx="645573" cy="535933"/>
            </a:xfrm>
            <a:solidFill>
              <a:schemeClr val="bg1"/>
            </a:solidFill>
          </p:grpSpPr>
          <p:sp>
            <p:nvSpPr>
              <p:cNvPr id="73"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4"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32" name="组合 31"/>
          <p:cNvGrpSpPr/>
          <p:nvPr/>
        </p:nvGrpSpPr>
        <p:grpSpPr>
          <a:xfrm>
            <a:off x="1697355" y="3874770"/>
            <a:ext cx="2337435" cy="2371090"/>
            <a:chOff x="4035" y="4834"/>
            <a:chExt cx="3681" cy="3734"/>
          </a:xfrm>
        </p:grpSpPr>
        <p:cxnSp>
          <p:nvCxnSpPr>
            <p:cNvPr id="48" name="直接连接符 47"/>
            <p:cNvCxnSpPr/>
            <p:nvPr/>
          </p:nvCxnSpPr>
          <p:spPr>
            <a:xfrm flipH="1">
              <a:off x="6459" y="5259"/>
              <a:ext cx="830" cy="83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rot="0">
              <a:off x="4035" y="5884"/>
              <a:ext cx="2684" cy="2684"/>
              <a:chOff x="3845536" y="1830658"/>
              <a:chExt cx="1990017" cy="1990017"/>
            </a:xfrm>
          </p:grpSpPr>
          <p:sp>
            <p:nvSpPr>
              <p:cNvPr id="11" name="圆角矩形 10"/>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80590" y="2265712"/>
                <a:ext cx="1119909" cy="1119909"/>
              </a:xfrm>
              <a:prstGeom prst="roundRect">
                <a:avLst>
                  <a:gd name="adj" fmla="val 0"/>
                </a:avLst>
              </a:prstGeom>
              <a:solidFill>
                <a:srgbClr val="00AAB3"/>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174" y="4834"/>
              <a:ext cx="542" cy="542"/>
              <a:chOff x="3845536" y="1830658"/>
              <a:chExt cx="1990017" cy="1990017"/>
            </a:xfrm>
          </p:grpSpPr>
          <p:sp>
            <p:nvSpPr>
              <p:cNvPr id="28"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5"/>
              <p:cNvSpPr/>
              <p:nvPr/>
            </p:nvSpPr>
            <p:spPr>
              <a:xfrm>
                <a:off x="4331496" y="2316618"/>
                <a:ext cx="1018097" cy="1018097"/>
              </a:xfrm>
              <a:prstGeom prst="ellipse">
                <a:avLst/>
              </a:prstGeom>
              <a:solidFill>
                <a:schemeClr val="accent2"/>
              </a:solidFill>
              <a:ln>
                <a:noFill/>
              </a:ln>
              <a:effectLst>
                <a:innerShdw dist="381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5033" y="6865"/>
              <a:ext cx="725" cy="740"/>
              <a:chOff x="5700126" y="3099646"/>
              <a:chExt cx="612739" cy="625016"/>
            </a:xfrm>
            <a:solidFill>
              <a:schemeClr val="bg1"/>
            </a:solidFill>
          </p:grpSpPr>
          <p:sp>
            <p:nvSpPr>
              <p:cNvPr id="80"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33" name="组合 32"/>
          <p:cNvGrpSpPr/>
          <p:nvPr/>
        </p:nvGrpSpPr>
        <p:grpSpPr>
          <a:xfrm rot="10800000">
            <a:off x="9401810" y="3919855"/>
            <a:ext cx="2346960" cy="2315210"/>
            <a:chOff x="14537" y="6607"/>
            <a:chExt cx="3696" cy="3646"/>
          </a:xfrm>
        </p:grpSpPr>
        <p:cxnSp>
          <p:nvCxnSpPr>
            <p:cNvPr id="49" name="直接连接符 48"/>
            <p:cNvCxnSpPr/>
            <p:nvPr/>
          </p:nvCxnSpPr>
          <p:spPr>
            <a:xfrm flipH="1" flipV="1">
              <a:off x="16976" y="8992"/>
              <a:ext cx="830" cy="830"/>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rot="0">
              <a:off x="14537" y="6607"/>
              <a:ext cx="2684" cy="2684"/>
              <a:chOff x="3845536" y="1830658"/>
              <a:chExt cx="1990017" cy="1990017"/>
            </a:xfrm>
          </p:grpSpPr>
          <p:sp>
            <p:nvSpPr>
              <p:cNvPr id="19" name="圆角矩形 18"/>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280590" y="2265712"/>
                <a:ext cx="1119909" cy="1119909"/>
              </a:xfrm>
              <a:prstGeom prst="roundRect">
                <a:avLst>
                  <a:gd name="adj" fmla="val 0"/>
                </a:avLst>
              </a:prstGeom>
              <a:solidFill>
                <a:srgbClr val="00AAB3"/>
              </a:solidFill>
              <a:ln>
                <a:noFill/>
              </a:ln>
              <a:effectLst>
                <a:innerShdw dist="1270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17691" y="9711"/>
              <a:ext cx="542" cy="542"/>
              <a:chOff x="3845536" y="1830658"/>
              <a:chExt cx="1990017" cy="1990017"/>
            </a:xfrm>
          </p:grpSpPr>
          <p:sp>
            <p:nvSpPr>
              <p:cNvPr id="40"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25"/>
              <p:cNvSpPr/>
              <p:nvPr/>
            </p:nvSpPr>
            <p:spPr>
              <a:xfrm>
                <a:off x="4331496" y="2316618"/>
                <a:ext cx="1018097" cy="1018097"/>
              </a:xfrm>
              <a:prstGeom prst="ellipse">
                <a:avLst/>
              </a:prstGeom>
              <a:solidFill>
                <a:srgbClr val="7B448E"/>
              </a:solidFill>
              <a:ln>
                <a:noFill/>
              </a:ln>
              <a:effectLst>
                <a:innerShdw dist="381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15533" y="7569"/>
              <a:ext cx="727" cy="725"/>
              <a:chOff x="6932170" y="3118777"/>
              <a:chExt cx="614738" cy="612452"/>
            </a:xfrm>
            <a:solidFill>
              <a:schemeClr val="bg1"/>
            </a:solidFill>
          </p:grpSpPr>
          <p:sp>
            <p:nvSpPr>
              <p:cNvPr id="96"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7"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8"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9"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0"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1"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2"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3"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4"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5"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6"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7"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 name="文本框 3"/>
          <p:cNvSpPr txBox="1"/>
          <p:nvPr/>
        </p:nvSpPr>
        <p:spPr>
          <a:xfrm>
            <a:off x="3458210" y="1929130"/>
            <a:ext cx="4979670" cy="368300"/>
          </a:xfrm>
          <a:prstGeom prst="rect">
            <a:avLst/>
          </a:prstGeom>
          <a:noFill/>
        </p:spPr>
        <p:txBody>
          <a:bodyPr wrap="square" rtlCol="0">
            <a:spAutoFit/>
          </a:bodyPr>
          <a:p>
            <a:r>
              <a:rPr lang="zh-CN" altLang="en-US" b="1">
                <a:solidFill>
                  <a:srgbClr val="00AAB3"/>
                </a:solidFill>
                <a:latin typeface="微软雅黑" panose="020B0503020204020204" pitchFamily="34" charset="-122"/>
                <a:ea typeface="微软雅黑" panose="020B0503020204020204" pitchFamily="34" charset="-122"/>
              </a:rPr>
              <a:t>4、信息方面</a:t>
            </a:r>
            <a:endParaRPr lang="zh-CN" altLang="en-US" b="1">
              <a:solidFill>
                <a:srgbClr val="00AAB3"/>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540760" y="2421890"/>
            <a:ext cx="5560060" cy="1271270"/>
          </a:xfrm>
          <a:prstGeom prst="rect">
            <a:avLst/>
          </a:prstGeom>
          <a:noFill/>
        </p:spPr>
        <p:txBody>
          <a:bodyPr wrap="square" rtlCol="0">
            <a:spAutoFit/>
          </a:bodyPr>
          <a:p>
            <a:pPr>
              <a:lnSpc>
                <a:spcPct val="120000"/>
              </a:lnSpc>
            </a:pPr>
            <a:r>
              <a:rPr lang="zh-CN" altLang="en-US" sz="1600">
                <a:solidFill>
                  <a:schemeClr val="tx1"/>
                </a:solidFill>
                <a:latin typeface="微软雅黑" panose="020B0503020204020204" pitchFamily="34" charset="-122"/>
                <a:ea typeface="微软雅黑" panose="020B0503020204020204" pitchFamily="34" charset="-122"/>
              </a:rPr>
              <a:t>1、续登普通信息</a:t>
            </a:r>
            <a:endParaRPr lang="zh-CN" altLang="en-US" sz="1600">
              <a:solidFill>
                <a:schemeClr val="tx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tx1"/>
                </a:solidFill>
                <a:latin typeface="微软雅黑" panose="020B0503020204020204" pitchFamily="34" charset="-122"/>
                <a:ea typeface="微软雅黑" panose="020B0503020204020204" pitchFamily="34" charset="-122"/>
              </a:rPr>
              <a:t>       续登普通信息可以让信息更新成每天的时间。使信息始终处于最新发布的状态。搜索引擎更容易收录最新发布的信息。</a:t>
            </a: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05250" y="4504055"/>
            <a:ext cx="5755005" cy="1714500"/>
          </a:xfrm>
          <a:prstGeom prst="rect">
            <a:avLst/>
          </a:prstGeom>
          <a:noFill/>
        </p:spPr>
        <p:txBody>
          <a:bodyPr wrap="square" rtlCol="0">
            <a:spAutoFit/>
          </a:bodyPr>
          <a:p>
            <a:pPr>
              <a:lnSpc>
                <a:spcPct val="110000"/>
              </a:lnSpc>
            </a:pPr>
            <a:r>
              <a:rPr sz="1600">
                <a:solidFill>
                  <a:schemeClr val="tx1"/>
                </a:solidFill>
                <a:effectLst/>
                <a:latin typeface="微软雅黑" panose="020B0503020204020204" pitchFamily="34" charset="-122"/>
                <a:ea typeface="微软雅黑" panose="020B0503020204020204" pitchFamily="34" charset="-122"/>
              </a:rPr>
              <a:t>2</a:t>
            </a:r>
            <a:r>
              <a:rPr lang="zh-CN" sz="1600">
                <a:solidFill>
                  <a:schemeClr val="tx1"/>
                </a:solidFill>
                <a:effectLst/>
                <a:latin typeface="微软雅黑" panose="020B0503020204020204" pitchFamily="34" charset="-122"/>
                <a:ea typeface="微软雅黑" panose="020B0503020204020204" pitchFamily="34" charset="-122"/>
              </a:rPr>
              <a:t>、</a:t>
            </a:r>
            <a:r>
              <a:rPr sz="1600">
                <a:solidFill>
                  <a:schemeClr val="tx1"/>
                </a:solidFill>
                <a:effectLst/>
                <a:latin typeface="微软雅黑" panose="020B0503020204020204" pitchFamily="34" charset="-122"/>
                <a:ea typeface="微软雅黑" panose="020B0503020204020204" pitchFamily="34" charset="-122"/>
              </a:rPr>
              <a:t>发布新信息</a:t>
            </a:r>
            <a:endParaRPr sz="1600">
              <a:solidFill>
                <a:schemeClr val="tx1"/>
              </a:solidFill>
              <a:effectLst/>
              <a:latin typeface="微软雅黑" panose="020B0503020204020204" pitchFamily="34" charset="-122"/>
              <a:ea typeface="微软雅黑" panose="020B0503020204020204" pitchFamily="34" charset="-122"/>
            </a:endParaRPr>
          </a:p>
          <a:p>
            <a:pPr>
              <a:lnSpc>
                <a:spcPct val="110000"/>
              </a:lnSpc>
            </a:pPr>
            <a:r>
              <a:rPr sz="1600">
                <a:solidFill>
                  <a:schemeClr val="tx1"/>
                </a:solidFill>
                <a:effectLst/>
                <a:latin typeface="微软雅黑" panose="020B0503020204020204" pitchFamily="34" charset="-122"/>
                <a:ea typeface="微软雅黑" panose="020B0503020204020204" pitchFamily="34" charset="-122"/>
              </a:rPr>
              <a:t>       发布新信息的意义在于店铺信息内容的更新频繁度以及内容的多少对店铺的排名影响很大。如果店铺里没有什么实质性的内容，那么各大搜索引擎的爬行程序在到达网店的时候，发现店铺发布的各种形式的信息中没有什么值得借阅价值的东西，那么也就没有什么可收录的价值了。</a:t>
            </a:r>
            <a:endParaRPr sz="1600">
              <a:solidFill>
                <a:schemeClr val="tx1"/>
              </a:solidFill>
              <a:effectLst/>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260350"/>
            <a:ext cx="680085" cy="431800"/>
            <a:chOff x="0" y="410"/>
            <a:chExt cx="1071" cy="680"/>
          </a:xfrm>
        </p:grpSpPr>
        <p:sp>
          <p:nvSpPr>
            <p:cNvPr id="15"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16"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p:tgtEl>
                                          <p:spTgt spid="16"/>
                                        </p:tgtEl>
                                        <p:attrNameLst>
                                          <p:attrName>ppt_x</p:attrName>
                                        </p:attrNameLst>
                                      </p:cBhvr>
                                      <p:tavLst>
                                        <p:tav tm="0">
                                          <p:val>
                                            <p:strVal val="#ppt_x-#ppt_w*1.125000"/>
                                          </p:val>
                                        </p:tav>
                                        <p:tav tm="100000">
                                          <p:val>
                                            <p:strVal val="#ppt_x"/>
                                          </p:val>
                                        </p:tav>
                                      </p:tavLst>
                                    </p:anim>
                                    <p:animEffect transition="in" filter="wipe(right)">
                                      <p:cBhvr>
                                        <p:cTn id="11" dur="500"/>
                                        <p:tgtEl>
                                          <p:spTgt spid="16"/>
                                        </p:tgtEl>
                                      </p:cBhvr>
                                    </p:animEffect>
                                  </p:childTnLst>
                                </p:cTn>
                              </p:par>
                            </p:childTnLst>
                          </p:cTn>
                        </p:par>
                        <p:par>
                          <p:cTn id="12" fill="hold">
                            <p:stCondLst>
                              <p:cond delay="1000"/>
                            </p:stCondLst>
                            <p:childTnLst>
                              <p:par>
                                <p:cTn id="13" presetID="2" presetClass="entr" presetSubtype="4" fill="hold" grpId="9"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8"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47" presetClass="entr" presetSubtype="0" fill="hold" grpId="3"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5"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25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1" dur="25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2" dur="250" accel="50000" fill="hold">
                                          <p:stCondLst>
                                            <p:cond delay="250"/>
                                          </p:stCondLst>
                                        </p:cTn>
                                        <p:tgtEl>
                                          <p:spTgt spid="31"/>
                                        </p:tgtEl>
                                        <p:attrNameLst>
                                          <p:attrName>ppt_w</p:attrName>
                                        </p:attrNameLst>
                                      </p:cBhvr>
                                      <p:tavLst>
                                        <p:tav tm="0">
                                          <p:val>
                                            <p:strVal val="#ppt_w*.05"/>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anim calcmode="lin" valueType="num">
                                      <p:cBhvr>
                                        <p:cTn id="34" dur="25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5" dur="25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6" dur="250" accel="50000" fill="hold">
                                          <p:stCondLst>
                                            <p:cond delay="250"/>
                                          </p:stCondLst>
                                        </p:cTn>
                                        <p:tgtEl>
                                          <p:spTgt spid="31"/>
                                        </p:tgtEl>
                                        <p:attrNameLst>
                                          <p:attrName>ppt_y</p:attrName>
                                        </p:attrNameLst>
                                      </p:cBhvr>
                                      <p:tavLst>
                                        <p:tav tm="0">
                                          <p:val>
                                            <p:strVal val="#ppt_y+.1"/>
                                          </p:val>
                                        </p:tav>
                                        <p:tav tm="100000">
                                          <p:val>
                                            <p:strVal val="#ppt_y"/>
                                          </p:val>
                                        </p:tav>
                                      </p:tavLst>
                                    </p:anim>
                                    <p:animEffect transition="in" filter="fade">
                                      <p:cBhvr>
                                        <p:cTn id="37" dur="500" decel="50000">
                                          <p:stCondLst>
                                            <p:cond delay="0"/>
                                          </p:stCondLst>
                                        </p:cTn>
                                        <p:tgtEl>
                                          <p:spTgt spid="31"/>
                                        </p:tgtEl>
                                      </p:cBhvr>
                                    </p:animEffect>
                                  </p:childTnLst>
                                </p:cTn>
                              </p:par>
                            </p:childTnLst>
                          </p:cTn>
                        </p:par>
                        <p:par>
                          <p:cTn id="38" fill="hold">
                            <p:stCondLst>
                              <p:cond delay="3000"/>
                            </p:stCondLst>
                            <p:childTnLst>
                              <p:par>
                                <p:cTn id="39" presetID="25"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25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32"/>
                                        </p:tgtEl>
                                        <p:attrNameLst>
                                          <p:attrName>ppt_w</p:attrName>
                                        </p:attrNameLst>
                                      </p:cBhvr>
                                      <p:tavLst>
                                        <p:tav tm="0">
                                          <p:val>
                                            <p:strVal val="#ppt_w*.05"/>
                                          </p:val>
                                        </p:tav>
                                        <p:tav tm="100000">
                                          <p:val>
                                            <p:strVal val="#ppt_w"/>
                                          </p:val>
                                        </p:tav>
                                      </p:tavLst>
                                    </p:anim>
                                    <p:anim calcmode="lin" valueType="num">
                                      <p:cBhvr>
                                        <p:cTn id="44" dur="500" fill="hold"/>
                                        <p:tgtEl>
                                          <p:spTgt spid="32"/>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32"/>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32"/>
                                        </p:tgtEl>
                                      </p:cBhvr>
                                    </p:animEffect>
                                  </p:childTnLst>
                                </p:cTn>
                              </p:par>
                            </p:childTnLst>
                          </p:cTn>
                        </p:par>
                        <p:par>
                          <p:cTn id="49" fill="hold">
                            <p:stCondLst>
                              <p:cond delay="3500"/>
                            </p:stCondLst>
                            <p:childTnLst>
                              <p:par>
                                <p:cTn id="50" presetID="25" presetClass="entr" presetSubtype="0"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5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53" dur="25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54" dur="250" accel="50000" fill="hold">
                                          <p:stCondLst>
                                            <p:cond delay="250"/>
                                          </p:stCondLst>
                                        </p:cTn>
                                        <p:tgtEl>
                                          <p:spTgt spid="33"/>
                                        </p:tgtEl>
                                        <p:attrNameLst>
                                          <p:attrName>ppt_w</p:attrName>
                                        </p:attrNameLst>
                                      </p:cBhvr>
                                      <p:tavLst>
                                        <p:tav tm="0">
                                          <p:val>
                                            <p:strVal val="#ppt_w*.05"/>
                                          </p:val>
                                        </p:tav>
                                        <p:tav tm="100000">
                                          <p:val>
                                            <p:strVal val="#ppt_w"/>
                                          </p:val>
                                        </p:tav>
                                      </p:tavLst>
                                    </p:anim>
                                    <p:anim calcmode="lin" valueType="num">
                                      <p:cBhvr>
                                        <p:cTn id="55" dur="500" fill="hold"/>
                                        <p:tgtEl>
                                          <p:spTgt spid="33"/>
                                        </p:tgtEl>
                                        <p:attrNameLst>
                                          <p:attrName>ppt_h</p:attrName>
                                        </p:attrNameLst>
                                      </p:cBhvr>
                                      <p:tavLst>
                                        <p:tav tm="0">
                                          <p:val>
                                            <p:strVal val="#ppt_h"/>
                                          </p:val>
                                        </p:tav>
                                        <p:tav tm="100000">
                                          <p:val>
                                            <p:strVal val="#ppt_h"/>
                                          </p:val>
                                        </p:tav>
                                      </p:tavLst>
                                    </p:anim>
                                    <p:anim calcmode="lin" valueType="num">
                                      <p:cBhvr>
                                        <p:cTn id="56" dur="25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57" dur="25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58" dur="250" accel="50000" fill="hold">
                                          <p:stCondLst>
                                            <p:cond delay="250"/>
                                          </p:stCondLst>
                                        </p:cTn>
                                        <p:tgtEl>
                                          <p:spTgt spid="33"/>
                                        </p:tgtEl>
                                        <p:attrNameLst>
                                          <p:attrName>ppt_y</p:attrName>
                                        </p:attrNameLst>
                                      </p:cBhvr>
                                      <p:tavLst>
                                        <p:tav tm="0">
                                          <p:val>
                                            <p:strVal val="#ppt_y+.1"/>
                                          </p:val>
                                        </p:tav>
                                        <p:tav tm="100000">
                                          <p:val>
                                            <p:strVal val="#ppt_y"/>
                                          </p:val>
                                        </p:tav>
                                      </p:tavLst>
                                    </p:anim>
                                    <p:animEffect transition="in" filter="fade">
                                      <p:cBhvr>
                                        <p:cTn id="59" dur="5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3" grpId="0"/>
      <p:bldP spid="3" grpId="1"/>
      <p:bldP spid="3" grpId="2"/>
      <p:bldP spid="3" grpId="3"/>
      <p:bldP spid="5" grpId="1"/>
      <p:bldP spid="5" grpId="2"/>
      <p:bldP spid="5" grpId="3"/>
      <p:bldP spid="5" grpId="5"/>
      <p:bldP spid="5" grpId="6"/>
      <p:bldP spid="5" grpId="7"/>
      <p:bldP spid="5" grpId="8"/>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76" name="Freeform 5"/>
          <p:cNvSpPr/>
          <p:nvPr/>
        </p:nvSpPr>
        <p:spPr bwMode="auto">
          <a:xfrm>
            <a:off x="6393815" y="2066290"/>
            <a:ext cx="1317625" cy="114617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255" kern="0">
              <a:solidFill>
                <a:prstClr val="white"/>
              </a:solidFill>
              <a:latin typeface="Calibri" panose="020F0502020204030204"/>
            </a:endParaRPr>
          </a:p>
        </p:txBody>
      </p:sp>
      <p:sp>
        <p:nvSpPr>
          <p:cNvPr id="77" name="Freeform 5"/>
          <p:cNvSpPr/>
          <p:nvPr/>
        </p:nvSpPr>
        <p:spPr bwMode="auto">
          <a:xfrm>
            <a:off x="6482715" y="2143760"/>
            <a:ext cx="1139825" cy="99123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AAB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4382" name="组合 77"/>
          <p:cNvGrpSpPr/>
          <p:nvPr/>
        </p:nvGrpSpPr>
        <p:grpSpPr bwMode="auto">
          <a:xfrm rot="0">
            <a:off x="6827520" y="2387600"/>
            <a:ext cx="808355" cy="735965"/>
            <a:chOff x="5722963" y="2742165"/>
            <a:chExt cx="500063" cy="460375"/>
          </a:xfrm>
        </p:grpSpPr>
        <p:sp>
          <p:nvSpPr>
            <p:cNvPr id="79"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1438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1438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en-US" altLang="zh-CN" sz="2255"/>
            </a:p>
          </p:txBody>
        </p:sp>
      </p:grpSp>
      <p:grpSp>
        <p:nvGrpSpPr>
          <p:cNvPr id="14340" name="组合 81"/>
          <p:cNvGrpSpPr/>
          <p:nvPr/>
        </p:nvGrpSpPr>
        <p:grpSpPr bwMode="auto">
          <a:xfrm>
            <a:off x="6384337" y="3327296"/>
            <a:ext cx="1317625" cy="1146061"/>
            <a:chOff x="5803300" y="1948400"/>
            <a:chExt cx="2164994" cy="1905223"/>
          </a:xfrm>
        </p:grpSpPr>
        <p:sp>
          <p:nvSpPr>
            <p:cNvPr id="83"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2255" kern="0">
                <a:solidFill>
                  <a:prstClr val="white"/>
                </a:solidFill>
                <a:latin typeface="Calibri" panose="020F0502020204030204"/>
              </a:endParaRPr>
            </a:p>
          </p:txBody>
        </p:sp>
        <p:sp>
          <p:nvSpPr>
            <p:cNvPr id="84"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67CA8"/>
            </a:solidFill>
            <a:ln w="28575" cap="flat">
              <a:noFill/>
              <a:prstDash val="solid"/>
              <a:miter lim="800000"/>
            </a:ln>
          </p:spPr>
          <p:txBody>
            <a:bodyPr/>
            <a:lstStyle/>
            <a:p>
              <a:pPr>
                <a:defRPr/>
              </a:pPr>
              <a:endParaRPr lang="zh-CN" altLang="en-US" sz="2255"/>
            </a:p>
          </p:txBody>
        </p:sp>
        <p:grpSp>
          <p:nvGrpSpPr>
            <p:cNvPr id="14370" name="组合 84"/>
            <p:cNvGrpSpPr/>
            <p:nvPr/>
          </p:nvGrpSpPr>
          <p:grpSpPr bwMode="auto">
            <a:xfrm>
              <a:off x="6481655" y="2517630"/>
              <a:ext cx="1339125" cy="1206045"/>
              <a:chOff x="952501" y="6013451"/>
              <a:chExt cx="511175" cy="460375"/>
            </a:xfrm>
          </p:grpSpPr>
          <p:sp>
            <p:nvSpPr>
              <p:cNvPr id="8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1437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1437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grpSp>
        <p:nvGrpSpPr>
          <p:cNvPr id="3" name="组合 2"/>
          <p:cNvGrpSpPr/>
          <p:nvPr/>
        </p:nvGrpSpPr>
        <p:grpSpPr>
          <a:xfrm>
            <a:off x="6393634" y="4538685"/>
            <a:ext cx="1317752" cy="1145249"/>
            <a:chOff x="4796185" y="3903397"/>
            <a:chExt cx="1050770" cy="913217"/>
          </a:xfrm>
        </p:grpSpPr>
        <p:sp>
          <p:nvSpPr>
            <p:cNvPr id="90" name="Freeform 5"/>
            <p:cNvSpPr/>
            <p:nvPr/>
          </p:nvSpPr>
          <p:spPr bwMode="auto">
            <a:xfrm>
              <a:off x="4796185" y="390339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91" name="Freeform 5"/>
            <p:cNvSpPr/>
            <p:nvPr/>
          </p:nvSpPr>
          <p:spPr bwMode="auto">
            <a:xfrm>
              <a:off x="4871852" y="3980987"/>
              <a:ext cx="889825" cy="77334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nvGrpSpPr>
            <p:cNvPr id="14347" name="组合 91"/>
            <p:cNvGrpSpPr/>
            <p:nvPr/>
          </p:nvGrpSpPr>
          <p:grpSpPr bwMode="auto">
            <a:xfrm>
              <a:off x="5135619" y="4178023"/>
              <a:ext cx="644325" cy="573822"/>
              <a:chOff x="5405438" y="6815138"/>
              <a:chExt cx="511175" cy="460375"/>
            </a:xfrm>
          </p:grpSpPr>
          <p:sp>
            <p:nvSpPr>
              <p:cNvPr id="93"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1436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1436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grpSp>
        <p:nvGrpSpPr>
          <p:cNvPr id="2" name="组合 1"/>
          <p:cNvGrpSpPr/>
          <p:nvPr/>
        </p:nvGrpSpPr>
        <p:grpSpPr>
          <a:xfrm>
            <a:off x="1148127" y="2153134"/>
            <a:ext cx="4217987" cy="3665513"/>
            <a:chOff x="596224" y="2007751"/>
            <a:chExt cx="3363405" cy="2922865"/>
          </a:xfrm>
        </p:grpSpPr>
        <p:grpSp>
          <p:nvGrpSpPr>
            <p:cNvPr id="14338" name="组合 56"/>
            <p:cNvGrpSpPr/>
            <p:nvPr/>
          </p:nvGrpSpPr>
          <p:grpSpPr bwMode="auto">
            <a:xfrm>
              <a:off x="596224" y="2007751"/>
              <a:ext cx="3363405" cy="2922865"/>
              <a:chOff x="2408238" y="642938"/>
              <a:chExt cx="6537042" cy="5753101"/>
            </a:xfrm>
          </p:grpSpPr>
          <p:sp>
            <p:nvSpPr>
              <p:cNvPr id="14388" name="任意多边形 57"/>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4389" name="Freeform 7"/>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chemeClr val="accent1"/>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4390" name="Freeform 9"/>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chemeClr val="accent3"/>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4391" name="Freeform 11"/>
              <p:cNvSpPr/>
              <p:nvPr/>
            </p:nvSpPr>
            <p:spPr bwMode="auto">
              <a:xfrm>
                <a:off x="4849813" y="3729039"/>
                <a:ext cx="3038475"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chemeClr val="accent2"/>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grpSp>
        <p:sp>
          <p:nvSpPr>
            <p:cNvPr id="14355"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sp>
          <p:nvSpPr>
            <p:cNvPr id="14356"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grpSp>
      <p:sp>
        <p:nvSpPr>
          <p:cNvPr id="41" name="矩形 40"/>
          <p:cNvSpPr/>
          <p:nvPr/>
        </p:nvSpPr>
        <p:spPr>
          <a:xfrm>
            <a:off x="7978140" y="2153285"/>
            <a:ext cx="3747770" cy="1060450"/>
          </a:xfrm>
          <a:prstGeom prst="rect">
            <a:avLst/>
          </a:prstGeom>
        </p:spPr>
        <p:txBody>
          <a:bodyPr wrap="square">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留言回复使一些一些浏览者在浏览网店之后会产生购买意向，并在留言板上留言询问相关的产品或服务的详细信息。</a:t>
            </a:r>
            <a:endParaRPr lang="en-US" altLang="zh-CN" sz="1400" dirty="0">
              <a:latin typeface="微软雅黑" panose="020B0503020204020204" pitchFamily="34" charset="-122"/>
              <a:ea typeface="微软雅黑" panose="020B0503020204020204" pitchFamily="34" charset="-122"/>
            </a:endParaRPr>
          </a:p>
        </p:txBody>
      </p:sp>
      <p:sp>
        <p:nvSpPr>
          <p:cNvPr id="44" name="矩形 43"/>
          <p:cNvSpPr/>
          <p:nvPr/>
        </p:nvSpPr>
        <p:spPr>
          <a:xfrm>
            <a:off x="8183245" y="3682365"/>
            <a:ext cx="2560320" cy="460375"/>
          </a:xfrm>
          <a:prstGeom prst="rect">
            <a:avLst/>
          </a:prstGeom>
        </p:spPr>
        <p:txBody>
          <a:bodyPr wrap="square">
            <a:spAutoFit/>
          </a:bodyPr>
          <a:lstStyle/>
          <a:p>
            <a:pPr>
              <a:lnSpc>
                <a:spcPct val="150000"/>
              </a:lnSpc>
            </a:pPr>
            <a:r>
              <a:rPr lang="en-US" altLang="zh-CN" sz="1600">
                <a:latin typeface="微软雅黑" panose="020B0503020204020204" pitchFamily="34" charset="-122"/>
                <a:ea typeface="微软雅黑" panose="020B0503020204020204" pitchFamily="34" charset="-122"/>
              </a:rPr>
              <a:t>自己店铺的留言</a:t>
            </a:r>
            <a:endParaRPr lang="en-US" altLang="zh-CN" sz="160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8183071" y="4880794"/>
            <a:ext cx="2047659" cy="712734"/>
            <a:chOff x="355907" y="2410015"/>
            <a:chExt cx="2047659" cy="712734"/>
          </a:xfrm>
        </p:grpSpPr>
        <p:sp>
          <p:nvSpPr>
            <p:cNvPr id="46" name="TextBox 18"/>
            <p:cNvSpPr txBox="1"/>
            <p:nvPr/>
          </p:nvSpPr>
          <p:spPr>
            <a:xfrm flipH="1">
              <a:off x="355907" y="2410015"/>
              <a:ext cx="2011680" cy="337185"/>
            </a:xfrm>
            <a:prstGeom prst="rect">
              <a:avLst/>
            </a:prstGeom>
            <a:noFill/>
          </p:spPr>
          <p:txBody>
            <a:bodyPr wrap="none" rtlCol="0">
              <a:spAutoFit/>
            </a:bodyPr>
            <a:lstStyle/>
            <a:p>
              <a:pPr algn="l"/>
              <a:r>
                <a:rPr lang="zh-CN" altLang="en-US" sz="1600" dirty="0">
                  <a:latin typeface="微软雅黑" panose="020B0503020204020204" pitchFamily="34" charset="-122"/>
                  <a:ea typeface="微软雅黑" panose="020B0503020204020204" pitchFamily="34" charset="-122"/>
                  <a:cs typeface="Roboto Black" charset="0"/>
                </a:rPr>
                <a:t>陌生淘友的店铺留言</a:t>
              </a:r>
              <a:endParaRPr lang="zh-CN" altLang="en-US" sz="1600" dirty="0">
                <a:latin typeface="微软雅黑" panose="020B0503020204020204" pitchFamily="34" charset="-122"/>
                <a:ea typeface="微软雅黑" panose="020B0503020204020204" pitchFamily="34" charset="-122"/>
                <a:cs typeface="Roboto Black" charset="0"/>
              </a:endParaRPr>
            </a:p>
          </p:txBody>
        </p:sp>
        <p:sp>
          <p:nvSpPr>
            <p:cNvPr id="47" name="矩形 46"/>
            <p:cNvSpPr/>
            <p:nvPr/>
          </p:nvSpPr>
          <p:spPr>
            <a:xfrm>
              <a:off x="470268" y="2823664"/>
              <a:ext cx="1933298" cy="299085"/>
            </a:xfrm>
            <a:prstGeom prst="rect">
              <a:avLst/>
            </a:prstGeom>
          </p:spPr>
          <p:txBody>
            <a:bodyPr wrap="square">
              <a:spAutoFit/>
            </a:bodyPr>
            <a:lstStyle/>
            <a:p>
              <a:pPr>
                <a:lnSpc>
                  <a:spcPct val="150000"/>
                </a:lnSpc>
              </a:pPr>
              <a:endParaRPr lang="en-US" altLang="zh-CN" sz="900" dirty="0"/>
            </a:p>
          </p:txBody>
        </p:sp>
      </p:grpSp>
      <p:sp>
        <p:nvSpPr>
          <p:cNvPr id="57" name="Freeform 122"/>
          <p:cNvSpPr>
            <a:spLocks noChangeAspect="1" noEditPoints="1"/>
          </p:cNvSpPr>
          <p:nvPr/>
        </p:nvSpPr>
        <p:spPr bwMode="auto">
          <a:xfrm>
            <a:off x="2040427" y="4119130"/>
            <a:ext cx="355277" cy="436405"/>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chemeClr val="bg1"/>
          </a:solidFill>
          <a:ln>
            <a:noFill/>
          </a:ln>
        </p:spPr>
        <p:txBody>
          <a:bodyPr vert="horz" wrap="square" lIns="91440" tIns="45720" rIns="91440" bIns="45720" numCol="1" anchor="t" anchorCtr="0" compatLnSpc="1"/>
          <a:p>
            <a:endParaRPr lang="zh-CN" altLang="en-US">
              <a:sym typeface="+mn-lt"/>
            </a:endParaRPr>
          </a:p>
        </p:txBody>
      </p:sp>
      <p:grpSp>
        <p:nvGrpSpPr>
          <p:cNvPr id="33" name="组合 32"/>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12"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673225" y="1156970"/>
            <a:ext cx="2540000" cy="398780"/>
          </a:xfrm>
          <a:prstGeom prst="rect">
            <a:avLst/>
          </a:prstGeom>
          <a:noFill/>
        </p:spPr>
        <p:txBody>
          <a:bodyPr wrap="square" rtlCol="0" anchor="t">
            <a:spAutoFit/>
          </a:bodyPr>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5、回复留言</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1000"/>
                                        <p:tgtEl>
                                          <p:spTgt spid="3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p:tgtEl>
                                          <p:spTgt spid="12"/>
                                        </p:tgtEl>
                                        <p:attrNameLst>
                                          <p:attrName>ppt_x</p:attrName>
                                        </p:attrNameLst>
                                      </p:cBhvr>
                                      <p:tavLst>
                                        <p:tav tm="0">
                                          <p:val>
                                            <p:strVal val="#ppt_x-#ppt_w*1.125000"/>
                                          </p:val>
                                        </p:tav>
                                        <p:tav tm="100000">
                                          <p:val>
                                            <p:strVal val="#ppt_x"/>
                                          </p:val>
                                        </p:tav>
                                      </p:tavLst>
                                    </p:anim>
                                    <p:animEffect transition="in" filter="wipe(right)">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anim calcmode="lin" valueType="num">
                                      <p:cBhvr>
                                        <p:cTn id="29" dur="1000" fill="hold"/>
                                        <p:tgtEl>
                                          <p:spTgt spid="76"/>
                                        </p:tgtEl>
                                        <p:attrNameLst>
                                          <p:attrName>ppt_x</p:attrName>
                                        </p:attrNameLst>
                                      </p:cBhvr>
                                      <p:tavLst>
                                        <p:tav tm="0">
                                          <p:val>
                                            <p:strVal val="#ppt_x"/>
                                          </p:val>
                                        </p:tav>
                                        <p:tav tm="100000">
                                          <p:val>
                                            <p:strVal val="#ppt_x"/>
                                          </p:val>
                                        </p:tav>
                                      </p:tavLst>
                                    </p:anim>
                                    <p:anim calcmode="lin" valueType="num">
                                      <p:cBhvr>
                                        <p:cTn id="30" dur="1000" fill="hold"/>
                                        <p:tgtEl>
                                          <p:spTgt spid="7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anim calcmode="lin" valueType="num">
                                      <p:cBhvr>
                                        <p:cTn id="34" dur="1000" fill="hold"/>
                                        <p:tgtEl>
                                          <p:spTgt spid="77"/>
                                        </p:tgtEl>
                                        <p:attrNameLst>
                                          <p:attrName>ppt_x</p:attrName>
                                        </p:attrNameLst>
                                      </p:cBhvr>
                                      <p:tavLst>
                                        <p:tav tm="0">
                                          <p:val>
                                            <p:strVal val="#ppt_x"/>
                                          </p:val>
                                        </p:tav>
                                        <p:tav tm="100000">
                                          <p:val>
                                            <p:strVal val="#ppt_x"/>
                                          </p:val>
                                        </p:tav>
                                      </p:tavLst>
                                    </p:anim>
                                    <p:anim calcmode="lin" valueType="num">
                                      <p:cBhvr>
                                        <p:cTn id="35" dur="1000" fill="hold"/>
                                        <p:tgtEl>
                                          <p:spTgt spid="7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382"/>
                                        </p:tgtEl>
                                        <p:attrNameLst>
                                          <p:attrName>style.visibility</p:attrName>
                                        </p:attrNameLst>
                                      </p:cBhvr>
                                      <p:to>
                                        <p:strVal val="visible"/>
                                      </p:to>
                                    </p:set>
                                    <p:animEffect transition="in" filter="fade">
                                      <p:cBhvr>
                                        <p:cTn id="38" dur="1000"/>
                                        <p:tgtEl>
                                          <p:spTgt spid="14382"/>
                                        </p:tgtEl>
                                      </p:cBhvr>
                                    </p:animEffect>
                                    <p:anim calcmode="lin" valueType="num">
                                      <p:cBhvr>
                                        <p:cTn id="39" dur="1000" fill="hold"/>
                                        <p:tgtEl>
                                          <p:spTgt spid="14382"/>
                                        </p:tgtEl>
                                        <p:attrNameLst>
                                          <p:attrName>ppt_x</p:attrName>
                                        </p:attrNameLst>
                                      </p:cBhvr>
                                      <p:tavLst>
                                        <p:tav tm="0">
                                          <p:val>
                                            <p:strVal val="#ppt_x"/>
                                          </p:val>
                                        </p:tav>
                                        <p:tav tm="100000">
                                          <p:val>
                                            <p:strVal val="#ppt_x"/>
                                          </p:val>
                                        </p:tav>
                                      </p:tavLst>
                                    </p:anim>
                                    <p:anim calcmode="lin" valueType="num">
                                      <p:cBhvr>
                                        <p:cTn id="40" dur="1000" fill="hold"/>
                                        <p:tgtEl>
                                          <p:spTgt spid="1438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14340"/>
                                        </p:tgtEl>
                                        <p:attrNameLst>
                                          <p:attrName>style.visibility</p:attrName>
                                        </p:attrNameLst>
                                      </p:cBhvr>
                                      <p:to>
                                        <p:strVal val="visible"/>
                                      </p:to>
                                    </p:set>
                                    <p:animEffect transition="in" filter="fade">
                                      <p:cBhvr>
                                        <p:cTn id="49" dur="1000"/>
                                        <p:tgtEl>
                                          <p:spTgt spid="14340"/>
                                        </p:tgtEl>
                                      </p:cBhvr>
                                    </p:animEffect>
                                    <p:anim calcmode="lin" valueType="num">
                                      <p:cBhvr>
                                        <p:cTn id="50" dur="1000" fill="hold"/>
                                        <p:tgtEl>
                                          <p:spTgt spid="14340"/>
                                        </p:tgtEl>
                                        <p:attrNameLst>
                                          <p:attrName>ppt_x</p:attrName>
                                        </p:attrNameLst>
                                      </p:cBhvr>
                                      <p:tavLst>
                                        <p:tav tm="0">
                                          <p:val>
                                            <p:strVal val="#ppt_x"/>
                                          </p:val>
                                        </p:tav>
                                        <p:tav tm="100000">
                                          <p:val>
                                            <p:strVal val="#ppt_x"/>
                                          </p:val>
                                        </p:tav>
                                      </p:tavLst>
                                    </p:anim>
                                    <p:anim calcmode="lin" valueType="num">
                                      <p:cBhvr>
                                        <p:cTn id="51" dur="1000" fill="hold"/>
                                        <p:tgtEl>
                                          <p:spTgt spid="143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77" grpId="0" bldLvl="0" animBg="1"/>
      <p:bldP spid="57" grpId="0" bldLvl="0" animBg="1"/>
      <p:bldP spid="12" grpId="0"/>
      <p:bldP spid="6" grpId="0"/>
      <p:bldP spid="44"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20963" y="2714126"/>
            <a:ext cx="624189" cy="736484"/>
            <a:chOff x="2521038" y="2206761"/>
            <a:chExt cx="624189" cy="736484"/>
          </a:xfrm>
        </p:grpSpPr>
        <p:sp>
          <p:nvSpPr>
            <p:cNvPr id="21" name="任意多边形 20"/>
            <p:cNvSpPr/>
            <p:nvPr/>
          </p:nvSpPr>
          <p:spPr>
            <a:xfrm>
              <a:off x="2521038" y="2206761"/>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2" name="矩形 21"/>
            <p:cNvSpPr/>
            <p:nvPr/>
          </p:nvSpPr>
          <p:spPr>
            <a:xfrm>
              <a:off x="2548803" y="2342077"/>
              <a:ext cx="566181" cy="502765"/>
            </a:xfrm>
            <a:prstGeom prst="rect">
              <a:avLst/>
            </a:prstGeom>
          </p:spPr>
          <p:txBody>
            <a:bodyPr wrap="none">
              <a:spAutoFit/>
            </a:bodyPr>
            <a:lstStyle/>
            <a:p>
              <a:pPr algn="ctr"/>
              <a:r>
                <a:rPr lang="en-US" altLang="zh-CN" sz="2665" b="1" dirty="0">
                  <a:solidFill>
                    <a:srgbClr val="167CA8"/>
                  </a:solidFill>
                  <a:latin typeface="Arial" panose="020B0604020202020204"/>
                  <a:ea typeface="微软雅黑" panose="020B0503020204020204" pitchFamily="34" charset="-122"/>
                  <a:sym typeface="Calibri" panose="020F0502020204030204" charset="0"/>
                </a:rPr>
                <a:t>01</a:t>
              </a:r>
              <a:endParaRPr lang="en-US" altLang="zh-CN" sz="2665" b="1" dirty="0">
                <a:solidFill>
                  <a:srgbClr val="167CA8"/>
                </a:solidFill>
                <a:latin typeface="Arial" panose="020B0604020202020204"/>
                <a:ea typeface="微软雅黑" panose="020B0503020204020204" pitchFamily="34" charset="-122"/>
                <a:sym typeface="Calibri" panose="020F0502020204030204" charset="0"/>
              </a:endParaRPr>
            </a:p>
          </p:txBody>
        </p:sp>
      </p:grpSp>
      <p:grpSp>
        <p:nvGrpSpPr>
          <p:cNvPr id="5" name="组合 4"/>
          <p:cNvGrpSpPr/>
          <p:nvPr/>
        </p:nvGrpSpPr>
        <p:grpSpPr>
          <a:xfrm>
            <a:off x="1929711" y="4473880"/>
            <a:ext cx="624189" cy="736484"/>
            <a:chOff x="2503751" y="5406695"/>
            <a:chExt cx="624189" cy="736484"/>
          </a:xfrm>
        </p:grpSpPr>
        <p:sp>
          <p:nvSpPr>
            <p:cNvPr id="24" name="任意多边形 23"/>
            <p:cNvSpPr/>
            <p:nvPr/>
          </p:nvSpPr>
          <p:spPr>
            <a:xfrm>
              <a:off x="2503751" y="5406695"/>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5" name="矩形 24"/>
            <p:cNvSpPr/>
            <p:nvPr/>
          </p:nvSpPr>
          <p:spPr>
            <a:xfrm>
              <a:off x="2534572" y="5542011"/>
              <a:ext cx="560070" cy="501650"/>
            </a:xfrm>
            <a:prstGeom prst="rect">
              <a:avLst/>
            </a:prstGeom>
          </p:spPr>
          <p:txBody>
            <a:bodyPr wrap="none">
              <a:spAutoFit/>
            </a:bodyPr>
            <a:lstStyle/>
            <a:p>
              <a:pPr algn="ctr"/>
              <a:r>
                <a:rPr lang="en-US" altLang="zh-CN" sz="2665" b="1" dirty="0" smtClean="0">
                  <a:solidFill>
                    <a:srgbClr val="167CA8"/>
                  </a:solidFill>
                  <a:latin typeface="Arial" panose="020B0604020202020204"/>
                  <a:ea typeface="微软雅黑" panose="020B0503020204020204" pitchFamily="34" charset="-122"/>
                  <a:sym typeface="Calibri" panose="020F0502020204030204" charset="0"/>
                </a:rPr>
                <a:t>03</a:t>
              </a:r>
              <a:endParaRPr lang="en-US" altLang="zh-CN" sz="2665" b="1" dirty="0" smtClean="0">
                <a:solidFill>
                  <a:srgbClr val="167CA8"/>
                </a:solidFill>
                <a:latin typeface="Arial" panose="020B0604020202020204"/>
                <a:ea typeface="微软雅黑" panose="020B0503020204020204" pitchFamily="34" charset="-122"/>
                <a:sym typeface="Calibri" panose="020F0502020204030204" charset="0"/>
              </a:endParaRPr>
            </a:p>
          </p:txBody>
        </p:sp>
      </p:grpSp>
      <p:grpSp>
        <p:nvGrpSpPr>
          <p:cNvPr id="3" name="组合 2"/>
          <p:cNvGrpSpPr/>
          <p:nvPr/>
        </p:nvGrpSpPr>
        <p:grpSpPr>
          <a:xfrm>
            <a:off x="1946998" y="3591463"/>
            <a:ext cx="624189" cy="736484"/>
            <a:chOff x="2521038" y="3806728"/>
            <a:chExt cx="624189" cy="736484"/>
          </a:xfrm>
        </p:grpSpPr>
        <p:sp>
          <p:nvSpPr>
            <p:cNvPr id="27" name="任意多边形 26"/>
            <p:cNvSpPr/>
            <p:nvPr/>
          </p:nvSpPr>
          <p:spPr>
            <a:xfrm>
              <a:off x="2521038" y="3806728"/>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29" name="矩形 28"/>
            <p:cNvSpPr/>
            <p:nvPr/>
          </p:nvSpPr>
          <p:spPr>
            <a:xfrm>
              <a:off x="2548803" y="3942044"/>
              <a:ext cx="566181" cy="502765"/>
            </a:xfrm>
            <a:prstGeom prst="rect">
              <a:avLst/>
            </a:prstGeom>
          </p:spPr>
          <p:txBody>
            <a:bodyPr wrap="none">
              <a:spAutoFit/>
            </a:bodyPr>
            <a:lstStyle/>
            <a:p>
              <a:pPr algn="ctr"/>
              <a:r>
                <a:rPr lang="en-US" altLang="zh-CN" sz="2665" b="1" dirty="0" smtClean="0">
                  <a:solidFill>
                    <a:srgbClr val="167CA8"/>
                  </a:solidFill>
                  <a:latin typeface="Arial" panose="020B0604020202020204"/>
                  <a:ea typeface="微软雅黑" panose="020B0503020204020204" pitchFamily="34" charset="-122"/>
                  <a:sym typeface="Calibri" panose="020F0502020204030204" charset="0"/>
                </a:rPr>
                <a:t>02</a:t>
              </a:r>
              <a:endParaRPr lang="en-US" altLang="zh-CN" sz="2665" b="1" dirty="0" smtClean="0">
                <a:solidFill>
                  <a:srgbClr val="167CA8"/>
                </a:solidFill>
                <a:latin typeface="Arial" panose="020B0604020202020204"/>
                <a:ea typeface="微软雅黑" panose="020B0503020204020204" pitchFamily="34" charset="-122"/>
                <a:sym typeface="Calibri" panose="020F0502020204030204" charset="0"/>
              </a:endParaRPr>
            </a:p>
          </p:txBody>
        </p:sp>
      </p:grpSp>
      <p:cxnSp>
        <p:nvCxnSpPr>
          <p:cNvPr id="41" name="直接连接符 40"/>
          <p:cNvCxnSpPr/>
          <p:nvPr/>
        </p:nvCxnSpPr>
        <p:spPr>
          <a:xfrm flipV="1">
            <a:off x="8663296" y="547216"/>
            <a:ext cx="2699901" cy="1393271"/>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9060299" y="61571"/>
            <a:ext cx="2699901" cy="1393271"/>
          </a:xfrm>
          <a:prstGeom prst="line">
            <a:avLst/>
          </a:prstGeom>
          <a:ln w="3175">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0226984" y="239377"/>
            <a:ext cx="2699901" cy="1393271"/>
          </a:xfrm>
          <a:prstGeom prst="line">
            <a:avLst/>
          </a:prstGeom>
          <a:ln>
            <a:solidFill>
              <a:srgbClr val="12406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0623987" y="-246268"/>
            <a:ext cx="2699901" cy="1393271"/>
          </a:xfrm>
          <a:prstGeom prst="line">
            <a:avLst/>
          </a:prstGeom>
          <a:ln w="3175">
            <a:gradFill>
              <a:gsLst>
                <a:gs pos="0">
                  <a:srgbClr val="FCF873">
                    <a:alpha val="50000"/>
                  </a:srgbClr>
                </a:gs>
                <a:gs pos="100000">
                  <a:srgbClr val="DCAA1F">
                    <a:alpha val="50000"/>
                  </a:srgb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7" name="TextBox 6"/>
          <p:cNvSpPr txBox="1">
            <a:spLocks noChangeArrowheads="1"/>
          </p:cNvSpPr>
          <p:nvPr/>
        </p:nvSpPr>
        <p:spPr bwMode="auto">
          <a:xfrm>
            <a:off x="2922270" y="2911475"/>
            <a:ext cx="44627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zh-CN" altLang="en-US" sz="2000" dirty="0">
                <a:solidFill>
                  <a:schemeClr val="tx1"/>
                </a:solidFill>
                <a:latin typeface="微软雅黑" panose="020B0503020204020204" pitchFamily="34" charset="-122"/>
                <a:ea typeface="微软雅黑" panose="020B0503020204020204" pitchFamily="34" charset="-122"/>
              </a:rPr>
              <a:t>前期：选词——测词——养词</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2894965" y="3738245"/>
            <a:ext cx="566039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zh-CN" altLang="en-US" sz="2000" dirty="0">
                <a:latin typeface="微软雅黑" panose="020B0503020204020204" pitchFamily="34" charset="-122"/>
                <a:ea typeface="微软雅黑" panose="020B0503020204020204" pitchFamily="34" charset="-122"/>
              </a:rPr>
              <a:t>推广图</a:t>
            </a:r>
            <a:endParaRPr lang="zh-CN" altLang="en-US" sz="2000" dirty="0">
              <a:latin typeface="微软雅黑" panose="020B0503020204020204" pitchFamily="34" charset="-122"/>
              <a:ea typeface="微软雅黑" panose="020B0503020204020204" pitchFamily="34" charset="-122"/>
            </a:endParaRPr>
          </a:p>
        </p:txBody>
      </p:sp>
      <p:sp>
        <p:nvSpPr>
          <p:cNvPr id="51" name="TextBox 6"/>
          <p:cNvSpPr txBox="1">
            <a:spLocks noChangeArrowheads="1"/>
          </p:cNvSpPr>
          <p:nvPr/>
        </p:nvSpPr>
        <p:spPr bwMode="auto">
          <a:xfrm>
            <a:off x="2923540" y="4659630"/>
            <a:ext cx="408686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zh-CN" altLang="en-US" sz="2000" dirty="0">
                <a:solidFill>
                  <a:schemeClr val="tx1"/>
                </a:solidFill>
                <a:latin typeface="微软雅黑" panose="020B0503020204020204" pitchFamily="34" charset="-122"/>
                <a:ea typeface="微软雅黑" panose="020B0503020204020204" pitchFamily="34" charset="-122"/>
              </a:rPr>
              <a:t>时间折扣</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3" name="TextBox 40"/>
          <p:cNvSpPr txBox="1">
            <a:spLocks noChangeArrowheads="1"/>
          </p:cNvSpPr>
          <p:nvPr/>
        </p:nvSpPr>
        <p:spPr bwMode="auto">
          <a:xfrm>
            <a:off x="1609725" y="1289685"/>
            <a:ext cx="519684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zh-CN" altLang="en-US" sz="2665" dirty="0">
                <a:solidFill>
                  <a:srgbClr val="167CA8"/>
                </a:solidFill>
                <a:latin typeface="微软雅黑" panose="020B0503020204020204" pitchFamily="34" charset="-122"/>
                <a:ea typeface="微软雅黑" panose="020B0503020204020204" pitchFamily="34" charset="-122"/>
              </a:rPr>
              <a:t>6、提高网站点击率</a:t>
            </a:r>
            <a:endParaRPr lang="zh-CN" altLang="en-US" sz="2665" dirty="0">
              <a:solidFill>
                <a:srgbClr val="167CA8"/>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0" y="260350"/>
            <a:ext cx="680085" cy="431800"/>
            <a:chOff x="0" y="410"/>
            <a:chExt cx="1071" cy="680"/>
          </a:xfrm>
        </p:grpSpPr>
        <p:sp>
          <p:nvSpPr>
            <p:cNvPr id="4"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7"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8"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12"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6832546" y="2742870"/>
            <a:ext cx="624189" cy="736484"/>
            <a:chOff x="2503751" y="5406695"/>
            <a:chExt cx="624189" cy="736484"/>
          </a:xfrm>
        </p:grpSpPr>
        <p:sp>
          <p:nvSpPr>
            <p:cNvPr id="7" name="任意多边形 6"/>
            <p:cNvSpPr/>
            <p:nvPr/>
          </p:nvSpPr>
          <p:spPr>
            <a:xfrm>
              <a:off x="2503751" y="5406695"/>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8" name="矩形 7"/>
            <p:cNvSpPr/>
            <p:nvPr/>
          </p:nvSpPr>
          <p:spPr>
            <a:xfrm>
              <a:off x="2534572" y="5542011"/>
              <a:ext cx="560070" cy="501650"/>
            </a:xfrm>
            <a:prstGeom prst="rect">
              <a:avLst/>
            </a:prstGeom>
          </p:spPr>
          <p:txBody>
            <a:bodyPr wrap="none">
              <a:spAutoFit/>
            </a:bodyPr>
            <a:lstStyle/>
            <a:p>
              <a:pPr algn="ctr"/>
              <a:r>
                <a:rPr lang="en-US" altLang="zh-CN" sz="2665" b="1" dirty="0" smtClean="0">
                  <a:solidFill>
                    <a:srgbClr val="167CA8"/>
                  </a:solidFill>
                  <a:latin typeface="Arial" panose="020B0604020202020204"/>
                  <a:ea typeface="微软雅黑" panose="020B0503020204020204" pitchFamily="34" charset="-122"/>
                  <a:sym typeface="Calibri" panose="020F0502020204030204" charset="0"/>
                </a:rPr>
                <a:t>04</a:t>
              </a:r>
              <a:endParaRPr lang="en-US" altLang="zh-CN" sz="2665" b="1" dirty="0" smtClean="0">
                <a:solidFill>
                  <a:srgbClr val="167CA8"/>
                </a:solidFill>
                <a:latin typeface="Arial" panose="020B0604020202020204"/>
                <a:ea typeface="微软雅黑" panose="020B0503020204020204" pitchFamily="34" charset="-122"/>
                <a:sym typeface="Calibri" panose="020F0502020204030204" charset="0"/>
              </a:endParaRPr>
            </a:p>
          </p:txBody>
        </p:sp>
      </p:grpSp>
      <p:sp>
        <p:nvSpPr>
          <p:cNvPr id="9" name="TextBox 6"/>
          <p:cNvSpPr txBox="1">
            <a:spLocks noChangeArrowheads="1"/>
          </p:cNvSpPr>
          <p:nvPr/>
        </p:nvSpPr>
        <p:spPr bwMode="auto">
          <a:xfrm>
            <a:off x="7826375" y="2928620"/>
            <a:ext cx="194373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zh-CN" altLang="en-US" sz="2000" dirty="0">
                <a:solidFill>
                  <a:schemeClr val="tx1"/>
                </a:solidFill>
                <a:latin typeface="微软雅黑" panose="020B0503020204020204" pitchFamily="34" charset="-122"/>
                <a:ea typeface="微软雅黑" panose="020B0503020204020204" pitchFamily="34" charset="-122"/>
              </a:rPr>
              <a:t>搜索人群</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832546" y="3657270"/>
            <a:ext cx="624189" cy="736484"/>
            <a:chOff x="2503751" y="5406695"/>
            <a:chExt cx="624189" cy="736484"/>
          </a:xfrm>
        </p:grpSpPr>
        <p:sp>
          <p:nvSpPr>
            <p:cNvPr id="11" name="任意多边形 10"/>
            <p:cNvSpPr/>
            <p:nvPr/>
          </p:nvSpPr>
          <p:spPr>
            <a:xfrm>
              <a:off x="2503751" y="5406695"/>
              <a:ext cx="624189" cy="73648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 name="connsiteX0-1" fmla="*/ 761425 w 1506470"/>
                <a:gd name="connsiteY0-2" fmla="*/ 0 h 1359090"/>
                <a:gd name="connsiteX1-3" fmla="*/ 1506469 w 1506470"/>
                <a:gd name="connsiteY1-4" fmla="*/ 333523 h 1359090"/>
                <a:gd name="connsiteX2-5" fmla="*/ 1506469 w 1506470"/>
                <a:gd name="connsiteY2-6" fmla="*/ 1074028 h 1359090"/>
                <a:gd name="connsiteX3-7" fmla="*/ 753235 w 1506470"/>
                <a:gd name="connsiteY3-8" fmla="*/ 1359090 h 1359090"/>
                <a:gd name="connsiteX4-9" fmla="*/ 0 w 1506470"/>
                <a:gd name="connsiteY4-10" fmla="*/ 1074028 h 1359090"/>
                <a:gd name="connsiteX5-11" fmla="*/ 0 w 1506470"/>
                <a:gd name="connsiteY5-12" fmla="*/ 333523 h 1359090"/>
                <a:gd name="connsiteX6-13" fmla="*/ 761425 w 1506470"/>
                <a:gd name="connsiteY6-14" fmla="*/ 0 h 1359090"/>
                <a:gd name="connsiteX0-15" fmla="*/ 761425 w 1506469"/>
                <a:gd name="connsiteY0-16" fmla="*/ 0 h 1365148"/>
                <a:gd name="connsiteX1-17" fmla="*/ 1506469 w 1506469"/>
                <a:gd name="connsiteY1-18" fmla="*/ 333523 h 1365148"/>
                <a:gd name="connsiteX2-19" fmla="*/ 1506469 w 1506469"/>
                <a:gd name="connsiteY2-20" fmla="*/ 1074028 h 1365148"/>
                <a:gd name="connsiteX3-21" fmla="*/ 753235 w 1506469"/>
                <a:gd name="connsiteY3-22" fmla="*/ 1365148 h 1365148"/>
                <a:gd name="connsiteX4-23" fmla="*/ 0 w 1506469"/>
                <a:gd name="connsiteY4-24" fmla="*/ 1074028 h 1365148"/>
                <a:gd name="connsiteX5-25" fmla="*/ 0 w 1506469"/>
                <a:gd name="connsiteY5-26" fmla="*/ 333523 h 1365148"/>
                <a:gd name="connsiteX6-27" fmla="*/ 761425 w 1506469"/>
                <a:gd name="connsiteY6-28" fmla="*/ 0 h 13651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06469" h="1365148">
                  <a:moveTo>
                    <a:pt x="761425" y="0"/>
                  </a:moveTo>
                  <a:lnTo>
                    <a:pt x="1506469" y="333523"/>
                  </a:lnTo>
                  <a:lnTo>
                    <a:pt x="1506469" y="1074028"/>
                  </a:lnTo>
                  <a:lnTo>
                    <a:pt x="753235" y="1365148"/>
                  </a:lnTo>
                  <a:lnTo>
                    <a:pt x="0" y="1074028"/>
                  </a:lnTo>
                  <a:lnTo>
                    <a:pt x="0" y="333523"/>
                  </a:lnTo>
                  <a:lnTo>
                    <a:pt x="761425" y="0"/>
                  </a:lnTo>
                  <a:close/>
                </a:path>
              </a:pathLst>
            </a:custGeom>
            <a:noFill/>
            <a:ln w="28575">
              <a:solidFill>
                <a:srgbClr val="124062"/>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2" rIns="272321" bIns="313011" numCol="1" spcCol="1270" anchor="ctr" anchorCtr="0">
              <a:noAutofit/>
            </a:bodyPr>
            <a:lstStyle/>
            <a:p>
              <a:pPr algn="ctr" defTabSz="2132965">
                <a:lnSpc>
                  <a:spcPct val="90000"/>
                </a:lnSpc>
                <a:spcBef>
                  <a:spcPct val="0"/>
                </a:spcBef>
                <a:spcAft>
                  <a:spcPct val="35000"/>
                </a:spcAft>
              </a:pPr>
              <a:endParaRPr lang="zh-CN" altLang="en-US" sz="4800"/>
            </a:p>
          </p:txBody>
        </p:sp>
        <p:sp>
          <p:nvSpPr>
            <p:cNvPr id="15" name="矩形 14"/>
            <p:cNvSpPr/>
            <p:nvPr/>
          </p:nvSpPr>
          <p:spPr>
            <a:xfrm>
              <a:off x="2534572" y="5542011"/>
              <a:ext cx="560070" cy="501650"/>
            </a:xfrm>
            <a:prstGeom prst="rect">
              <a:avLst/>
            </a:prstGeom>
          </p:spPr>
          <p:txBody>
            <a:bodyPr wrap="none">
              <a:spAutoFit/>
            </a:bodyPr>
            <a:lstStyle/>
            <a:p>
              <a:pPr algn="ctr"/>
              <a:r>
                <a:rPr lang="en-US" altLang="zh-CN" sz="2665" b="1" dirty="0" smtClean="0">
                  <a:solidFill>
                    <a:srgbClr val="167CA8"/>
                  </a:solidFill>
                  <a:latin typeface="Arial" panose="020B0604020202020204"/>
                  <a:ea typeface="微软雅黑" panose="020B0503020204020204" pitchFamily="34" charset="-122"/>
                  <a:sym typeface="Calibri" panose="020F0502020204030204" charset="0"/>
                </a:rPr>
                <a:t>05</a:t>
              </a:r>
              <a:endParaRPr lang="en-US" altLang="zh-CN" sz="2665" b="1" dirty="0" smtClean="0">
                <a:solidFill>
                  <a:srgbClr val="167CA8"/>
                </a:solidFill>
                <a:latin typeface="Arial" panose="020B0604020202020204"/>
                <a:ea typeface="微软雅黑" panose="020B0503020204020204" pitchFamily="34" charset="-122"/>
                <a:sym typeface="Calibri" panose="020F0502020204030204" charset="0"/>
              </a:endParaRPr>
            </a:p>
          </p:txBody>
        </p:sp>
      </p:grpSp>
      <p:sp>
        <p:nvSpPr>
          <p:cNvPr id="18" name="TextBox 6"/>
          <p:cNvSpPr txBox="1">
            <a:spLocks noChangeArrowheads="1"/>
          </p:cNvSpPr>
          <p:nvPr/>
        </p:nvSpPr>
        <p:spPr bwMode="auto">
          <a:xfrm>
            <a:off x="7826375" y="3864610"/>
            <a:ext cx="235902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r>
              <a:rPr lang="zh-CN" altLang="en-US" sz="2000" dirty="0">
                <a:solidFill>
                  <a:schemeClr val="tx1"/>
                </a:solidFill>
                <a:latin typeface="微软雅黑" panose="020B0503020204020204" pitchFamily="34" charset="-122"/>
                <a:ea typeface="微软雅黑" panose="020B0503020204020204" pitchFamily="34" charset="-122"/>
              </a:rPr>
              <a:t>快速提升点击率</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up)">
                                      <p:cBhvr>
                                        <p:cTn id="10" dur="500"/>
                                        <p:tgtEl>
                                          <p:spTgt spid="4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up)">
                                      <p:cBhvr>
                                        <p:cTn id="14" dur="500"/>
                                        <p:tgtEl>
                                          <p:spTgt spid="41"/>
                                        </p:tgtEl>
                                      </p:cBhvr>
                                    </p:animEffect>
                                  </p:childTnLst>
                                </p:cTn>
                              </p:par>
                              <p:par>
                                <p:cTn id="15" presetID="22" presetClass="entr" presetSubtype="1"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par>
                          <p:cTn id="22" fill="hold">
                            <p:stCondLst>
                              <p:cond delay="1500"/>
                            </p:stCondLst>
                            <p:childTnLst>
                              <p:par>
                                <p:cTn id="23" presetID="25"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gtEl>
                                      </p:cBhvr>
                                    </p:animEffect>
                                  </p:childTnLst>
                                </p:cTn>
                              </p:par>
                              <p:par>
                                <p:cTn id="33" presetID="25" presetClass="entr" presetSubtype="0" fill="hold" grpId="1"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38" dur="1000" fill="hold"/>
                                        <p:tgtEl>
                                          <p:spTgt spid="4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47"/>
                                        </p:tgtEl>
                                      </p:cBhvr>
                                    </p:animEffect>
                                  </p:childTnLst>
                                </p:cTn>
                              </p:par>
                              <p:par>
                                <p:cTn id="43" presetID="25" presetClass="entr" presetSubtype="0" fill="hold" nodeType="withEffect">
                                  <p:stCondLst>
                                    <p:cond delay="25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8" dur="1000" fill="hold"/>
                                        <p:tgtEl>
                                          <p:spTgt spid="3"/>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
                                        </p:tgtEl>
                                      </p:cBhvr>
                                    </p:animEffect>
                                  </p:childTnLst>
                                </p:cTn>
                              </p:par>
                              <p:par>
                                <p:cTn id="53" presetID="25"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58" dur="1000" fill="hold"/>
                                        <p:tgtEl>
                                          <p:spTgt spid="4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9"/>
                                        </p:tgtEl>
                                      </p:cBhvr>
                                    </p:animEffect>
                                  </p:childTnLst>
                                </p:cTn>
                              </p:par>
                              <p:par>
                                <p:cTn id="63" presetID="25" presetClass="entr" presetSubtype="0" fill="hold" nodeType="withEffect">
                                  <p:stCondLst>
                                    <p:cond delay="50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8" dur="1000" fill="hold"/>
                                        <p:tgtEl>
                                          <p:spTgt spid="5"/>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5"/>
                                        </p:tgtEl>
                                      </p:cBhvr>
                                    </p:animEffect>
                                  </p:childTnLst>
                                </p:cTn>
                              </p:par>
                              <p:par>
                                <p:cTn id="73" presetID="25"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78" dur="1000" fill="hold"/>
                                        <p:tgtEl>
                                          <p:spTgt spid="51"/>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51"/>
                                        </p:tgtEl>
                                      </p:cBhvr>
                                    </p:animEffect>
                                  </p:childTnLst>
                                </p:cTn>
                              </p:par>
                              <p:par>
                                <p:cTn id="83" presetID="4" presetClass="entr" presetSubtype="16"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ox(in)">
                                      <p:cBhvr>
                                        <p:cTn id="85" dur="1000"/>
                                        <p:tgtEl>
                                          <p:spTgt spid="3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p:tgtEl>
                                          <p:spTgt spid="12"/>
                                        </p:tgtEl>
                                        <p:attrNameLst>
                                          <p:attrName>ppt_x</p:attrName>
                                        </p:attrNameLst>
                                      </p:cBhvr>
                                      <p:tavLst>
                                        <p:tav tm="0">
                                          <p:val>
                                            <p:strVal val="#ppt_x-#ppt_w*1.125000"/>
                                          </p:val>
                                        </p:tav>
                                        <p:tav tm="100000">
                                          <p:val>
                                            <p:strVal val="#ppt_x"/>
                                          </p:val>
                                        </p:tav>
                                      </p:tavLst>
                                    </p:anim>
                                    <p:animEffect transition="in" filter="wipe(right)">
                                      <p:cBhvr>
                                        <p:cTn id="89" dur="500"/>
                                        <p:tgtEl>
                                          <p:spTgt spid="12"/>
                                        </p:tgtEl>
                                      </p:cBhvr>
                                    </p:animEffect>
                                  </p:childTnLst>
                                </p:cTn>
                              </p:par>
                              <p:par>
                                <p:cTn id="90" presetID="25" presetClass="entr" presetSubtype="0" fill="hold" nodeType="withEffect">
                                  <p:stCondLst>
                                    <p:cond delay="500"/>
                                  </p:stCondLst>
                                  <p:childTnLst>
                                    <p:set>
                                      <p:cBhvr>
                                        <p:cTn id="91" dur="1" fill="hold">
                                          <p:stCondLst>
                                            <p:cond delay="0"/>
                                          </p:stCondLst>
                                        </p:cTn>
                                        <p:tgtEl>
                                          <p:spTgt spid="6"/>
                                        </p:tgtEl>
                                        <p:attrNameLst>
                                          <p:attrName>style.visibility</p:attrName>
                                        </p:attrNameLst>
                                      </p:cBhvr>
                                      <p:to>
                                        <p:strVal val="visible"/>
                                      </p:to>
                                    </p:set>
                                    <p:anim calcmode="lin" valueType="num">
                                      <p:cBhvr>
                                        <p:cTn id="9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95" dur="1000" fill="hold"/>
                                        <p:tgtEl>
                                          <p:spTgt spid="6"/>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6"/>
                                        </p:tgtEl>
                                      </p:cBhvr>
                                    </p:animEffect>
                                  </p:childTnLst>
                                </p:cTn>
                              </p:par>
                              <p:par>
                                <p:cTn id="100" presetID="25" presetClass="entr" presetSubtype="0" fill="hold" grpId="0"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5" dur="1000" fill="hold"/>
                                        <p:tgtEl>
                                          <p:spTgt spid="9"/>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9"/>
                                        </p:tgtEl>
                                      </p:cBhvr>
                                    </p:animEffect>
                                  </p:childTnLst>
                                </p:cTn>
                              </p:par>
                              <p:par>
                                <p:cTn id="110" presetID="25" presetClass="entr" presetSubtype="0" fill="hold" nodeType="withEffect">
                                  <p:stCondLst>
                                    <p:cond delay="50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15" dur="1000" fill="hold"/>
                                        <p:tgtEl>
                                          <p:spTgt spid="10"/>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10"/>
                                        </p:tgtEl>
                                      </p:cBhvr>
                                    </p:animEffect>
                                  </p:childTnLst>
                                </p:cTn>
                              </p:par>
                              <p:par>
                                <p:cTn id="120" presetID="25" presetClass="entr" presetSubtype="0"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p:cTn id="12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25" dur="1000" fill="hold"/>
                                        <p:tgtEl>
                                          <p:spTgt spid="18"/>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9" grpId="0"/>
      <p:bldP spid="51" grpId="0"/>
      <p:bldP spid="53" grpId="0"/>
      <p:bldP spid="12" grpId="0"/>
      <p:bldP spid="9"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a:off x="1304925" y="1799660"/>
            <a:ext cx="9709150" cy="0"/>
          </a:xfrm>
          <a:prstGeom prst="line">
            <a:avLst/>
          </a:prstGeom>
          <a:blipFill dpi="0" rotWithShape="0">
            <a:blip r:embed="rId1"/>
            <a:srcRect/>
            <a:tile tx="0" ty="0" sx="100000" sy="100000" flip="none" algn="tl"/>
          </a:blipFill>
          <a:ln w="28575"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4994065" y="2243410"/>
            <a:ext cx="1666875" cy="1666875"/>
          </a:xfrm>
          <a:prstGeom prst="ellipse">
            <a:avLst/>
          </a:prstGeom>
          <a:solidFill>
            <a:srgbClr val="1695A3"/>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6"/>
          <p:cNvSpPr/>
          <p:nvPr/>
        </p:nvSpPr>
        <p:spPr bwMode="auto">
          <a:xfrm>
            <a:off x="5048250" y="2792730"/>
            <a:ext cx="1541145" cy="843280"/>
          </a:xfrm>
          <a:prstGeom prst="rect">
            <a:avLst/>
          </a:prstGeom>
          <a:noFill/>
          <a:ln>
            <a:noFill/>
          </a:ln>
        </p:spPr>
        <p:txBody>
          <a:bodyPr lIns="0" tIns="0" rIns="0" bIns="0" anchor="t"/>
          <a:lstStyle/>
          <a:p>
            <a:pPr algn="ctr"/>
            <a:r>
              <a:rPr lang="en-US" dirty="0" smtClean="0">
                <a:solidFill>
                  <a:srgbClr val="F3FFE2"/>
                </a:solidFill>
                <a:sym typeface="Bevan" panose="02000000000000000000" charset="0"/>
              </a:rPr>
              <a:t>第一步：标题优化</a:t>
            </a:r>
            <a:endParaRPr lang="en-US" dirty="0" smtClean="0">
              <a:solidFill>
                <a:srgbClr val="F3FFE2"/>
              </a:solidFill>
              <a:sym typeface="Bevan" panose="02000000000000000000" charset="0"/>
            </a:endParaRPr>
          </a:p>
        </p:txBody>
      </p:sp>
      <p:sp>
        <p:nvSpPr>
          <p:cNvPr id="2" name="Down Arrow 1"/>
          <p:cNvSpPr/>
          <p:nvPr/>
        </p:nvSpPr>
        <p:spPr bwMode="auto">
          <a:xfrm>
            <a:off x="5497280" y="3591197"/>
            <a:ext cx="660444" cy="797288"/>
          </a:xfrm>
          <a:prstGeom prst="downArrow">
            <a:avLst/>
          </a:prstGeom>
          <a:solidFill>
            <a:srgbClr val="1695A3"/>
          </a:solidFill>
          <a:ln w="76200" cap="flat" cmpd="sng" algn="ctr">
            <a:solidFill>
              <a:srgbClr val="F3FFE2"/>
            </a:solid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4"/>
          <p:cNvSpPr/>
          <p:nvPr/>
        </p:nvSpPr>
        <p:spPr bwMode="auto">
          <a:xfrm>
            <a:off x="2616200" y="4387850"/>
            <a:ext cx="6555105" cy="14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indent="0" algn="ctr">
              <a:lnSpc>
                <a:spcPct val="150000"/>
              </a:lnSpc>
              <a:buFont typeface="+mj-lt"/>
              <a:buNone/>
            </a:pPr>
            <a:r>
              <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rPr>
              <a:t>对于主推款，店铺的免费手淘搜索流量是由关键词带进来的，后期的维护要首先看入店关键词一周一统计对于行业数据自然下架后进行5个字以内的优化。</a:t>
            </a:r>
            <a:endPar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92225" y="1341120"/>
            <a:ext cx="2540000" cy="368300"/>
          </a:xfrm>
          <a:prstGeom prst="rect">
            <a:avLst/>
          </a:prstGeom>
          <a:noFill/>
        </p:spPr>
        <p:txBody>
          <a:bodyPr wrap="square" rtlCol="0" anchor="t">
            <a:spAutoFit/>
          </a:bodyPr>
          <a:p>
            <a:r>
              <a:rPr lang="zh-CN" altLang="en-US">
                <a:latin typeface="微软雅黑" panose="020B0503020204020204" pitchFamily="34" charset="-122"/>
                <a:ea typeface="微软雅黑" panose="020B0503020204020204" pitchFamily="34" charset="-122"/>
              </a:rPr>
              <a:t>7、维护主推款数据</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ppt_x</p:attrName>
                                        </p:attrNameLst>
                                      </p:cBhvr>
                                      <p:tavLst>
                                        <p:tav tm="0">
                                          <p:val>
                                            <p:strVal val="#ppt_x-#ppt_w*1.125000"/>
                                          </p:val>
                                        </p:tav>
                                        <p:tav tm="100000">
                                          <p:val>
                                            <p:strVal val="#ppt_x"/>
                                          </p:val>
                                        </p:tav>
                                      </p:tavLst>
                                    </p:anim>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2" grpId="0" bldLvl="0" animBg="1"/>
      <p:bldP spid="12" grpId="0"/>
      <p:bldP spid="4" grpId="0"/>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a:off x="1304925" y="1799660"/>
            <a:ext cx="9709150" cy="0"/>
          </a:xfrm>
          <a:prstGeom prst="line">
            <a:avLst/>
          </a:prstGeom>
          <a:blipFill dpi="0" rotWithShape="0">
            <a:blip r:embed="rId1"/>
            <a:srcRect/>
            <a:tile tx="0" ty="0" sx="100000" sy="100000" flip="none" algn="tl"/>
          </a:blipFill>
          <a:ln w="28575"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4994065" y="2243410"/>
            <a:ext cx="1666875" cy="1666875"/>
          </a:xfrm>
          <a:prstGeom prst="ellipse">
            <a:avLst/>
          </a:prstGeom>
          <a:solidFill>
            <a:srgbClr val="1695A3"/>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6"/>
          <p:cNvSpPr/>
          <p:nvPr/>
        </p:nvSpPr>
        <p:spPr bwMode="auto">
          <a:xfrm>
            <a:off x="5048250" y="2792730"/>
            <a:ext cx="1541145" cy="843280"/>
          </a:xfrm>
          <a:prstGeom prst="rect">
            <a:avLst/>
          </a:prstGeom>
          <a:noFill/>
          <a:ln>
            <a:noFill/>
          </a:ln>
        </p:spPr>
        <p:txBody>
          <a:bodyPr lIns="0" tIns="0" rIns="0" bIns="0" anchor="t"/>
          <a:lstStyle/>
          <a:p>
            <a:pPr algn="ctr"/>
            <a:r>
              <a:rPr lang="en-US" dirty="0" smtClean="0">
                <a:solidFill>
                  <a:srgbClr val="F3FFE2"/>
                </a:solidFill>
                <a:sym typeface="Bevan" panose="02000000000000000000" charset="0"/>
              </a:rPr>
              <a:t>第二步：产品精进</a:t>
            </a:r>
            <a:endParaRPr lang="en-US" dirty="0" smtClean="0">
              <a:solidFill>
                <a:srgbClr val="F3FFE2"/>
              </a:solidFill>
              <a:sym typeface="Bevan" panose="02000000000000000000" charset="0"/>
            </a:endParaRPr>
          </a:p>
        </p:txBody>
      </p:sp>
      <p:sp>
        <p:nvSpPr>
          <p:cNvPr id="2" name="Down Arrow 1"/>
          <p:cNvSpPr/>
          <p:nvPr/>
        </p:nvSpPr>
        <p:spPr bwMode="auto">
          <a:xfrm>
            <a:off x="5497280" y="3591197"/>
            <a:ext cx="660444" cy="797288"/>
          </a:xfrm>
          <a:prstGeom prst="downArrow">
            <a:avLst/>
          </a:prstGeom>
          <a:solidFill>
            <a:srgbClr val="1695A3"/>
          </a:solidFill>
          <a:ln w="76200" cap="flat" cmpd="sng" algn="ctr">
            <a:solidFill>
              <a:srgbClr val="F3FFE2"/>
            </a:solid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4"/>
          <p:cNvSpPr/>
          <p:nvPr/>
        </p:nvSpPr>
        <p:spPr bwMode="auto">
          <a:xfrm>
            <a:off x="2616200" y="4387850"/>
            <a:ext cx="6555105" cy="14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indent="0" algn="ctr">
              <a:lnSpc>
                <a:spcPct val="150000"/>
              </a:lnSpc>
              <a:buFont typeface="+mj-lt"/>
              <a:buNone/>
            </a:pPr>
            <a:r>
              <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rPr>
              <a:t>对于前期选款出来的主推款，店铺要对产品进一步精进，不仅需要稳定的免费流量也就是标题优化，还需要进行测款测图，这个过程中可以根据数据对产品的主图详情以及价格都能有细致的考察和实时修改。</a:t>
            </a:r>
            <a:endPar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92225" y="1341120"/>
            <a:ext cx="2540000" cy="368300"/>
          </a:xfrm>
          <a:prstGeom prst="rect">
            <a:avLst/>
          </a:prstGeom>
          <a:noFill/>
        </p:spPr>
        <p:txBody>
          <a:bodyPr wrap="square" rtlCol="0" anchor="t">
            <a:spAutoFit/>
          </a:bodyPr>
          <a:p>
            <a:r>
              <a:rPr lang="zh-CN" altLang="en-US">
                <a:latin typeface="微软雅黑" panose="020B0503020204020204" pitchFamily="34" charset="-122"/>
                <a:ea typeface="微软雅黑" panose="020B0503020204020204" pitchFamily="34" charset="-122"/>
              </a:rPr>
              <a:t>7、维护主推款数据</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ppt_x</p:attrName>
                                        </p:attrNameLst>
                                      </p:cBhvr>
                                      <p:tavLst>
                                        <p:tav tm="0">
                                          <p:val>
                                            <p:strVal val="#ppt_x-#ppt_w*1.125000"/>
                                          </p:val>
                                        </p:tav>
                                        <p:tav tm="100000">
                                          <p:val>
                                            <p:strVal val="#ppt_x"/>
                                          </p:val>
                                        </p:tav>
                                      </p:tavLst>
                                    </p:anim>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2" grpId="0" bldLvl="0" animBg="1"/>
      <p:bldP spid="12" grpId="0"/>
      <p:bldP spid="4" grpId="0"/>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a:off x="1304925" y="1799660"/>
            <a:ext cx="9709150" cy="0"/>
          </a:xfrm>
          <a:prstGeom prst="line">
            <a:avLst/>
          </a:prstGeom>
          <a:blipFill dpi="0" rotWithShape="0">
            <a:blip r:embed="rId1"/>
            <a:srcRect/>
            <a:tile tx="0" ty="0" sx="100000" sy="100000" flip="none" algn="tl"/>
          </a:blipFill>
          <a:ln w="28575"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4994065" y="2243410"/>
            <a:ext cx="1666875" cy="1666875"/>
          </a:xfrm>
          <a:prstGeom prst="ellipse">
            <a:avLst/>
          </a:prstGeom>
          <a:solidFill>
            <a:srgbClr val="1695A3"/>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6"/>
          <p:cNvSpPr/>
          <p:nvPr/>
        </p:nvSpPr>
        <p:spPr bwMode="auto">
          <a:xfrm>
            <a:off x="5048250" y="2792730"/>
            <a:ext cx="1541145" cy="843280"/>
          </a:xfrm>
          <a:prstGeom prst="rect">
            <a:avLst/>
          </a:prstGeom>
          <a:noFill/>
          <a:ln>
            <a:noFill/>
          </a:ln>
        </p:spPr>
        <p:txBody>
          <a:bodyPr lIns="0" tIns="0" rIns="0" bIns="0" anchor="t"/>
          <a:lstStyle/>
          <a:p>
            <a:pPr algn="ctr"/>
            <a:r>
              <a:rPr lang="en-US" dirty="0" smtClean="0">
                <a:solidFill>
                  <a:srgbClr val="F3FFE2"/>
                </a:solidFill>
                <a:sym typeface="Bevan" panose="02000000000000000000" charset="0"/>
              </a:rPr>
              <a:t>第三步：爆发维护</a:t>
            </a:r>
            <a:endParaRPr lang="en-US" dirty="0" smtClean="0">
              <a:solidFill>
                <a:srgbClr val="F3FFE2"/>
              </a:solidFill>
              <a:sym typeface="Bevan" panose="02000000000000000000" charset="0"/>
            </a:endParaRPr>
          </a:p>
        </p:txBody>
      </p:sp>
      <p:sp>
        <p:nvSpPr>
          <p:cNvPr id="2" name="Down Arrow 1"/>
          <p:cNvSpPr/>
          <p:nvPr/>
        </p:nvSpPr>
        <p:spPr bwMode="auto">
          <a:xfrm>
            <a:off x="5497280" y="3591197"/>
            <a:ext cx="660444" cy="797288"/>
          </a:xfrm>
          <a:prstGeom prst="downArrow">
            <a:avLst/>
          </a:prstGeom>
          <a:solidFill>
            <a:srgbClr val="1695A3"/>
          </a:solidFill>
          <a:ln w="76200" cap="flat" cmpd="sng" algn="ctr">
            <a:solidFill>
              <a:srgbClr val="F3FFE2"/>
            </a:solid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4"/>
          <p:cNvSpPr/>
          <p:nvPr/>
        </p:nvSpPr>
        <p:spPr bwMode="auto">
          <a:xfrm>
            <a:off x="2616200" y="4387850"/>
            <a:ext cx="6555105" cy="14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indent="0" algn="ctr">
              <a:lnSpc>
                <a:spcPct val="150000"/>
              </a:lnSpc>
              <a:buFont typeface="+mj-lt"/>
              <a:buNone/>
            </a:pPr>
            <a:r>
              <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rPr>
              <a:t>对于店铺主推款标题优化，测款精进产品后，就可以结合第一步进行直搜卡排，在14天周期内做主推关键词上排名，这样在直通车的主推词有了排名同时加大转化，主推的产品数据就会进入爆发期。</a:t>
            </a:r>
            <a:endPar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92225" y="1341120"/>
            <a:ext cx="2540000" cy="368300"/>
          </a:xfrm>
          <a:prstGeom prst="rect">
            <a:avLst/>
          </a:prstGeom>
          <a:noFill/>
        </p:spPr>
        <p:txBody>
          <a:bodyPr wrap="square" rtlCol="0" anchor="t">
            <a:spAutoFit/>
          </a:bodyPr>
          <a:p>
            <a:r>
              <a:rPr lang="zh-CN" altLang="en-US">
                <a:latin typeface="微软雅黑" panose="020B0503020204020204" pitchFamily="34" charset="-122"/>
                <a:ea typeface="微软雅黑" panose="020B0503020204020204" pitchFamily="34" charset="-122"/>
              </a:rPr>
              <a:t>7、维护主推款数据</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ppt_x</p:attrName>
                                        </p:attrNameLst>
                                      </p:cBhvr>
                                      <p:tavLst>
                                        <p:tav tm="0">
                                          <p:val>
                                            <p:strVal val="#ppt_x-#ppt_w*1.125000"/>
                                          </p:val>
                                        </p:tav>
                                        <p:tav tm="100000">
                                          <p:val>
                                            <p:strVal val="#ppt_x"/>
                                          </p:val>
                                        </p:tav>
                                      </p:tavLst>
                                    </p:anim>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2" grpId="0" bldLvl="0" animBg="1"/>
      <p:bldP spid="12" grpId="0"/>
      <p:bldP spid="4" grpId="0"/>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bwMode="auto">
          <a:xfrm>
            <a:off x="1304925" y="1799660"/>
            <a:ext cx="9709150" cy="0"/>
          </a:xfrm>
          <a:prstGeom prst="line">
            <a:avLst/>
          </a:prstGeom>
          <a:blipFill dpi="0" rotWithShape="0">
            <a:blip r:embed="rId1"/>
            <a:srcRect/>
            <a:tile tx="0" ty="0" sx="100000" sy="100000" flip="none" algn="tl"/>
          </a:blipFill>
          <a:ln w="28575"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4994065" y="2243410"/>
            <a:ext cx="1666875" cy="1666875"/>
          </a:xfrm>
          <a:prstGeom prst="ellipse">
            <a:avLst/>
          </a:prstGeom>
          <a:solidFill>
            <a:srgbClr val="1695A3"/>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6"/>
          <p:cNvSpPr/>
          <p:nvPr/>
        </p:nvSpPr>
        <p:spPr bwMode="auto">
          <a:xfrm>
            <a:off x="5066030" y="2819400"/>
            <a:ext cx="1541145" cy="843280"/>
          </a:xfrm>
          <a:prstGeom prst="rect">
            <a:avLst/>
          </a:prstGeom>
          <a:noFill/>
          <a:ln>
            <a:noFill/>
          </a:ln>
        </p:spPr>
        <p:txBody>
          <a:bodyPr lIns="0" tIns="0" rIns="0" bIns="0" anchor="t"/>
          <a:lstStyle/>
          <a:p>
            <a:pPr algn="ctr"/>
            <a:r>
              <a:rPr lang="zh-CN" altLang="en-US" sz="3200" dirty="0" smtClean="0">
                <a:solidFill>
                  <a:srgbClr val="F3FFE2"/>
                </a:solidFill>
                <a:latin typeface="微软雅黑" panose="020B0503020204020204" pitchFamily="34" charset="-122"/>
                <a:ea typeface="微软雅黑" panose="020B0503020204020204" pitchFamily="34" charset="-122"/>
                <a:sym typeface="Bevan" panose="02000000000000000000" charset="0"/>
              </a:rPr>
              <a:t>总结</a:t>
            </a:r>
            <a:endParaRPr lang="zh-CN" altLang="en-US" sz="3200" dirty="0" smtClean="0">
              <a:solidFill>
                <a:srgbClr val="F3FFE2"/>
              </a:solidFill>
              <a:latin typeface="微软雅黑" panose="020B0503020204020204" pitchFamily="34" charset="-122"/>
              <a:ea typeface="微软雅黑" panose="020B0503020204020204" pitchFamily="34" charset="-122"/>
              <a:sym typeface="Bevan" panose="02000000000000000000" charset="0"/>
            </a:endParaRPr>
          </a:p>
        </p:txBody>
      </p:sp>
      <p:sp>
        <p:nvSpPr>
          <p:cNvPr id="2" name="Down Arrow 1"/>
          <p:cNvSpPr/>
          <p:nvPr/>
        </p:nvSpPr>
        <p:spPr bwMode="auto">
          <a:xfrm>
            <a:off x="5497280" y="3591197"/>
            <a:ext cx="660444" cy="797288"/>
          </a:xfrm>
          <a:prstGeom prst="downArrow">
            <a:avLst/>
          </a:prstGeom>
          <a:solidFill>
            <a:srgbClr val="1695A3"/>
          </a:solidFill>
          <a:ln w="76200" cap="flat" cmpd="sng" algn="ctr">
            <a:solidFill>
              <a:srgbClr val="F3FFE2"/>
            </a:solidFill>
            <a:prstDash val="solid"/>
            <a:round/>
            <a:headEnd type="none" w="med" len="med"/>
            <a:tailEnd type="none" w="med" len="med"/>
          </a:ln>
          <a:effectLst/>
        </p:spPr>
        <p:txBody>
          <a:bodyPr vert="horz" wrap="square" lIns="45720" tIns="22860" rIns="45720" bIns="2286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4"/>
          <p:cNvSpPr/>
          <p:nvPr/>
        </p:nvSpPr>
        <p:spPr bwMode="auto">
          <a:xfrm>
            <a:off x="2616200" y="4387850"/>
            <a:ext cx="6555105" cy="14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indent="0" algn="ctr">
              <a:lnSpc>
                <a:spcPct val="150000"/>
              </a:lnSpc>
              <a:buFont typeface="+mj-lt"/>
              <a:buNone/>
            </a:pPr>
            <a:r>
              <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rPr>
              <a:t>通过这三方面进行操作就可以做出店铺的主推款，不仅是主推款，在数据优质趋势爆发的情况下还可以做出市场中的爆品。 </a:t>
            </a:r>
            <a:endPar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endParaRPr>
          </a:p>
          <a:p>
            <a:pPr indent="0" algn="ctr">
              <a:lnSpc>
                <a:spcPct val="150000"/>
              </a:lnSpc>
              <a:buFont typeface="+mj-lt"/>
              <a:buNone/>
            </a:pPr>
            <a:r>
              <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rPr>
              <a:t>对店铺的视觉优化与维护，不仅要通过美工对店铺进行优化而且还要通过后期运营维护，查漏补缺，用数据说话，让数据决定页面的改动，让店铺的转化率变高，通过运营使人气变高。</a:t>
            </a:r>
            <a:endParaRPr lang="en-US" sz="1600">
              <a:solidFill>
                <a:schemeClr val="tx1"/>
              </a:solidFill>
              <a:latin typeface="微软雅黑" panose="020B0503020204020204" pitchFamily="34" charset="-122"/>
              <a:ea typeface="微软雅黑" panose="020B0503020204020204" pitchFamily="34" charset="-122"/>
              <a:cs typeface="Droid Sans" panose="020B0606030804020204" pitchFamily="34" charset="0"/>
              <a:sym typeface="Abril Fatface" charset="0"/>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292225" y="1341120"/>
            <a:ext cx="2540000" cy="368300"/>
          </a:xfrm>
          <a:prstGeom prst="rect">
            <a:avLst/>
          </a:prstGeom>
          <a:noFill/>
        </p:spPr>
        <p:txBody>
          <a:bodyPr wrap="square" rtlCol="0" anchor="t">
            <a:spAutoFit/>
          </a:bodyPr>
          <a:p>
            <a:r>
              <a:rPr lang="zh-CN" altLang="en-US">
                <a:latin typeface="微软雅黑" panose="020B0503020204020204" pitchFamily="34" charset="-122"/>
                <a:ea typeface="微软雅黑" panose="020B0503020204020204" pitchFamily="34" charset="-122"/>
              </a:rPr>
              <a:t>7、维护主推款数据</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ppt_x</p:attrName>
                                        </p:attrNameLst>
                                      </p:cBhvr>
                                      <p:tavLst>
                                        <p:tav tm="0">
                                          <p:val>
                                            <p:strVal val="#ppt_x-#ppt_w*1.125000"/>
                                          </p:val>
                                        </p:tav>
                                        <p:tav tm="100000">
                                          <p:val>
                                            <p:strVal val="#ppt_x"/>
                                          </p:val>
                                        </p:tav>
                                      </p:tavLst>
                                    </p:anim>
                                    <p:animEffect transition="in" filter="wipe(right)">
                                      <p:cBhvr>
                                        <p:cTn id="11" dur="500"/>
                                        <p:tgtEl>
                                          <p:spTgt spid="4"/>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2" grpId="0" bldLvl="0" animBg="1"/>
      <p:bldP spid="12" grpId="0"/>
      <p:bldP spid="4" grpId="0"/>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p:sp>
        <p:nvSpPr>
          <p:cNvPr id="6" name="矩形 5"/>
          <p:cNvSpPr/>
          <p:nvPr/>
        </p:nvSpPr>
        <p:spPr>
          <a:xfrm>
            <a:off x="4103688" y="2982913"/>
            <a:ext cx="4241800" cy="768350"/>
          </a:xfrm>
          <a:prstGeom prst="rect">
            <a:avLst/>
          </a:prstGeom>
          <a:noFill/>
          <a:ln w="9525">
            <a:noFill/>
          </a:ln>
        </p:spPr>
        <p:txBody>
          <a:bodyPr wrap="square" anchor="t">
            <a:spAutoFit/>
          </a:bodyPr>
          <a:p>
            <a:pPr algn="ctr"/>
            <a:r>
              <a:rPr lang="zh-CN" altLang="en-US" sz="4400" dirty="0">
                <a:solidFill>
                  <a:schemeClr val="bg1"/>
                </a:solidFill>
                <a:latin typeface="微软雅黑" panose="020B0503020204020204" pitchFamily="34" charset="-122"/>
                <a:ea typeface="微软雅黑" panose="020B0503020204020204" pitchFamily="34" charset="-122"/>
              </a:rPr>
              <a:t>本章小结</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346450" y="4161790"/>
            <a:ext cx="5755640" cy="2168525"/>
          </a:xfrm>
          <a:prstGeom prst="rect">
            <a:avLst/>
          </a:prstGeom>
          <a:noFill/>
          <a:ln w="9525">
            <a:noFill/>
          </a:ln>
        </p:spPr>
        <p:txBody>
          <a:bodyPr wrap="square" anchor="t">
            <a:spAutoFit/>
          </a:bodyPr>
          <a:p>
            <a:pPr indent="0">
              <a:lnSpc>
                <a:spcPct val="150000"/>
              </a:lnSpc>
              <a:buFont typeface="Wingdings" panose="05000000000000000000" pitchFamily="2" charset="2"/>
              <a:buNone/>
            </a:pPr>
            <a:r>
              <a:rPr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通过本章学习后，熟悉网店首页设计、手淘首页设计和详情页设计的基本内容；熟练掌握网店首页框架设计流程和网店详情页框架设计流程，能够根据不同端口设计制作相对应的首页和详情页；掌握手淘店铺装修的基本方法。</a:t>
            </a:r>
            <a:endParaRPr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1" name="直接连接符 10"/>
          <p:cNvCxnSpPr/>
          <p:nvPr/>
        </p:nvCxnSpPr>
        <p:spPr>
          <a:xfrm>
            <a:off x="4100513" y="3854450"/>
            <a:ext cx="42481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434013" y="1316038"/>
            <a:ext cx="1581150" cy="1579562"/>
            <a:chOff x="5434135" y="1315452"/>
            <a:chExt cx="1580321" cy="1580321"/>
          </a:xfrm>
        </p:grpSpPr>
        <p:sp>
          <p:nvSpPr>
            <p:cNvPr id="2" name="椭圆 1"/>
            <p:cNvSpPr/>
            <p:nvPr/>
          </p:nvSpPr>
          <p:spPr>
            <a:xfrm>
              <a:off x="5434135" y="1315452"/>
              <a:ext cx="1580321" cy="158032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ysClr val="windowText" lastClr="000000"/>
                </a:solidFill>
                <a:effectLst/>
                <a:uLnTx/>
                <a:uFillTx/>
                <a:latin typeface="+mn-lt"/>
                <a:ea typeface="+mn-ea"/>
                <a:cs typeface="+mn-cs"/>
              </a:endParaRPr>
            </a:p>
          </p:txBody>
        </p:sp>
        <p:sp>
          <p:nvSpPr>
            <p:cNvPr id="25607" name="Freeform 7"/>
            <p:cNvSpPr>
              <a:spLocks noEditPoints="1"/>
            </p:cNvSpPr>
            <p:nvPr/>
          </p:nvSpPr>
          <p:spPr>
            <a:xfrm>
              <a:off x="5684045" y="1658520"/>
              <a:ext cx="1080500" cy="885447"/>
            </a:xfrm>
            <a:custGeom>
              <a:avLst/>
              <a:gdLst/>
              <a:ahLst/>
              <a:cxnLst>
                <a:cxn ang="0">
                  <a:pos x="594947" y="714504"/>
                </a:cxn>
                <a:cxn ang="0">
                  <a:pos x="616058" y="710662"/>
                </a:cxn>
                <a:cxn ang="0">
                  <a:pos x="1059389" y="476336"/>
                </a:cxn>
                <a:cxn ang="0">
                  <a:pos x="1072823" y="434080"/>
                </a:cxn>
                <a:cxn ang="0">
                  <a:pos x="1030601" y="422556"/>
                </a:cxn>
                <a:cxn ang="0">
                  <a:pos x="596866" y="651120"/>
                </a:cxn>
                <a:cxn ang="0">
                  <a:pos x="113232" y="547402"/>
                </a:cxn>
                <a:cxn ang="0">
                  <a:pos x="72929" y="485939"/>
                </a:cxn>
                <a:cxn ang="0">
                  <a:pos x="136262" y="445605"/>
                </a:cxn>
                <a:cxn ang="0">
                  <a:pos x="600704" y="543561"/>
                </a:cxn>
                <a:cxn ang="0">
                  <a:pos x="616058" y="539719"/>
                </a:cxn>
                <a:cxn ang="0">
                  <a:pos x="1059389" y="305393"/>
                </a:cxn>
                <a:cxn ang="0">
                  <a:pos x="1072823" y="265058"/>
                </a:cxn>
                <a:cxn ang="0">
                  <a:pos x="1030601" y="251613"/>
                </a:cxn>
                <a:cxn ang="0">
                  <a:pos x="594947" y="482098"/>
                </a:cxn>
                <a:cxn ang="0">
                  <a:pos x="113232" y="378380"/>
                </a:cxn>
                <a:cxn ang="0">
                  <a:pos x="72929" y="314996"/>
                </a:cxn>
                <a:cxn ang="0">
                  <a:pos x="136262" y="274661"/>
                </a:cxn>
                <a:cxn ang="0">
                  <a:pos x="571917" y="366855"/>
                </a:cxn>
                <a:cxn ang="0">
                  <a:pos x="587270" y="363014"/>
                </a:cxn>
                <a:cxn ang="0">
                  <a:pos x="1032520" y="132529"/>
                </a:cxn>
                <a:cxn ang="0">
                  <a:pos x="1026763" y="92194"/>
                </a:cxn>
                <a:cxn ang="0">
                  <a:pos x="594947" y="7683"/>
                </a:cxn>
                <a:cxn ang="0">
                  <a:pos x="477877" y="23049"/>
                </a:cxn>
                <a:cxn ang="0">
                  <a:pos x="78687" y="218961"/>
                </a:cxn>
                <a:cxn ang="0">
                  <a:pos x="63333" y="228564"/>
                </a:cxn>
                <a:cxn ang="0">
                  <a:pos x="13434" y="301551"/>
                </a:cxn>
                <a:cxn ang="0">
                  <a:pos x="47980" y="411032"/>
                </a:cxn>
                <a:cxn ang="0">
                  <a:pos x="13434" y="472494"/>
                </a:cxn>
                <a:cxn ang="0">
                  <a:pos x="47980" y="581975"/>
                </a:cxn>
                <a:cxn ang="0">
                  <a:pos x="13434" y="643438"/>
                </a:cxn>
                <a:cxn ang="0">
                  <a:pos x="99798" y="777887"/>
                </a:cxn>
                <a:cxn ang="0">
                  <a:pos x="596866" y="883526"/>
                </a:cxn>
                <a:cxn ang="0">
                  <a:pos x="616058" y="881606"/>
                </a:cxn>
                <a:cxn ang="0">
                  <a:pos x="1059389" y="647279"/>
                </a:cxn>
                <a:cxn ang="0">
                  <a:pos x="1072823" y="605023"/>
                </a:cxn>
                <a:cxn ang="0">
                  <a:pos x="1030601" y="591578"/>
                </a:cxn>
                <a:cxn ang="0">
                  <a:pos x="594947" y="822064"/>
                </a:cxn>
                <a:cxn ang="0">
                  <a:pos x="113232" y="718345"/>
                </a:cxn>
                <a:cxn ang="0">
                  <a:pos x="72929" y="654962"/>
                </a:cxn>
                <a:cxn ang="0">
                  <a:pos x="136262" y="614627"/>
                </a:cxn>
                <a:cxn ang="0">
                  <a:pos x="594947" y="714504"/>
                </a:cxn>
                <a:cxn ang="0">
                  <a:pos x="568078" y="109480"/>
                </a:cxn>
                <a:cxn ang="0">
                  <a:pos x="775350" y="149815"/>
                </a:cxn>
                <a:cxn ang="0">
                  <a:pos x="685148" y="193992"/>
                </a:cxn>
                <a:cxn ang="0">
                  <a:pos x="477877" y="151736"/>
                </a:cxn>
                <a:cxn ang="0">
                  <a:pos x="568078" y="109480"/>
                </a:cxn>
              </a:cxnLst>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w="9525">
              <a:noFill/>
            </a:ln>
          </p:spPr>
          <p:txBody>
            <a:bodyPr/>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3098800"/>
            <a:ext cx="12192000" cy="37592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2349500" y="1662113"/>
            <a:ext cx="7937500" cy="2638425"/>
          </a:xfrm>
          <a:prstGeom prst="roundRect">
            <a:avLst>
              <a:gd name="adj" fmla="val 32734"/>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文本框 8"/>
          <p:cNvSpPr txBox="1"/>
          <p:nvPr/>
        </p:nvSpPr>
        <p:spPr>
          <a:xfrm>
            <a:off x="3640455" y="4470718"/>
            <a:ext cx="5356225" cy="1014730"/>
          </a:xfrm>
          <a:prstGeom prst="rect">
            <a:avLst/>
          </a:prstGeom>
          <a:noFill/>
          <a:ln w="9525">
            <a:noFill/>
          </a:ln>
        </p:spPr>
        <p:txBody>
          <a:bodyPr>
            <a:spAutoFit/>
          </a:bodyPr>
          <a:p>
            <a:pPr lvl="0" eaLnBrk="1" hangingPunct="1"/>
            <a:r>
              <a:rPr lang="en-US" altLang="zh-CN" sz="6000" dirty="0">
                <a:solidFill>
                  <a:schemeClr val="bg1"/>
                </a:solidFill>
                <a:latin typeface="Agency FB" panose="020B0503020202020204" pitchFamily="34" charset="0"/>
                <a:ea typeface="宋体" panose="02010600030101010101" pitchFamily="2" charset="-122"/>
              </a:rPr>
              <a:t>         thank you</a:t>
            </a:r>
            <a:endParaRPr lang="zh-CN" altLang="en-US" sz="6000" dirty="0">
              <a:solidFill>
                <a:schemeClr val="bg1"/>
              </a:solidFill>
              <a:latin typeface="Agency FB" panose="020B0503020202020204" pitchFamily="34" charset="0"/>
              <a:ea typeface="宋体" panose="02010600030101010101" pitchFamily="2" charset="-122"/>
            </a:endParaRPr>
          </a:p>
        </p:txBody>
      </p:sp>
      <p:sp>
        <p:nvSpPr>
          <p:cNvPr id="31750" name="文本框 10"/>
          <p:cNvSpPr txBox="1"/>
          <p:nvPr/>
        </p:nvSpPr>
        <p:spPr>
          <a:xfrm>
            <a:off x="4321175" y="1939925"/>
            <a:ext cx="5965825" cy="2216150"/>
          </a:xfrm>
          <a:prstGeom prst="rect">
            <a:avLst/>
          </a:prstGeom>
          <a:noFill/>
          <a:ln w="9525">
            <a:noFill/>
          </a:ln>
        </p:spPr>
        <p:txBody>
          <a:bodyPr>
            <a:spAutoFit/>
          </a:bodyPr>
          <a:p>
            <a:pPr lvl="0" eaLnBrk="1" hangingPunct="1"/>
            <a:r>
              <a:rPr lang="zh-CN" altLang="en-US" sz="13800" dirty="0">
                <a:solidFill>
                  <a:schemeClr val="bg1"/>
                </a:solidFill>
                <a:latin typeface="微软雅黑" panose="020B0503020204020204" pitchFamily="34" charset="-122"/>
                <a:ea typeface="微软雅黑" panose="020B0503020204020204" pitchFamily="34" charset="-122"/>
              </a:rPr>
              <a:t>谢谢</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向天歌演示原创作品：www.TopPPT.cn)"/>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6648" y="1628800"/>
            <a:ext cx="6023782" cy="4257794"/>
          </a:xfrm>
          <a:prstGeom prst="rect">
            <a:avLst/>
          </a:prstGeom>
        </p:spPr>
      </p:pic>
      <p:grpSp>
        <p:nvGrpSpPr>
          <p:cNvPr id="3" name="组合 2"/>
          <p:cNvGrpSpPr/>
          <p:nvPr/>
        </p:nvGrpSpPr>
        <p:grpSpPr>
          <a:xfrm>
            <a:off x="7259955" y="2931795"/>
            <a:ext cx="3893820" cy="791210"/>
            <a:chOff x="11433" y="4617"/>
            <a:chExt cx="6132" cy="1246"/>
          </a:xfrm>
        </p:grpSpPr>
        <p:sp>
          <p:nvSpPr>
            <p:cNvPr id="17" name="Rectangle 16      (向天歌演示原创作品：www.TopPPT.cn)"/>
            <p:cNvSpPr/>
            <p:nvPr/>
          </p:nvSpPr>
          <p:spPr>
            <a:xfrm>
              <a:off x="11441" y="4617"/>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Rectangle 1      (向天歌演示原创作品：www.TopPPT.cn)"/>
            <p:cNvSpPr/>
            <p:nvPr/>
          </p:nvSpPr>
          <p:spPr>
            <a:xfrm>
              <a:off x="11433" y="4617"/>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TextBox 21      (向天歌演示原创作品：www.TopPPT.cn)"/>
            <p:cNvSpPr txBox="1"/>
            <p:nvPr/>
          </p:nvSpPr>
          <p:spPr>
            <a:xfrm>
              <a:off x="13623" y="4938"/>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知识目标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7" name="Group 36      (向天歌演示原创作品：www.TopPPT.cn)"/>
            <p:cNvGrpSpPr/>
            <p:nvPr/>
          </p:nvGrpSpPr>
          <p:grpSpPr>
            <a:xfrm>
              <a:off x="11795" y="5087"/>
              <a:ext cx="645" cy="430"/>
              <a:chOff x="4296048" y="568056"/>
              <a:chExt cx="204787" cy="136526"/>
            </a:xfrm>
            <a:solidFill>
              <a:srgbClr val="21A3D0"/>
            </a:solidFill>
          </p:grpSpPr>
          <p:sp>
            <p:nvSpPr>
              <p:cNvPr id="27" name="Freeform 352      (向天歌演示原创作品：www.TopPPT.cn)"/>
              <p:cNvSpPr/>
              <p:nvPr/>
            </p:nvSpPr>
            <p:spPr bwMode="auto">
              <a:xfrm>
                <a:off x="4432573" y="575994"/>
                <a:ext cx="68262" cy="120650"/>
              </a:xfrm>
              <a:custGeom>
                <a:avLst/>
                <a:gdLst>
                  <a:gd name="T0" fmla="*/ 94 w 95"/>
                  <a:gd name="T1" fmla="*/ 171 h 171"/>
                  <a:gd name="T2" fmla="*/ 95 w 95"/>
                  <a:gd name="T3" fmla="*/ 166 h 171"/>
                  <a:gd name="T4" fmla="*/ 95 w 95"/>
                  <a:gd name="T5" fmla="*/ 6 h 171"/>
                  <a:gd name="T6" fmla="*/ 94 w 95"/>
                  <a:gd name="T7" fmla="*/ 0 h 171"/>
                  <a:gd name="T8" fmla="*/ 0 w 95"/>
                  <a:gd name="T9" fmla="*/ 81 h 171"/>
                  <a:gd name="T10" fmla="*/ 94 w 95"/>
                  <a:gd name="T11" fmla="*/ 171 h 171"/>
                </a:gdLst>
                <a:ahLst/>
                <a:cxnLst>
                  <a:cxn ang="0">
                    <a:pos x="T0" y="T1"/>
                  </a:cxn>
                  <a:cxn ang="0">
                    <a:pos x="T2" y="T3"/>
                  </a:cxn>
                  <a:cxn ang="0">
                    <a:pos x="T4" y="T5"/>
                  </a:cxn>
                  <a:cxn ang="0">
                    <a:pos x="T6" y="T7"/>
                  </a:cxn>
                  <a:cxn ang="0">
                    <a:pos x="T8" y="T9"/>
                  </a:cxn>
                  <a:cxn ang="0">
                    <a:pos x="T10" y="T11"/>
                  </a:cxn>
                </a:cxnLst>
                <a:rect l="0" t="0" r="r" b="b"/>
                <a:pathLst>
                  <a:path w="95" h="171">
                    <a:moveTo>
                      <a:pt x="94" y="171"/>
                    </a:moveTo>
                    <a:cubicBezTo>
                      <a:pt x="95" y="170"/>
                      <a:pt x="95" y="168"/>
                      <a:pt x="95" y="166"/>
                    </a:cubicBezTo>
                    <a:cubicBezTo>
                      <a:pt x="95" y="6"/>
                      <a:pt x="95" y="6"/>
                      <a:pt x="95" y="6"/>
                    </a:cubicBezTo>
                    <a:cubicBezTo>
                      <a:pt x="95" y="4"/>
                      <a:pt x="95" y="2"/>
                      <a:pt x="94" y="0"/>
                    </a:cubicBezTo>
                    <a:cubicBezTo>
                      <a:pt x="0" y="81"/>
                      <a:pt x="0" y="81"/>
                      <a:pt x="0" y="81"/>
                    </a:cubicBezTo>
                    <a:lnTo>
                      <a:pt x="94"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3      (向天歌演示原创作品：www.TopPPT.cn)"/>
              <p:cNvSpPr/>
              <p:nvPr/>
            </p:nvSpPr>
            <p:spPr bwMode="auto">
              <a:xfrm>
                <a:off x="4305573" y="568056"/>
                <a:ext cx="185737" cy="77788"/>
              </a:xfrm>
              <a:custGeom>
                <a:avLst/>
                <a:gdLst>
                  <a:gd name="T0" fmla="*/ 132 w 264"/>
                  <a:gd name="T1" fmla="*/ 112 h 112"/>
                  <a:gd name="T2" fmla="*/ 156 w 264"/>
                  <a:gd name="T3" fmla="*/ 92 h 112"/>
                  <a:gd name="T4" fmla="*/ 169 w 264"/>
                  <a:gd name="T5" fmla="*/ 82 h 112"/>
                  <a:gd name="T6" fmla="*/ 264 w 264"/>
                  <a:gd name="T7" fmla="*/ 1 h 112"/>
                  <a:gd name="T8" fmla="*/ 259 w 264"/>
                  <a:gd name="T9" fmla="*/ 0 h 112"/>
                  <a:gd name="T10" fmla="*/ 5 w 264"/>
                  <a:gd name="T11" fmla="*/ 0 h 112"/>
                  <a:gd name="T12" fmla="*/ 0 w 264"/>
                  <a:gd name="T13" fmla="*/ 1 h 112"/>
                  <a:gd name="T14" fmla="*/ 94 w 264"/>
                  <a:gd name="T15" fmla="*/ 82 h 112"/>
                  <a:gd name="T16" fmla="*/ 107 w 264"/>
                  <a:gd name="T17" fmla="*/ 92 h 112"/>
                  <a:gd name="T18" fmla="*/ 132 w 264"/>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32" y="112"/>
                    </a:moveTo>
                    <a:cubicBezTo>
                      <a:pt x="156" y="92"/>
                      <a:pt x="156" y="92"/>
                      <a:pt x="156" y="92"/>
                    </a:cubicBezTo>
                    <a:cubicBezTo>
                      <a:pt x="169" y="82"/>
                      <a:pt x="169" y="82"/>
                      <a:pt x="169" y="82"/>
                    </a:cubicBezTo>
                    <a:cubicBezTo>
                      <a:pt x="264" y="1"/>
                      <a:pt x="264" y="1"/>
                      <a:pt x="264" y="1"/>
                    </a:cubicBezTo>
                    <a:cubicBezTo>
                      <a:pt x="262" y="1"/>
                      <a:pt x="260" y="0"/>
                      <a:pt x="259" y="0"/>
                    </a:cubicBezTo>
                    <a:cubicBezTo>
                      <a:pt x="5" y="0"/>
                      <a:pt x="5" y="0"/>
                      <a:pt x="5" y="0"/>
                    </a:cubicBezTo>
                    <a:cubicBezTo>
                      <a:pt x="3" y="0"/>
                      <a:pt x="1" y="1"/>
                      <a:pt x="0" y="1"/>
                    </a:cubicBezTo>
                    <a:cubicBezTo>
                      <a:pt x="94" y="82"/>
                      <a:pt x="94" y="82"/>
                      <a:pt x="94" y="82"/>
                    </a:cubicBezTo>
                    <a:cubicBezTo>
                      <a:pt x="107" y="92"/>
                      <a:pt x="107" y="92"/>
                      <a:pt x="107" y="92"/>
                    </a:cubicBezTo>
                    <a:lnTo>
                      <a:pt x="13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4      (向天歌演示原创作品：www.TopPPT.cn)"/>
              <p:cNvSpPr/>
              <p:nvPr/>
            </p:nvSpPr>
            <p:spPr bwMode="auto">
              <a:xfrm>
                <a:off x="4305573" y="639494"/>
                <a:ext cx="185737" cy="65088"/>
              </a:xfrm>
              <a:custGeom>
                <a:avLst/>
                <a:gdLst>
                  <a:gd name="T0" fmla="*/ 259 w 263"/>
                  <a:gd name="T1" fmla="*/ 92 h 92"/>
                  <a:gd name="T2" fmla="*/ 263 w 263"/>
                  <a:gd name="T3" fmla="*/ 91 h 92"/>
                  <a:gd name="T4" fmla="*/ 168 w 263"/>
                  <a:gd name="T5" fmla="*/ 0 h 92"/>
                  <a:gd name="T6" fmla="*/ 132 w 263"/>
                  <a:gd name="T7" fmla="*/ 30 h 92"/>
                  <a:gd name="T8" fmla="*/ 95 w 263"/>
                  <a:gd name="T9" fmla="*/ 0 h 92"/>
                  <a:gd name="T10" fmla="*/ 0 w 263"/>
                  <a:gd name="T11" fmla="*/ 91 h 92"/>
                  <a:gd name="T12" fmla="*/ 5 w 263"/>
                  <a:gd name="T13" fmla="*/ 92 h 92"/>
                  <a:gd name="T14" fmla="*/ 259 w 26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92">
                    <a:moveTo>
                      <a:pt x="259" y="92"/>
                    </a:moveTo>
                    <a:cubicBezTo>
                      <a:pt x="260" y="92"/>
                      <a:pt x="262" y="92"/>
                      <a:pt x="263" y="91"/>
                    </a:cubicBezTo>
                    <a:cubicBezTo>
                      <a:pt x="168" y="0"/>
                      <a:pt x="168" y="0"/>
                      <a:pt x="168" y="0"/>
                    </a:cubicBezTo>
                    <a:cubicBezTo>
                      <a:pt x="132" y="30"/>
                      <a:pt x="132" y="30"/>
                      <a:pt x="132" y="30"/>
                    </a:cubicBezTo>
                    <a:cubicBezTo>
                      <a:pt x="95" y="0"/>
                      <a:pt x="95" y="0"/>
                      <a:pt x="95" y="0"/>
                    </a:cubicBezTo>
                    <a:cubicBezTo>
                      <a:pt x="0" y="91"/>
                      <a:pt x="0" y="91"/>
                      <a:pt x="0" y="91"/>
                    </a:cubicBezTo>
                    <a:cubicBezTo>
                      <a:pt x="2" y="92"/>
                      <a:pt x="3" y="92"/>
                      <a:pt x="5" y="92"/>
                    </a:cubicBezTo>
                    <a:lnTo>
                      <a:pt x="25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5      (向天歌演示原创作品：www.TopPPT.cn)"/>
              <p:cNvSpPr/>
              <p:nvPr/>
            </p:nvSpPr>
            <p:spPr bwMode="auto">
              <a:xfrm>
                <a:off x="4296048" y="575994"/>
                <a:ext cx="66675" cy="120650"/>
              </a:xfrm>
              <a:custGeom>
                <a:avLst/>
                <a:gdLst>
                  <a:gd name="T0" fmla="*/ 1 w 95"/>
                  <a:gd name="T1" fmla="*/ 0 h 171"/>
                  <a:gd name="T2" fmla="*/ 0 w 95"/>
                  <a:gd name="T3" fmla="*/ 6 h 171"/>
                  <a:gd name="T4" fmla="*/ 0 w 95"/>
                  <a:gd name="T5" fmla="*/ 166 h 171"/>
                  <a:gd name="T6" fmla="*/ 1 w 95"/>
                  <a:gd name="T7" fmla="*/ 171 h 171"/>
                  <a:gd name="T8" fmla="*/ 95 w 95"/>
                  <a:gd name="T9" fmla="*/ 81 h 171"/>
                  <a:gd name="T10" fmla="*/ 1 w 95"/>
                  <a:gd name="T11" fmla="*/ 0 h 171"/>
                </a:gdLst>
                <a:ahLst/>
                <a:cxnLst>
                  <a:cxn ang="0">
                    <a:pos x="T0" y="T1"/>
                  </a:cxn>
                  <a:cxn ang="0">
                    <a:pos x="T2" y="T3"/>
                  </a:cxn>
                  <a:cxn ang="0">
                    <a:pos x="T4" y="T5"/>
                  </a:cxn>
                  <a:cxn ang="0">
                    <a:pos x="T6" y="T7"/>
                  </a:cxn>
                  <a:cxn ang="0">
                    <a:pos x="T8" y="T9"/>
                  </a:cxn>
                  <a:cxn ang="0">
                    <a:pos x="T10" y="T11"/>
                  </a:cxn>
                </a:cxnLst>
                <a:rect l="0" t="0" r="r" b="b"/>
                <a:pathLst>
                  <a:path w="95" h="171">
                    <a:moveTo>
                      <a:pt x="1" y="0"/>
                    </a:moveTo>
                    <a:cubicBezTo>
                      <a:pt x="1" y="2"/>
                      <a:pt x="0" y="4"/>
                      <a:pt x="0" y="6"/>
                    </a:cubicBezTo>
                    <a:cubicBezTo>
                      <a:pt x="0" y="166"/>
                      <a:pt x="0" y="166"/>
                      <a:pt x="0" y="166"/>
                    </a:cubicBezTo>
                    <a:cubicBezTo>
                      <a:pt x="0" y="168"/>
                      <a:pt x="1" y="170"/>
                      <a:pt x="1" y="171"/>
                    </a:cubicBezTo>
                    <a:cubicBezTo>
                      <a:pt x="95" y="81"/>
                      <a:pt x="95" y="81"/>
                      <a:pt x="95" y="8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7262495" y="3796030"/>
            <a:ext cx="3891280" cy="791210"/>
            <a:chOff x="11437" y="5978"/>
            <a:chExt cx="6128" cy="1246"/>
          </a:xfrm>
        </p:grpSpPr>
        <p:sp>
          <p:nvSpPr>
            <p:cNvPr id="18" name="Rectangle 17      (向天歌演示原创作品：www.TopPPT.cn)"/>
            <p:cNvSpPr/>
            <p:nvPr/>
          </p:nvSpPr>
          <p:spPr>
            <a:xfrm>
              <a:off x="11441" y="5978"/>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12      (向天歌演示原创作品：www.TopPPT.cn)"/>
            <p:cNvSpPr/>
            <p:nvPr/>
          </p:nvSpPr>
          <p:spPr>
            <a:xfrm>
              <a:off x="11437" y="5978"/>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6" name="Group 35      (向天歌演示原创作品：www.TopPPT.cn)"/>
            <p:cNvGrpSpPr/>
            <p:nvPr/>
          </p:nvGrpSpPr>
          <p:grpSpPr>
            <a:xfrm>
              <a:off x="11846" y="6237"/>
              <a:ext cx="577" cy="697"/>
              <a:chOff x="4721498" y="533131"/>
              <a:chExt cx="168274" cy="203201"/>
            </a:xfrm>
            <a:solidFill>
              <a:srgbClr val="21A3D0"/>
            </a:solidFill>
          </p:grpSpPr>
          <p:sp>
            <p:nvSpPr>
              <p:cNvPr id="31" name="Freeform 356      (向天歌演示原创作品：www.TopPPT.cn)"/>
              <p:cNvSpPr/>
              <p:nvPr/>
            </p:nvSpPr>
            <p:spPr bwMode="auto">
              <a:xfrm>
                <a:off x="4834210" y="629969"/>
                <a:ext cx="55562" cy="100013"/>
              </a:xfrm>
              <a:custGeom>
                <a:avLst/>
                <a:gdLst>
                  <a:gd name="T0" fmla="*/ 77 w 78"/>
                  <a:gd name="T1" fmla="*/ 0 h 141"/>
                  <a:gd name="T2" fmla="*/ 0 w 78"/>
                  <a:gd name="T3" fmla="*/ 67 h 141"/>
                  <a:gd name="T4" fmla="*/ 77 w 78"/>
                  <a:gd name="T5" fmla="*/ 141 h 141"/>
                  <a:gd name="T6" fmla="*/ 78 w 78"/>
                  <a:gd name="T7" fmla="*/ 137 h 141"/>
                  <a:gd name="T8" fmla="*/ 78 w 78"/>
                  <a:gd name="T9" fmla="*/ 5 h 141"/>
                  <a:gd name="T10" fmla="*/ 77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77" y="0"/>
                    </a:moveTo>
                    <a:cubicBezTo>
                      <a:pt x="0" y="67"/>
                      <a:pt x="0" y="67"/>
                      <a:pt x="0" y="67"/>
                    </a:cubicBezTo>
                    <a:cubicBezTo>
                      <a:pt x="77" y="141"/>
                      <a:pt x="77" y="141"/>
                      <a:pt x="77" y="141"/>
                    </a:cubicBezTo>
                    <a:cubicBezTo>
                      <a:pt x="78" y="140"/>
                      <a:pt x="78" y="138"/>
                      <a:pt x="78" y="137"/>
                    </a:cubicBezTo>
                    <a:cubicBezTo>
                      <a:pt x="78" y="5"/>
                      <a:pt x="78" y="5"/>
                      <a:pt x="78" y="5"/>
                    </a:cubicBezTo>
                    <a:cubicBezTo>
                      <a:pt x="78" y="3"/>
                      <a:pt x="78" y="2"/>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7      (向天歌演示原创作品：www.TopPPT.cn)"/>
              <p:cNvSpPr/>
              <p:nvPr/>
            </p:nvSpPr>
            <p:spPr bwMode="auto">
              <a:xfrm>
                <a:off x="4727848" y="623619"/>
                <a:ext cx="153987" cy="65088"/>
              </a:xfrm>
              <a:custGeom>
                <a:avLst/>
                <a:gdLst>
                  <a:gd name="T0" fmla="*/ 89 w 218"/>
                  <a:gd name="T1" fmla="*/ 76 h 93"/>
                  <a:gd name="T2" fmla="*/ 109 w 218"/>
                  <a:gd name="T3" fmla="*/ 93 h 93"/>
                  <a:gd name="T4" fmla="*/ 130 w 218"/>
                  <a:gd name="T5" fmla="*/ 76 h 93"/>
                  <a:gd name="T6" fmla="*/ 140 w 218"/>
                  <a:gd name="T7" fmla="*/ 68 h 93"/>
                  <a:gd name="T8" fmla="*/ 218 w 218"/>
                  <a:gd name="T9" fmla="*/ 1 h 93"/>
                  <a:gd name="T10" fmla="*/ 214 w 218"/>
                  <a:gd name="T11" fmla="*/ 0 h 93"/>
                  <a:gd name="T12" fmla="*/ 157 w 218"/>
                  <a:gd name="T13" fmla="*/ 0 h 93"/>
                  <a:gd name="T14" fmla="*/ 127 w 218"/>
                  <a:gd name="T15" fmla="*/ 36 h 93"/>
                  <a:gd name="T16" fmla="*/ 109 w 218"/>
                  <a:gd name="T17" fmla="*/ 45 h 93"/>
                  <a:gd name="T18" fmla="*/ 92 w 218"/>
                  <a:gd name="T19" fmla="*/ 36 h 93"/>
                  <a:gd name="T20" fmla="*/ 61 w 218"/>
                  <a:gd name="T21" fmla="*/ 0 h 93"/>
                  <a:gd name="T22" fmla="*/ 4 w 218"/>
                  <a:gd name="T23" fmla="*/ 0 h 93"/>
                  <a:gd name="T24" fmla="*/ 0 w 218"/>
                  <a:gd name="T25" fmla="*/ 1 h 93"/>
                  <a:gd name="T26" fmla="*/ 78 w 218"/>
                  <a:gd name="T27" fmla="*/ 68 h 93"/>
                  <a:gd name="T28" fmla="*/ 89 w 218"/>
                  <a:gd name="T29"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93">
                    <a:moveTo>
                      <a:pt x="89" y="76"/>
                    </a:moveTo>
                    <a:cubicBezTo>
                      <a:pt x="109" y="93"/>
                      <a:pt x="109" y="93"/>
                      <a:pt x="109" y="93"/>
                    </a:cubicBezTo>
                    <a:cubicBezTo>
                      <a:pt x="130" y="76"/>
                      <a:pt x="130" y="76"/>
                      <a:pt x="130" y="76"/>
                    </a:cubicBezTo>
                    <a:cubicBezTo>
                      <a:pt x="140" y="68"/>
                      <a:pt x="140" y="68"/>
                      <a:pt x="140" y="68"/>
                    </a:cubicBezTo>
                    <a:cubicBezTo>
                      <a:pt x="218" y="1"/>
                      <a:pt x="218" y="1"/>
                      <a:pt x="218" y="1"/>
                    </a:cubicBezTo>
                    <a:cubicBezTo>
                      <a:pt x="217" y="1"/>
                      <a:pt x="215" y="0"/>
                      <a:pt x="214" y="0"/>
                    </a:cubicBezTo>
                    <a:cubicBezTo>
                      <a:pt x="157" y="0"/>
                      <a:pt x="157" y="0"/>
                      <a:pt x="157" y="0"/>
                    </a:cubicBezTo>
                    <a:cubicBezTo>
                      <a:pt x="127" y="36"/>
                      <a:pt x="127" y="36"/>
                      <a:pt x="127" y="36"/>
                    </a:cubicBezTo>
                    <a:cubicBezTo>
                      <a:pt x="123" y="42"/>
                      <a:pt x="116" y="45"/>
                      <a:pt x="109" y="45"/>
                    </a:cubicBezTo>
                    <a:cubicBezTo>
                      <a:pt x="103" y="45"/>
                      <a:pt x="96" y="42"/>
                      <a:pt x="92" y="36"/>
                    </a:cubicBezTo>
                    <a:cubicBezTo>
                      <a:pt x="61" y="0"/>
                      <a:pt x="61" y="0"/>
                      <a:pt x="61" y="0"/>
                    </a:cubicBezTo>
                    <a:cubicBezTo>
                      <a:pt x="4" y="0"/>
                      <a:pt x="4" y="0"/>
                      <a:pt x="4" y="0"/>
                    </a:cubicBezTo>
                    <a:cubicBezTo>
                      <a:pt x="3" y="0"/>
                      <a:pt x="2" y="1"/>
                      <a:pt x="0" y="1"/>
                    </a:cubicBezTo>
                    <a:cubicBezTo>
                      <a:pt x="78" y="68"/>
                      <a:pt x="78" y="68"/>
                      <a:pt x="78" y="68"/>
                    </a:cubicBezTo>
                    <a:lnTo>
                      <a:pt x="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8      (向天歌演示原创作品：www.TopPPT.cn)"/>
              <p:cNvSpPr/>
              <p:nvPr/>
            </p:nvSpPr>
            <p:spPr bwMode="auto">
              <a:xfrm>
                <a:off x="4727848" y="683944"/>
                <a:ext cx="153987" cy="52388"/>
              </a:xfrm>
              <a:custGeom>
                <a:avLst/>
                <a:gdLst>
                  <a:gd name="T0" fmla="*/ 109 w 218"/>
                  <a:gd name="T1" fmla="*/ 25 h 76"/>
                  <a:gd name="T2" fmla="*/ 79 w 218"/>
                  <a:gd name="T3" fmla="*/ 0 h 76"/>
                  <a:gd name="T4" fmla="*/ 0 w 218"/>
                  <a:gd name="T5" fmla="*/ 76 h 76"/>
                  <a:gd name="T6" fmla="*/ 4 w 218"/>
                  <a:gd name="T7" fmla="*/ 76 h 76"/>
                  <a:gd name="T8" fmla="*/ 214 w 218"/>
                  <a:gd name="T9" fmla="*/ 76 h 76"/>
                  <a:gd name="T10" fmla="*/ 218 w 218"/>
                  <a:gd name="T11" fmla="*/ 76 h 76"/>
                  <a:gd name="T12" fmla="*/ 139 w 218"/>
                  <a:gd name="T13" fmla="*/ 0 h 76"/>
                  <a:gd name="T14" fmla="*/ 109 w 218"/>
                  <a:gd name="T15" fmla="*/ 2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76">
                    <a:moveTo>
                      <a:pt x="109" y="25"/>
                    </a:moveTo>
                    <a:cubicBezTo>
                      <a:pt x="79" y="0"/>
                      <a:pt x="79" y="0"/>
                      <a:pt x="79" y="0"/>
                    </a:cubicBezTo>
                    <a:cubicBezTo>
                      <a:pt x="0" y="76"/>
                      <a:pt x="0" y="76"/>
                      <a:pt x="0" y="76"/>
                    </a:cubicBezTo>
                    <a:cubicBezTo>
                      <a:pt x="2" y="76"/>
                      <a:pt x="3" y="76"/>
                      <a:pt x="4" y="76"/>
                    </a:cubicBezTo>
                    <a:cubicBezTo>
                      <a:pt x="214" y="76"/>
                      <a:pt x="214" y="76"/>
                      <a:pt x="214" y="76"/>
                    </a:cubicBezTo>
                    <a:cubicBezTo>
                      <a:pt x="215" y="76"/>
                      <a:pt x="217" y="76"/>
                      <a:pt x="218" y="76"/>
                    </a:cubicBezTo>
                    <a:cubicBezTo>
                      <a:pt x="139" y="0"/>
                      <a:pt x="139" y="0"/>
                      <a:pt x="139" y="0"/>
                    </a:cubicBezTo>
                    <a:lnTo>
                      <a:pt x="109"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9      (向天歌演示原创作品：www.TopPPT.cn)"/>
              <p:cNvSpPr/>
              <p:nvPr/>
            </p:nvSpPr>
            <p:spPr bwMode="auto">
              <a:xfrm>
                <a:off x="4721498" y="629969"/>
                <a:ext cx="53975" cy="100013"/>
              </a:xfrm>
              <a:custGeom>
                <a:avLst/>
                <a:gdLst>
                  <a:gd name="T0" fmla="*/ 1 w 78"/>
                  <a:gd name="T1" fmla="*/ 0 h 141"/>
                  <a:gd name="T2" fmla="*/ 0 w 78"/>
                  <a:gd name="T3" fmla="*/ 5 h 141"/>
                  <a:gd name="T4" fmla="*/ 0 w 78"/>
                  <a:gd name="T5" fmla="*/ 137 h 141"/>
                  <a:gd name="T6" fmla="*/ 1 w 78"/>
                  <a:gd name="T7" fmla="*/ 141 h 141"/>
                  <a:gd name="T8" fmla="*/ 78 w 78"/>
                  <a:gd name="T9" fmla="*/ 67 h 141"/>
                  <a:gd name="T10" fmla="*/ 1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1" y="0"/>
                    </a:moveTo>
                    <a:cubicBezTo>
                      <a:pt x="0" y="2"/>
                      <a:pt x="0" y="3"/>
                      <a:pt x="0" y="5"/>
                    </a:cubicBezTo>
                    <a:cubicBezTo>
                      <a:pt x="0" y="137"/>
                      <a:pt x="0" y="137"/>
                      <a:pt x="0" y="137"/>
                    </a:cubicBezTo>
                    <a:cubicBezTo>
                      <a:pt x="0" y="138"/>
                      <a:pt x="0" y="140"/>
                      <a:pt x="1" y="141"/>
                    </a:cubicBezTo>
                    <a:cubicBezTo>
                      <a:pt x="78" y="67"/>
                      <a:pt x="78" y="67"/>
                      <a:pt x="78" y="67"/>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0      (向天歌演示原创作品：www.TopPPT.cn)"/>
              <p:cNvSpPr/>
              <p:nvPr/>
            </p:nvSpPr>
            <p:spPr bwMode="auto">
              <a:xfrm>
                <a:off x="4756423" y="533131"/>
                <a:ext cx="98425" cy="112713"/>
              </a:xfrm>
              <a:custGeom>
                <a:avLst/>
                <a:gdLst>
                  <a:gd name="T0" fmla="*/ 62 w 139"/>
                  <a:gd name="T1" fmla="*/ 155 h 159"/>
                  <a:gd name="T2" fmla="*/ 69 w 139"/>
                  <a:gd name="T3" fmla="*/ 159 h 159"/>
                  <a:gd name="T4" fmla="*/ 77 w 139"/>
                  <a:gd name="T5" fmla="*/ 155 h 159"/>
                  <a:gd name="T6" fmla="*/ 135 w 139"/>
                  <a:gd name="T7" fmla="*/ 86 h 159"/>
                  <a:gd name="T8" fmla="*/ 130 w 139"/>
                  <a:gd name="T9" fmla="*/ 77 h 159"/>
                  <a:gd name="T10" fmla="*/ 100 w 139"/>
                  <a:gd name="T11" fmla="*/ 77 h 159"/>
                  <a:gd name="T12" fmla="*/ 88 w 139"/>
                  <a:gd name="T13" fmla="*/ 77 h 159"/>
                  <a:gd name="T14" fmla="*/ 88 w 139"/>
                  <a:gd name="T15" fmla="*/ 12 h 159"/>
                  <a:gd name="T16" fmla="*/ 76 w 139"/>
                  <a:gd name="T17" fmla="*/ 0 h 159"/>
                  <a:gd name="T18" fmla="*/ 62 w 139"/>
                  <a:gd name="T19" fmla="*/ 0 h 159"/>
                  <a:gd name="T20" fmla="*/ 51 w 139"/>
                  <a:gd name="T21" fmla="*/ 12 h 159"/>
                  <a:gd name="T22" fmla="*/ 51 w 139"/>
                  <a:gd name="T23" fmla="*/ 77 h 159"/>
                  <a:gd name="T24" fmla="*/ 39 w 139"/>
                  <a:gd name="T25" fmla="*/ 77 h 159"/>
                  <a:gd name="T26" fmla="*/ 8 w 139"/>
                  <a:gd name="T27" fmla="*/ 77 h 159"/>
                  <a:gd name="T28" fmla="*/ 4 w 139"/>
                  <a:gd name="T29" fmla="*/ 86 h 159"/>
                  <a:gd name="T30" fmla="*/ 62 w 139"/>
                  <a:gd name="T3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9">
                    <a:moveTo>
                      <a:pt x="62" y="155"/>
                    </a:moveTo>
                    <a:cubicBezTo>
                      <a:pt x="64" y="157"/>
                      <a:pt x="67" y="159"/>
                      <a:pt x="69" y="159"/>
                    </a:cubicBezTo>
                    <a:cubicBezTo>
                      <a:pt x="72" y="159"/>
                      <a:pt x="75" y="157"/>
                      <a:pt x="77" y="155"/>
                    </a:cubicBezTo>
                    <a:cubicBezTo>
                      <a:pt x="135" y="86"/>
                      <a:pt x="135" y="86"/>
                      <a:pt x="135" y="86"/>
                    </a:cubicBezTo>
                    <a:cubicBezTo>
                      <a:pt x="139" y="81"/>
                      <a:pt x="137" y="77"/>
                      <a:pt x="130" y="77"/>
                    </a:cubicBezTo>
                    <a:cubicBezTo>
                      <a:pt x="100" y="77"/>
                      <a:pt x="100" y="77"/>
                      <a:pt x="100" y="77"/>
                    </a:cubicBezTo>
                    <a:cubicBezTo>
                      <a:pt x="97" y="77"/>
                      <a:pt x="93" y="77"/>
                      <a:pt x="88" y="77"/>
                    </a:cubicBezTo>
                    <a:cubicBezTo>
                      <a:pt x="88" y="12"/>
                      <a:pt x="88" y="12"/>
                      <a:pt x="88" y="12"/>
                    </a:cubicBezTo>
                    <a:cubicBezTo>
                      <a:pt x="88" y="5"/>
                      <a:pt x="83" y="0"/>
                      <a:pt x="76" y="0"/>
                    </a:cubicBezTo>
                    <a:cubicBezTo>
                      <a:pt x="62" y="0"/>
                      <a:pt x="62" y="0"/>
                      <a:pt x="62" y="0"/>
                    </a:cubicBezTo>
                    <a:cubicBezTo>
                      <a:pt x="56" y="0"/>
                      <a:pt x="51" y="5"/>
                      <a:pt x="51" y="12"/>
                    </a:cubicBezTo>
                    <a:cubicBezTo>
                      <a:pt x="51" y="77"/>
                      <a:pt x="51" y="77"/>
                      <a:pt x="51" y="77"/>
                    </a:cubicBezTo>
                    <a:cubicBezTo>
                      <a:pt x="46" y="77"/>
                      <a:pt x="42" y="77"/>
                      <a:pt x="39" y="77"/>
                    </a:cubicBezTo>
                    <a:cubicBezTo>
                      <a:pt x="8" y="77"/>
                      <a:pt x="8" y="77"/>
                      <a:pt x="8" y="77"/>
                    </a:cubicBezTo>
                    <a:cubicBezTo>
                      <a:pt x="2" y="77"/>
                      <a:pt x="0" y="81"/>
                      <a:pt x="4" y="86"/>
                    </a:cubicBezTo>
                    <a:lnTo>
                      <a:pt x="62"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TextBox 42      (向天歌演示原创作品：www.TopPPT.cn)"/>
            <p:cNvSpPr txBox="1"/>
            <p:nvPr/>
          </p:nvSpPr>
          <p:spPr>
            <a:xfrm>
              <a:off x="13623" y="6295"/>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技能目标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p:tgtEl>
                                          <p:spTgt spid="3"/>
                                        </p:tgtEl>
                                        <p:attrNameLst>
                                          <p:attrName>ppt_y</p:attrName>
                                        </p:attrNameLst>
                                      </p:cBhvr>
                                      <p:tavLst>
                                        <p:tav tm="0">
                                          <p:val>
                                            <p:strVal val="#ppt_y+#ppt_h*1.125000"/>
                                          </p:val>
                                        </p:tav>
                                        <p:tav tm="100000">
                                          <p:val>
                                            <p:strVal val="#ppt_y"/>
                                          </p:val>
                                        </p:tav>
                                      </p:tavLst>
                                    </p:anim>
                                    <p:animEffect transition="in" filter="wipe(up)">
                                      <p:cBhvr>
                                        <p:cTn id="19" dur="1000"/>
                                        <p:tgtEl>
                                          <p:spTgt spid="3"/>
                                        </p:tgtEl>
                                      </p:cBhvr>
                                    </p:animEffect>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p:tgtEl>
                                          <p:spTgt spid="8"/>
                                        </p:tgtEl>
                                        <p:attrNameLst>
                                          <p:attrName>ppt_y</p:attrName>
                                        </p:attrNameLst>
                                      </p:cBhvr>
                                      <p:tavLst>
                                        <p:tav tm="0">
                                          <p:val>
                                            <p:strVal val="#ppt_y-#ppt_h*1.125000"/>
                                          </p:val>
                                        </p:tav>
                                        <p:tav tm="100000">
                                          <p:val>
                                            <p:strVal val="#ppt_y"/>
                                          </p:val>
                                        </p:tav>
                                      </p:tavLst>
                                    </p:anim>
                                    <p:animEffect transition="in" filter="wipe(dow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C:\Users\Administrator\Desktop\余乐\美工教材\PPT\第七章\timg (5).jpgtimg (5)"/>
          <p:cNvPicPr>
            <a:picLocks noChangeAspect="1"/>
          </p:cNvPicPr>
          <p:nvPr/>
        </p:nvPicPr>
        <p:blipFill>
          <a:blip r:embed="rId1"/>
          <a:srcRect l="-730" t="981" r="730" b="6404"/>
          <a:stretch>
            <a:fillRect/>
          </a:stretch>
        </p:blipFill>
        <p:spPr>
          <a:xfrm>
            <a:off x="2502535" y="2175510"/>
            <a:ext cx="2933065" cy="2717165"/>
          </a:xfrm>
          <a:prstGeom prst="rect">
            <a:avLst/>
          </a:prstGeom>
          <a:ln w="3175">
            <a:solidFill>
              <a:schemeClr val="tx1"/>
            </a:solidFill>
          </a:ln>
        </p:spPr>
      </p:pic>
      <p:sp>
        <p:nvSpPr>
          <p:cNvPr id="9" name="标题 1"/>
          <p:cNvSpPr txBox="1"/>
          <p:nvPr/>
        </p:nvSpPr>
        <p:spPr>
          <a:xfrm>
            <a:off x="8623231" y="6021891"/>
            <a:ext cx="4256675" cy="544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rPr>
              <a:t>go</a:t>
            </a:r>
            <a:endPar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endParaRPr>
          </a:p>
        </p:txBody>
      </p:sp>
      <p:grpSp>
        <p:nvGrpSpPr>
          <p:cNvPr id="14" name="组合 13"/>
          <p:cNvGrpSpPr/>
          <p:nvPr/>
        </p:nvGrpSpPr>
        <p:grpSpPr>
          <a:xfrm>
            <a:off x="5134675" y="1980087"/>
            <a:ext cx="501710" cy="509918"/>
            <a:chOff x="6985958" y="2986007"/>
            <a:chExt cx="552474" cy="561513"/>
          </a:xfrm>
        </p:grpSpPr>
        <p:sp>
          <p:nvSpPr>
            <p:cNvPr id="15" name="矩形 14"/>
            <p:cNvSpPr/>
            <p:nvPr/>
          </p:nvSpPr>
          <p:spPr>
            <a:xfrm>
              <a:off x="6985958" y="2986007"/>
              <a:ext cx="500692" cy="500692"/>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7740" y="3046827"/>
              <a:ext cx="500692" cy="500693"/>
            </a:xfrm>
            <a:prstGeom prst="rect">
              <a:avLst/>
            </a:prstGeom>
            <a:noFill/>
            <a:ln>
              <a:solidFill>
                <a:srgbClr val="21A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rot="5400000">
            <a:off x="11592151" y="6048439"/>
            <a:ext cx="384357" cy="33134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A3D0"/>
              </a:solidFill>
              <a:effectLst>
                <a:outerShdw blurRad="38100" dist="38100" dir="2700000" algn="tl">
                  <a:srgbClr val="000000">
                    <a:alpha val="43137"/>
                  </a:srgbClr>
                </a:outerShdw>
              </a:effectLst>
            </a:endParaRPr>
          </a:p>
        </p:txBody>
      </p:sp>
      <p:sp>
        <p:nvSpPr>
          <p:cNvPr id="2" name="文本框 1"/>
          <p:cNvSpPr txBox="1"/>
          <p:nvPr/>
        </p:nvSpPr>
        <p:spPr>
          <a:xfrm>
            <a:off x="5713095" y="2952750"/>
            <a:ext cx="5467985" cy="583565"/>
          </a:xfrm>
          <a:prstGeom prst="rect">
            <a:avLst/>
          </a:prstGeom>
          <a:noFill/>
        </p:spPr>
        <p:txBody>
          <a:bodyPr wrap="square" rtlCol="0">
            <a:spAutoFit/>
          </a:bodyPr>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六、</a:t>
            </a:r>
            <a:r>
              <a:rPr sz="3200" b="1">
                <a:latin typeface="微软雅黑" panose="020B0503020204020204" pitchFamily="34" charset="-122"/>
                <a:ea typeface="微软雅黑" panose="020B0503020204020204" pitchFamily="34" charset="-122"/>
                <a:cs typeface="微软雅黑" panose="020B0503020204020204" pitchFamily="34" charset="-122"/>
              </a:rPr>
              <a:t>店铺</a:t>
            </a:r>
            <a:r>
              <a:rPr lang="zh-CN" sz="3200" b="1">
                <a:latin typeface="微软雅黑" panose="020B0503020204020204" pitchFamily="34" charset="-122"/>
                <a:ea typeface="微软雅黑" panose="020B0503020204020204" pitchFamily="34" charset="-122"/>
                <a:cs typeface="微软雅黑" panose="020B0503020204020204" pitchFamily="34" charset="-122"/>
              </a:rPr>
              <a:t>的视觉优化与服务</a:t>
            </a:r>
            <a:endParaRPr lang="zh-CN"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5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599"/>
                                </p:stCondLst>
                                <p:childTnLst>
                                  <p:par>
                                    <p:cTn id="27" presetID="2" presetClass="entr" presetSubtype="8" fill="hold" grpId="0" nodeType="afterEffect" p14:presetBounceEnd="45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45000">
                                          <p:cBhvr additive="base">
                                            <p:cTn id="29" dur="750" fill="hold"/>
                                            <p:tgtEl>
                                              <p:spTgt spid="3"/>
                                            </p:tgtEl>
                                            <p:attrNameLst>
                                              <p:attrName>ppt_x</p:attrName>
                                            </p:attrNameLst>
                                          </p:cBhvr>
                                          <p:tavLst>
                                            <p:tav tm="0">
                                              <p:val>
                                                <p:strVal val="0-#ppt_w/2"/>
                                              </p:val>
                                            </p:tav>
                                            <p:tav tm="100000">
                                              <p:val>
                                                <p:strVal val="#ppt_x"/>
                                              </p:val>
                                            </p:tav>
                                          </p:tavLst>
                                        </p:anim>
                                        <p:anim calcmode="lin" valueType="num" p14:bounceEnd="45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5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599"/>
                                </p:stCondLst>
                                <p:childTnLst>
                                  <p:par>
                                    <p:cTn id="27" presetID="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0-#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1198245"/>
          </a:xfrm>
          <a:prstGeom prst="rect">
            <a:avLst/>
          </a:prstGeom>
          <a:noFill/>
        </p:spPr>
        <p:txBody>
          <a:bodyPr wrap="square" rtlCol="0">
            <a:spAutoFit/>
          </a:bodyPr>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01</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、什么是店铺的视觉优化</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r>
              <a:rPr sz="1400" b="1" dirty="0" smtClean="0">
                <a:solidFill>
                  <a:srgbClr val="1678A8"/>
                </a:solidFill>
                <a:effectLst/>
                <a:latin typeface="微软雅黑" panose="020B0503020204020204" pitchFamily="34" charset="-122"/>
                <a:ea typeface="微软雅黑" panose="020B0503020204020204" pitchFamily="34" charset="-122"/>
                <a:sym typeface="+mn-ea"/>
              </a:rPr>
              <a:t>店铺的优化是一件复杂多面的过程，简单来说就是按照搜索引擎和人们的搜索习惯来调整店铺内的所有信息，让自己的店铺更容易被消费者搜到。</a:t>
            </a:r>
            <a:endParaRPr sz="14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38175" y="1673225"/>
            <a:ext cx="3614738" cy="430371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43" name="Rectangle 42"/>
          <p:cNvSpPr/>
          <p:nvPr/>
        </p:nvSpPr>
        <p:spPr>
          <a:xfrm>
            <a:off x="4334193" y="4151313"/>
            <a:ext cx="7837487" cy="18256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44" name="Content Placeholder 2"/>
          <p:cNvSpPr txBox="1"/>
          <p:nvPr/>
        </p:nvSpPr>
        <p:spPr>
          <a:xfrm>
            <a:off x="4334510" y="1894840"/>
            <a:ext cx="6734175" cy="181229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fontAlgn="auto">
              <a:defRPr/>
            </a:pPr>
            <a:r>
              <a:rPr lang="en-US" sz="1400" dirty="0" smtClean="0">
                <a:latin typeface="微软雅黑" panose="020B0503020204020204" pitchFamily="34" charset="-122"/>
                <a:ea typeface="微软雅黑" panose="020B0503020204020204" pitchFamily="34" charset="-122"/>
                <a:cs typeface="微软雅黑" panose="020B0503020204020204" pitchFamily="34" charset="-122"/>
              </a:rPr>
              <a:t>       说到如何优化店铺首页之前，就需要先来了解一下为什么要进行店铺装修、如何进行店铺装修，一般店铺设计展示主要有两部分内容：一、店铺的首页设计，二、产品详情页设计。</a:t>
            </a:r>
            <a:endParaRPr 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l" fontAlgn="auto">
              <a:defRPr/>
            </a:pPr>
            <a:r>
              <a:rPr lang="en-US" sz="1400"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首页的优化相对而言更为重要。</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439920" y="4502150"/>
            <a:ext cx="6628765" cy="1124585"/>
          </a:xfrm>
          <a:prstGeom prst="rect">
            <a:avLst/>
          </a:prstGeom>
          <a:noFill/>
        </p:spPr>
        <p:txBody>
          <a:bodyPr wrap="square" rtlCol="0" anchor="t">
            <a:spAutoFit/>
          </a:bodyPr>
          <a:p>
            <a:pPr>
              <a:lnSpc>
                <a:spcPct val="120000"/>
              </a:lnSpc>
            </a:pPr>
            <a:r>
              <a:rPr lang="zh-CN" altLang="en-US" sz="1400">
                <a:solidFill>
                  <a:schemeClr val="bg1"/>
                </a:solidFill>
                <a:latin typeface="微软雅黑" panose="020B0503020204020204" pitchFamily="34" charset="-122"/>
                <a:ea typeface="微软雅黑" panose="020B0503020204020204" pitchFamily="34" charset="-122"/>
              </a:rPr>
              <a:t>首页需要合理清晰的信息结构，引导用户的行为，精准的传达给用户最想表达的信息，同时还能快速的让用户找到他感兴趣的信息。</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a:solidFill>
                  <a:schemeClr val="bg1"/>
                </a:solidFill>
                <a:latin typeface="微软雅黑" panose="020B0503020204020204" pitchFamily="34" charset="-122"/>
                <a:ea typeface="微软雅黑" panose="020B0503020204020204" pitchFamily="34" charset="-122"/>
              </a:rPr>
              <a:t>店铺首页是流量的入口，只有吸引住用户，让他产生点击，进入产品详情页，产生流量，流量越高，下单的几率也越大，最终产生购买也越大。</a:t>
            </a: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par>
                                <p:cTn id="12" presetID="2" presetClass="entr" presetSubtype="4" fill="hold" grpId="0" nodeType="withEffect">
                                  <p:stCondLst>
                                    <p:cond delay="200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ppt_x"/>
                                          </p:val>
                                        </p:tav>
                                        <p:tav tm="100000">
                                          <p:val>
                                            <p:strVal val="#ppt_x"/>
                                          </p:val>
                                        </p:tav>
                                      </p:tavLst>
                                    </p:anim>
                                    <p:anim calcmode="lin" valueType="num">
                                      <p:cBhvr additive="base">
                                        <p:cTn id="15" dur="500" fill="hold"/>
                                        <p:tgtEl>
                                          <p:spTgt spid="42"/>
                                        </p:tgtEl>
                                        <p:attrNameLst>
                                          <p:attrName>ppt_y</p:attrName>
                                        </p:attrNameLst>
                                      </p:cBhvr>
                                      <p:tavLst>
                                        <p:tav tm="0">
                                          <p:val>
                                            <p:strVal val="1+#ppt_h/2"/>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800"/>
                                        <p:tgtEl>
                                          <p:spTgt spid="44"/>
                                        </p:tgtEl>
                                      </p:cBhvr>
                                    </p:animEffect>
                                  </p:childTnLst>
                                </p:cTn>
                              </p:par>
                              <p:par>
                                <p:cTn id="19" presetID="2" presetClass="entr" presetSubtype="4" fill="hold" grpId="0" nodeType="withEffect">
                                  <p:stCondLst>
                                    <p:cond delay="10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P spid="44"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939800"/>
          </a:xfrm>
          <a:prstGeom prst="rect">
            <a:avLst/>
          </a:prstGeom>
          <a:noFill/>
        </p:spPr>
        <p:txBody>
          <a:bodyPr wrap="square" rtlCol="0">
            <a:spAutoFit/>
          </a:bodyPr>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02</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、店铺首页优化案例</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endParaRPr sz="14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7" name="组合 156"/>
          <p:cNvGrpSpPr/>
          <p:nvPr/>
        </p:nvGrpSpPr>
        <p:grpSpPr>
          <a:xfrm>
            <a:off x="8511938" y="5342211"/>
            <a:ext cx="435428" cy="435428"/>
            <a:chOff x="8533674" y="5262836"/>
            <a:chExt cx="435428" cy="435428"/>
          </a:xfrm>
          <a:solidFill>
            <a:srgbClr val="00AAB3"/>
          </a:solidFill>
        </p:grpSpPr>
        <p:sp>
          <p:nvSpPr>
            <p:cNvPr id="158" name="矩形: 圆角 28"/>
            <p:cNvSpPr/>
            <p:nvPr/>
          </p:nvSpPr>
          <p:spPr>
            <a:xfrm>
              <a:off x="8533674" y="5262836"/>
              <a:ext cx="435428" cy="43542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9"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矩形 2"/>
          <p:cNvSpPr/>
          <p:nvPr/>
        </p:nvSpPr>
        <p:spPr>
          <a:xfrm>
            <a:off x="906952" y="2016852"/>
            <a:ext cx="10080625" cy="3056164"/>
          </a:xfrm>
          <a:prstGeom prst="rect">
            <a:avLst/>
          </a:prstGeom>
          <a:solidFill>
            <a:sysClr val="window" lastClr="FFFFFF"/>
          </a:solidFill>
          <a:ln>
            <a:noFill/>
          </a:ln>
          <a:effectLst>
            <a:outerShdw blurRad="50800" dist="38100" dir="2700000" algn="tl" rotWithShape="0">
              <a:prstClr val="black">
                <a:alpha val="40000"/>
              </a:prstClr>
            </a:outerShdw>
          </a:effectLst>
        </p:spPr>
        <p:style>
          <a:lnRef idx="2">
            <a:srgbClr val="DDDDDD">
              <a:shade val="50000"/>
            </a:srgbClr>
          </a:lnRef>
          <a:fillRef idx="1">
            <a:srgbClr val="DDDDDD"/>
          </a:fillRef>
          <a:effectRef idx="0">
            <a:srgbClr val="DDDDD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椭圆 1"/>
          <p:cNvSpPr/>
          <p:nvPr/>
        </p:nvSpPr>
        <p:spPr>
          <a:xfrm rot="16741234">
            <a:off x="583716" y="269472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rot="16741234" flipH="1">
            <a:off x="11427791" y="595720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16741234" flipH="1">
            <a:off x="11338226" y="49207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rot="16741234" flipH="1">
            <a:off x="11242952" y="552864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033952" y="2143852"/>
            <a:ext cx="10080625" cy="30561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9" name="矩形: 圆角 3"/>
          <p:cNvSpPr/>
          <p:nvPr/>
        </p:nvSpPr>
        <p:spPr>
          <a:xfrm>
            <a:off x="9027921"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4"/>
          <p:cNvSpPr/>
          <p:nvPr/>
        </p:nvSpPr>
        <p:spPr>
          <a:xfrm>
            <a:off x="9127934" y="5442224"/>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1" name="矩形: 圆角 7"/>
          <p:cNvSpPr/>
          <p:nvPr/>
        </p:nvSpPr>
        <p:spPr>
          <a:xfrm>
            <a:off x="9543904"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8"/>
          <p:cNvSpPr/>
          <p:nvPr/>
        </p:nvSpPr>
        <p:spPr>
          <a:xfrm>
            <a:off x="9643917" y="5442224"/>
            <a:ext cx="235402" cy="23540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3" name="矩形: 圆角 10"/>
          <p:cNvSpPr/>
          <p:nvPr/>
        </p:nvSpPr>
        <p:spPr>
          <a:xfrm>
            <a:off x="10059887"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1"/>
          <p:cNvSpPr/>
          <p:nvPr/>
        </p:nvSpPr>
        <p:spPr>
          <a:xfrm>
            <a:off x="10159900" y="5443350"/>
            <a:ext cx="235402" cy="233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3"/>
          <p:cNvSpPr/>
          <p:nvPr/>
        </p:nvSpPr>
        <p:spPr>
          <a:xfrm>
            <a:off x="10575870"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4"/>
          <p:cNvSpPr/>
          <p:nvPr/>
        </p:nvSpPr>
        <p:spPr>
          <a:xfrm>
            <a:off x="10695031" y="5442224"/>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0" name="组合 159"/>
          <p:cNvGrpSpPr/>
          <p:nvPr/>
        </p:nvGrpSpPr>
        <p:grpSpPr>
          <a:xfrm>
            <a:off x="5407464" y="2815984"/>
            <a:ext cx="5025031" cy="1656594"/>
            <a:chOff x="5394700" y="1370847"/>
            <a:chExt cx="5025031" cy="1656594"/>
          </a:xfrm>
        </p:grpSpPr>
        <p:sp>
          <p:nvSpPr>
            <p:cNvPr id="161" name="TextBox 19"/>
            <p:cNvSpPr txBox="1"/>
            <p:nvPr/>
          </p:nvSpPr>
          <p:spPr>
            <a:xfrm>
              <a:off x="5394700" y="1370847"/>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solidFill>
                    <a:schemeClr val="tx1"/>
                  </a:solidFill>
                  <a:latin typeface="微软雅黑" panose="020B0503020204020204" pitchFamily="34" charset="-122"/>
                  <a:ea typeface="微软雅黑" panose="020B0503020204020204" pitchFamily="34" charset="-122"/>
                </a:rPr>
                <a:t>优化前案例分析</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5394701" y="1782206"/>
              <a:ext cx="5025030" cy="124523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上述范例推荐产品区域存在的问题：</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1.主推产品不够明确，产品拍摄不一致，图片展现形式不统一，有的白底，有的图片上有字。</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2.价格不够突出，虽然是强烈的红色，但放在深灰底上，颜色灰度相近，反而不够明显。</a:t>
              </a:r>
              <a:endParaRPr lang="en-US" altLang="zh-CN" sz="1200">
                <a:solidFill>
                  <a:schemeClr val="tx1"/>
                </a:solidFill>
                <a:latin typeface="微软雅黑" panose="020B0503020204020204" pitchFamily="34" charset="-122"/>
                <a:ea typeface="微软雅黑" panose="020B0503020204020204" pitchFamily="34" charset="-122"/>
              </a:endParaRPr>
            </a:p>
          </p:txBody>
        </p:sp>
      </p:grpSp>
      <p:pic>
        <p:nvPicPr>
          <p:cNvPr id="4" name="图片 3" descr="7-84.1"/>
          <p:cNvPicPr>
            <a:picLocks noChangeAspect="1"/>
          </p:cNvPicPr>
          <p:nvPr/>
        </p:nvPicPr>
        <p:blipFill>
          <a:blip r:embed="rId1"/>
          <a:stretch>
            <a:fillRect/>
          </a:stretch>
        </p:blipFill>
        <p:spPr>
          <a:xfrm>
            <a:off x="1439545" y="2207260"/>
            <a:ext cx="3249930" cy="2785745"/>
          </a:xfrm>
          <a:prstGeom prst="rect">
            <a:avLst/>
          </a:prstGeom>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1"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1000" fill="hold"/>
                                        <p:tgtEl>
                                          <p:spTgt spid="145"/>
                                        </p:tgtEl>
                                        <p:attrNameLst>
                                          <p:attrName>ppt_w</p:attrName>
                                        </p:attrNameLst>
                                      </p:cBhvr>
                                      <p:tavLst>
                                        <p:tav tm="0">
                                          <p:val>
                                            <p:fltVal val="0"/>
                                          </p:val>
                                        </p:tav>
                                        <p:tav tm="100000">
                                          <p:val>
                                            <p:strVal val="#ppt_w"/>
                                          </p:val>
                                        </p:tav>
                                      </p:tavLst>
                                    </p:anim>
                                    <p:anim calcmode="lin" valueType="num">
                                      <p:cBhvr>
                                        <p:cTn id="22" dur="1000" fill="hold"/>
                                        <p:tgtEl>
                                          <p:spTgt spid="145"/>
                                        </p:tgtEl>
                                        <p:attrNameLst>
                                          <p:attrName>ppt_h</p:attrName>
                                        </p:attrNameLst>
                                      </p:cBhvr>
                                      <p:tavLst>
                                        <p:tav tm="0">
                                          <p:val>
                                            <p:fltVal val="0"/>
                                          </p:val>
                                        </p:tav>
                                        <p:tav tm="100000">
                                          <p:val>
                                            <p:strVal val="#ppt_h"/>
                                          </p:val>
                                        </p:tav>
                                      </p:tavLst>
                                    </p:anim>
                                    <p:anim calcmode="lin" valueType="num">
                                      <p:cBhvr>
                                        <p:cTn id="23" dur="1000" fill="hold"/>
                                        <p:tgtEl>
                                          <p:spTgt spid="145"/>
                                        </p:tgtEl>
                                        <p:attrNameLst>
                                          <p:attrName>style.rotation</p:attrName>
                                        </p:attrNameLst>
                                      </p:cBhvr>
                                      <p:tavLst>
                                        <p:tav tm="0">
                                          <p:val>
                                            <p:fltVal val="90"/>
                                          </p:val>
                                        </p:tav>
                                        <p:tav tm="100000">
                                          <p:val>
                                            <p:fltVal val="0"/>
                                          </p:val>
                                        </p:tav>
                                      </p:tavLst>
                                    </p:anim>
                                    <p:animEffect transition="in" filter="fade">
                                      <p:cBhvr>
                                        <p:cTn id="24" dur="1000"/>
                                        <p:tgtEl>
                                          <p:spTgt spid="145"/>
                                        </p:tgtEl>
                                      </p:cBhvr>
                                    </p:animEffect>
                                  </p:childTnLst>
                                </p:cTn>
                              </p:par>
                              <p:par>
                                <p:cTn id="25" presetID="31" presetClass="entr" presetSubtype="0" fill="hold" grpId="0" nodeType="withEffect">
                                  <p:stCondLst>
                                    <p:cond delay="50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1000" fill="hold"/>
                                        <p:tgtEl>
                                          <p:spTgt spid="146"/>
                                        </p:tgtEl>
                                        <p:attrNameLst>
                                          <p:attrName>ppt_w</p:attrName>
                                        </p:attrNameLst>
                                      </p:cBhvr>
                                      <p:tavLst>
                                        <p:tav tm="0">
                                          <p:val>
                                            <p:fltVal val="0"/>
                                          </p:val>
                                        </p:tav>
                                        <p:tav tm="100000">
                                          <p:val>
                                            <p:strVal val="#ppt_w"/>
                                          </p:val>
                                        </p:tav>
                                      </p:tavLst>
                                    </p:anim>
                                    <p:anim calcmode="lin" valueType="num">
                                      <p:cBhvr>
                                        <p:cTn id="28" dur="1000" fill="hold"/>
                                        <p:tgtEl>
                                          <p:spTgt spid="146"/>
                                        </p:tgtEl>
                                        <p:attrNameLst>
                                          <p:attrName>ppt_h</p:attrName>
                                        </p:attrNameLst>
                                      </p:cBhvr>
                                      <p:tavLst>
                                        <p:tav tm="0">
                                          <p:val>
                                            <p:fltVal val="0"/>
                                          </p:val>
                                        </p:tav>
                                        <p:tav tm="100000">
                                          <p:val>
                                            <p:strVal val="#ppt_h"/>
                                          </p:val>
                                        </p:tav>
                                      </p:tavLst>
                                    </p:anim>
                                    <p:anim calcmode="lin" valueType="num">
                                      <p:cBhvr>
                                        <p:cTn id="29" dur="1000" fill="hold"/>
                                        <p:tgtEl>
                                          <p:spTgt spid="146"/>
                                        </p:tgtEl>
                                        <p:attrNameLst>
                                          <p:attrName>style.rotation</p:attrName>
                                        </p:attrNameLst>
                                      </p:cBhvr>
                                      <p:tavLst>
                                        <p:tav tm="0">
                                          <p:val>
                                            <p:fltVal val="90"/>
                                          </p:val>
                                        </p:tav>
                                        <p:tav tm="100000">
                                          <p:val>
                                            <p:fltVal val="0"/>
                                          </p:val>
                                        </p:tav>
                                      </p:tavLst>
                                    </p:anim>
                                    <p:animEffect transition="in" filter="fade">
                                      <p:cBhvr>
                                        <p:cTn id="30" dur="1000"/>
                                        <p:tgtEl>
                                          <p:spTgt spid="146"/>
                                        </p:tgtEl>
                                      </p:cBhvr>
                                    </p:animEffect>
                                  </p:childTnLst>
                                </p:cTn>
                              </p:par>
                              <p:par>
                                <p:cTn id="31" presetID="31" presetClass="entr" presetSubtype="0" fill="hold" grpId="0" nodeType="withEffect">
                                  <p:stCondLst>
                                    <p:cond delay="50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1000" fill="hold"/>
                                        <p:tgtEl>
                                          <p:spTgt spid="147"/>
                                        </p:tgtEl>
                                        <p:attrNameLst>
                                          <p:attrName>ppt_w</p:attrName>
                                        </p:attrNameLst>
                                      </p:cBhvr>
                                      <p:tavLst>
                                        <p:tav tm="0">
                                          <p:val>
                                            <p:fltVal val="0"/>
                                          </p:val>
                                        </p:tav>
                                        <p:tav tm="100000">
                                          <p:val>
                                            <p:strVal val="#ppt_w"/>
                                          </p:val>
                                        </p:tav>
                                      </p:tavLst>
                                    </p:anim>
                                    <p:anim calcmode="lin" valueType="num">
                                      <p:cBhvr>
                                        <p:cTn id="34" dur="1000" fill="hold"/>
                                        <p:tgtEl>
                                          <p:spTgt spid="147"/>
                                        </p:tgtEl>
                                        <p:attrNameLst>
                                          <p:attrName>ppt_h</p:attrName>
                                        </p:attrNameLst>
                                      </p:cBhvr>
                                      <p:tavLst>
                                        <p:tav tm="0">
                                          <p:val>
                                            <p:fltVal val="0"/>
                                          </p:val>
                                        </p:tav>
                                        <p:tav tm="100000">
                                          <p:val>
                                            <p:strVal val="#ppt_h"/>
                                          </p:val>
                                        </p:tav>
                                      </p:tavLst>
                                    </p:anim>
                                    <p:anim calcmode="lin" valueType="num">
                                      <p:cBhvr>
                                        <p:cTn id="35" dur="1000" fill="hold"/>
                                        <p:tgtEl>
                                          <p:spTgt spid="147"/>
                                        </p:tgtEl>
                                        <p:attrNameLst>
                                          <p:attrName>style.rotation</p:attrName>
                                        </p:attrNameLst>
                                      </p:cBhvr>
                                      <p:tavLst>
                                        <p:tav tm="0">
                                          <p:val>
                                            <p:fltVal val="90"/>
                                          </p:val>
                                        </p:tav>
                                        <p:tav tm="100000">
                                          <p:val>
                                            <p:fltVal val="0"/>
                                          </p:val>
                                        </p:tav>
                                      </p:tavLst>
                                    </p:anim>
                                    <p:animEffect transition="in" filter="fade">
                                      <p:cBhvr>
                                        <p:cTn id="36" dur="1000"/>
                                        <p:tgtEl>
                                          <p:spTgt spid="14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wipe(left)">
                                      <p:cBhvr>
                                        <p:cTn id="40" dur="500"/>
                                        <p:tgtEl>
                                          <p:spTgt spid="148"/>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par>
                          <p:cTn id="46" fill="hold">
                            <p:stCondLst>
                              <p:cond delay="3500"/>
                            </p:stCondLst>
                            <p:childTnLst>
                              <p:par>
                                <p:cTn id="47" presetID="12" presetClass="entr" presetSubtype="8"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additive="base">
                                        <p:cTn id="49" dur="500"/>
                                        <p:tgtEl>
                                          <p:spTgt spid="160"/>
                                        </p:tgtEl>
                                        <p:attrNameLst>
                                          <p:attrName>ppt_x</p:attrName>
                                        </p:attrNameLst>
                                      </p:cBhvr>
                                      <p:tavLst>
                                        <p:tav tm="0">
                                          <p:val>
                                            <p:strVal val="#ppt_x-#ppt_w*1.125000"/>
                                          </p:val>
                                        </p:tav>
                                        <p:tav tm="100000">
                                          <p:val>
                                            <p:strVal val="#ppt_x"/>
                                          </p:val>
                                        </p:tav>
                                      </p:tavLst>
                                    </p:anim>
                                    <p:animEffect transition="in" filter="wipe(right)">
                                      <p:cBhvr>
                                        <p:cTn id="50" dur="500"/>
                                        <p:tgtEl>
                                          <p:spTgt spid="160"/>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0"/>
                                        </p:tgtEl>
                                        <p:attrNameLst>
                                          <p:attrName>style.visibility</p:attrName>
                                        </p:attrNameLst>
                                      </p:cBhvr>
                                      <p:to>
                                        <p:strVal val="visible"/>
                                      </p:to>
                                    </p:set>
                                    <p:anim calcmode="lin" valueType="num">
                                      <p:cBhvr>
                                        <p:cTn id="59" dur="500" fill="hold"/>
                                        <p:tgtEl>
                                          <p:spTgt spid="150"/>
                                        </p:tgtEl>
                                        <p:attrNameLst>
                                          <p:attrName>ppt_w</p:attrName>
                                        </p:attrNameLst>
                                      </p:cBhvr>
                                      <p:tavLst>
                                        <p:tav tm="0">
                                          <p:val>
                                            <p:fltVal val="0"/>
                                          </p:val>
                                        </p:tav>
                                        <p:tav tm="100000">
                                          <p:val>
                                            <p:strVal val="#ppt_w"/>
                                          </p:val>
                                        </p:tav>
                                      </p:tavLst>
                                    </p:anim>
                                    <p:anim calcmode="lin" valueType="num">
                                      <p:cBhvr>
                                        <p:cTn id="60" dur="500" fill="hold"/>
                                        <p:tgtEl>
                                          <p:spTgt spid="150"/>
                                        </p:tgtEl>
                                        <p:attrNameLst>
                                          <p:attrName>ppt_h</p:attrName>
                                        </p:attrNameLst>
                                      </p:cBhvr>
                                      <p:tavLst>
                                        <p:tav tm="0">
                                          <p:val>
                                            <p:fltVal val="0"/>
                                          </p:val>
                                        </p:tav>
                                        <p:tav tm="100000">
                                          <p:val>
                                            <p:strVal val="#ppt_h"/>
                                          </p:val>
                                        </p:tav>
                                      </p:tavLst>
                                    </p:anim>
                                    <p:animEffect transition="in" filter="fade">
                                      <p:cBhvr>
                                        <p:cTn id="61" dur="500"/>
                                        <p:tgtEl>
                                          <p:spTgt spid="15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 calcmode="lin" valueType="num">
                                      <p:cBhvr>
                                        <p:cTn id="64" dur="500" fill="hold"/>
                                        <p:tgtEl>
                                          <p:spTgt spid="151"/>
                                        </p:tgtEl>
                                        <p:attrNameLst>
                                          <p:attrName>ppt_w</p:attrName>
                                        </p:attrNameLst>
                                      </p:cBhvr>
                                      <p:tavLst>
                                        <p:tav tm="0">
                                          <p:val>
                                            <p:fltVal val="0"/>
                                          </p:val>
                                        </p:tav>
                                        <p:tav tm="100000">
                                          <p:val>
                                            <p:strVal val="#ppt_w"/>
                                          </p:val>
                                        </p:tav>
                                      </p:tavLst>
                                    </p:anim>
                                    <p:anim calcmode="lin" valueType="num">
                                      <p:cBhvr>
                                        <p:cTn id="65" dur="500" fill="hold"/>
                                        <p:tgtEl>
                                          <p:spTgt spid="151"/>
                                        </p:tgtEl>
                                        <p:attrNameLst>
                                          <p:attrName>ppt_h</p:attrName>
                                        </p:attrNameLst>
                                      </p:cBhvr>
                                      <p:tavLst>
                                        <p:tav tm="0">
                                          <p:val>
                                            <p:fltVal val="0"/>
                                          </p:val>
                                        </p:tav>
                                        <p:tav tm="100000">
                                          <p:val>
                                            <p:strVal val="#ppt_h"/>
                                          </p:val>
                                        </p:tav>
                                      </p:tavLst>
                                    </p:anim>
                                    <p:animEffect transition="in" filter="fade">
                                      <p:cBhvr>
                                        <p:cTn id="66" dur="500"/>
                                        <p:tgtEl>
                                          <p:spTgt spid="15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2"/>
                                        </p:tgtEl>
                                        <p:attrNameLst>
                                          <p:attrName>style.visibility</p:attrName>
                                        </p:attrNameLst>
                                      </p:cBhvr>
                                      <p:to>
                                        <p:strVal val="visible"/>
                                      </p:to>
                                    </p:set>
                                    <p:anim calcmode="lin" valueType="num">
                                      <p:cBhvr>
                                        <p:cTn id="69" dur="500" fill="hold"/>
                                        <p:tgtEl>
                                          <p:spTgt spid="152"/>
                                        </p:tgtEl>
                                        <p:attrNameLst>
                                          <p:attrName>ppt_w</p:attrName>
                                        </p:attrNameLst>
                                      </p:cBhvr>
                                      <p:tavLst>
                                        <p:tav tm="0">
                                          <p:val>
                                            <p:fltVal val="0"/>
                                          </p:val>
                                        </p:tav>
                                        <p:tav tm="100000">
                                          <p:val>
                                            <p:strVal val="#ppt_w"/>
                                          </p:val>
                                        </p:tav>
                                      </p:tavLst>
                                    </p:anim>
                                    <p:anim calcmode="lin" valueType="num">
                                      <p:cBhvr>
                                        <p:cTn id="70" dur="500" fill="hold"/>
                                        <p:tgtEl>
                                          <p:spTgt spid="152"/>
                                        </p:tgtEl>
                                        <p:attrNameLst>
                                          <p:attrName>ppt_h</p:attrName>
                                        </p:attrNameLst>
                                      </p:cBhvr>
                                      <p:tavLst>
                                        <p:tav tm="0">
                                          <p:val>
                                            <p:fltVal val="0"/>
                                          </p:val>
                                        </p:tav>
                                        <p:tav tm="100000">
                                          <p:val>
                                            <p:strVal val="#ppt_h"/>
                                          </p:val>
                                        </p:tav>
                                      </p:tavLst>
                                    </p:anim>
                                    <p:animEffect transition="in" filter="fade">
                                      <p:cBhvr>
                                        <p:cTn id="71" dur="500"/>
                                        <p:tgtEl>
                                          <p:spTgt spid="15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 calcmode="lin" valueType="num">
                                      <p:cBhvr>
                                        <p:cTn id="74" dur="500" fill="hold"/>
                                        <p:tgtEl>
                                          <p:spTgt spid="153"/>
                                        </p:tgtEl>
                                        <p:attrNameLst>
                                          <p:attrName>ppt_w</p:attrName>
                                        </p:attrNameLst>
                                      </p:cBhvr>
                                      <p:tavLst>
                                        <p:tav tm="0">
                                          <p:val>
                                            <p:fltVal val="0"/>
                                          </p:val>
                                        </p:tav>
                                        <p:tav tm="100000">
                                          <p:val>
                                            <p:strVal val="#ppt_w"/>
                                          </p:val>
                                        </p:tav>
                                      </p:tavLst>
                                    </p:anim>
                                    <p:anim calcmode="lin" valueType="num">
                                      <p:cBhvr>
                                        <p:cTn id="75" dur="500" fill="hold"/>
                                        <p:tgtEl>
                                          <p:spTgt spid="153"/>
                                        </p:tgtEl>
                                        <p:attrNameLst>
                                          <p:attrName>ppt_h</p:attrName>
                                        </p:attrNameLst>
                                      </p:cBhvr>
                                      <p:tavLst>
                                        <p:tav tm="0">
                                          <p:val>
                                            <p:fltVal val="0"/>
                                          </p:val>
                                        </p:tav>
                                        <p:tav tm="100000">
                                          <p:val>
                                            <p:strVal val="#ppt_h"/>
                                          </p:val>
                                        </p:tav>
                                      </p:tavLst>
                                    </p:anim>
                                    <p:animEffect transition="in" filter="fade">
                                      <p:cBhvr>
                                        <p:cTn id="76" dur="500"/>
                                        <p:tgtEl>
                                          <p:spTgt spid="15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Effect transition="in" filter="fade">
                                      <p:cBhvr>
                                        <p:cTn id="81" dur="500"/>
                                        <p:tgtEl>
                                          <p:spTgt spid="15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 calcmode="lin" valueType="num">
                                      <p:cBhvr>
                                        <p:cTn id="84" dur="500" fill="hold"/>
                                        <p:tgtEl>
                                          <p:spTgt spid="155"/>
                                        </p:tgtEl>
                                        <p:attrNameLst>
                                          <p:attrName>ppt_w</p:attrName>
                                        </p:attrNameLst>
                                      </p:cBhvr>
                                      <p:tavLst>
                                        <p:tav tm="0">
                                          <p:val>
                                            <p:fltVal val="0"/>
                                          </p:val>
                                        </p:tav>
                                        <p:tav tm="100000">
                                          <p:val>
                                            <p:strVal val="#ppt_w"/>
                                          </p:val>
                                        </p:tav>
                                      </p:tavLst>
                                    </p:anim>
                                    <p:anim calcmode="lin" valueType="num">
                                      <p:cBhvr>
                                        <p:cTn id="85" dur="500" fill="hold"/>
                                        <p:tgtEl>
                                          <p:spTgt spid="155"/>
                                        </p:tgtEl>
                                        <p:attrNameLst>
                                          <p:attrName>ppt_h</p:attrName>
                                        </p:attrNameLst>
                                      </p:cBhvr>
                                      <p:tavLst>
                                        <p:tav tm="0">
                                          <p:val>
                                            <p:fltVal val="0"/>
                                          </p:val>
                                        </p:tav>
                                        <p:tav tm="100000">
                                          <p:val>
                                            <p:strVal val="#ppt_h"/>
                                          </p:val>
                                        </p:tav>
                                      </p:tavLst>
                                    </p:anim>
                                    <p:animEffect transition="in" filter="fade">
                                      <p:cBhvr>
                                        <p:cTn id="86" dur="500"/>
                                        <p:tgtEl>
                                          <p:spTgt spid="15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56"/>
                                        </p:tgtEl>
                                        <p:attrNameLst>
                                          <p:attrName>style.visibility</p:attrName>
                                        </p:attrNameLst>
                                      </p:cBhvr>
                                      <p:to>
                                        <p:strVal val="visible"/>
                                      </p:to>
                                    </p:set>
                                    <p:anim calcmode="lin" valueType="num">
                                      <p:cBhvr>
                                        <p:cTn id="89" dur="500" fill="hold"/>
                                        <p:tgtEl>
                                          <p:spTgt spid="156"/>
                                        </p:tgtEl>
                                        <p:attrNameLst>
                                          <p:attrName>ppt_w</p:attrName>
                                        </p:attrNameLst>
                                      </p:cBhvr>
                                      <p:tavLst>
                                        <p:tav tm="0">
                                          <p:val>
                                            <p:fltVal val="0"/>
                                          </p:val>
                                        </p:tav>
                                        <p:tav tm="100000">
                                          <p:val>
                                            <p:strVal val="#ppt_w"/>
                                          </p:val>
                                        </p:tav>
                                      </p:tavLst>
                                    </p:anim>
                                    <p:anim calcmode="lin" valueType="num">
                                      <p:cBhvr>
                                        <p:cTn id="90" dur="500" fill="hold"/>
                                        <p:tgtEl>
                                          <p:spTgt spid="156"/>
                                        </p:tgtEl>
                                        <p:attrNameLst>
                                          <p:attrName>ppt_h</p:attrName>
                                        </p:attrNameLst>
                                      </p:cBhvr>
                                      <p:tavLst>
                                        <p:tav tm="0">
                                          <p:val>
                                            <p:fltVal val="0"/>
                                          </p:val>
                                        </p:tav>
                                        <p:tav tm="100000">
                                          <p:val>
                                            <p:strVal val="#ppt_h"/>
                                          </p:val>
                                        </p:tav>
                                      </p:tavLst>
                                    </p:anim>
                                    <p:animEffect transition="in" filter="fade">
                                      <p:cBhvr>
                                        <p:cTn id="91" dur="500"/>
                                        <p:tgtEl>
                                          <p:spTgt spid="156"/>
                                        </p:tgtEl>
                                      </p:cBhvr>
                                    </p:animEffect>
                                  </p:childTnLst>
                                </p:cTn>
                              </p:par>
                              <p:par>
                                <p:cTn id="92" presetID="53" presetClass="entr" presetSubtype="16" fill="hold" nodeType="withEffect">
                                  <p:stCondLst>
                                    <p:cond delay="0"/>
                                  </p:stCondLst>
                                  <p:childTnLst>
                                    <p:set>
                                      <p:cBhvr>
                                        <p:cTn id="93" dur="1" fill="hold">
                                          <p:stCondLst>
                                            <p:cond delay="0"/>
                                          </p:stCondLst>
                                        </p:cTn>
                                        <p:tgtEl>
                                          <p:spTgt spid="157"/>
                                        </p:tgtEl>
                                        <p:attrNameLst>
                                          <p:attrName>style.visibility</p:attrName>
                                        </p:attrNameLst>
                                      </p:cBhvr>
                                      <p:to>
                                        <p:strVal val="visible"/>
                                      </p:to>
                                    </p:set>
                                    <p:anim calcmode="lin" valueType="num">
                                      <p:cBhvr>
                                        <p:cTn id="94" dur="500" fill="hold"/>
                                        <p:tgtEl>
                                          <p:spTgt spid="157"/>
                                        </p:tgtEl>
                                        <p:attrNameLst>
                                          <p:attrName>ppt_w</p:attrName>
                                        </p:attrNameLst>
                                      </p:cBhvr>
                                      <p:tavLst>
                                        <p:tav tm="0">
                                          <p:val>
                                            <p:fltVal val="0"/>
                                          </p:val>
                                        </p:tav>
                                        <p:tav tm="100000">
                                          <p:val>
                                            <p:strVal val="#ppt_w"/>
                                          </p:val>
                                        </p:tav>
                                      </p:tavLst>
                                    </p:anim>
                                    <p:anim calcmode="lin" valueType="num">
                                      <p:cBhvr>
                                        <p:cTn id="95" dur="500" fill="hold"/>
                                        <p:tgtEl>
                                          <p:spTgt spid="157"/>
                                        </p:tgtEl>
                                        <p:attrNameLst>
                                          <p:attrName>ppt_h</p:attrName>
                                        </p:attrNameLst>
                                      </p:cBhvr>
                                      <p:tavLst>
                                        <p:tav tm="0">
                                          <p:val>
                                            <p:fltVal val="0"/>
                                          </p:val>
                                        </p:tav>
                                        <p:tav tm="100000">
                                          <p:val>
                                            <p:strVal val="#ppt_h"/>
                                          </p:val>
                                        </p:tav>
                                      </p:tavLst>
                                    </p:anim>
                                    <p:animEffect transition="in" filter="fade">
                                      <p:cBhvr>
                                        <p:cTn id="96" dur="500"/>
                                        <p:tgtEl>
                                          <p:spTgt spid="157"/>
                                        </p:tgtEl>
                                      </p:cBhvr>
                                    </p:animEffect>
                                  </p:childTnLst>
                                </p:cTn>
                              </p:par>
                            </p:childTnLst>
                          </p:cTn>
                        </p:par>
                        <p:par>
                          <p:cTn id="97" fill="hold">
                            <p:stCondLst>
                              <p:cond delay="4500"/>
                            </p:stCondLst>
                            <p:childTnLst>
                              <p:par>
                                <p:cTn id="98" presetID="22" presetClass="entr" presetSubtype="8"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3" grpId="0" bldLvl="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7" name="组合 156"/>
          <p:cNvGrpSpPr/>
          <p:nvPr/>
        </p:nvGrpSpPr>
        <p:grpSpPr>
          <a:xfrm>
            <a:off x="8511938" y="5342211"/>
            <a:ext cx="435428" cy="435428"/>
            <a:chOff x="8533674" y="5262836"/>
            <a:chExt cx="435428" cy="435428"/>
          </a:xfrm>
          <a:solidFill>
            <a:srgbClr val="00AAB3"/>
          </a:solidFill>
        </p:grpSpPr>
        <p:sp>
          <p:nvSpPr>
            <p:cNvPr id="158" name="矩形: 圆角 28"/>
            <p:cNvSpPr/>
            <p:nvPr/>
          </p:nvSpPr>
          <p:spPr>
            <a:xfrm>
              <a:off x="8533674" y="5262836"/>
              <a:ext cx="435428" cy="43542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9"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矩形 2"/>
          <p:cNvSpPr/>
          <p:nvPr/>
        </p:nvSpPr>
        <p:spPr>
          <a:xfrm>
            <a:off x="906952" y="2016852"/>
            <a:ext cx="10080625" cy="3056164"/>
          </a:xfrm>
          <a:prstGeom prst="rect">
            <a:avLst/>
          </a:prstGeom>
          <a:solidFill>
            <a:sysClr val="window" lastClr="FFFFFF"/>
          </a:solidFill>
          <a:ln>
            <a:noFill/>
          </a:ln>
          <a:effectLst>
            <a:outerShdw blurRad="50800" dist="38100" dir="2700000" algn="tl" rotWithShape="0">
              <a:prstClr val="black">
                <a:alpha val="40000"/>
              </a:prstClr>
            </a:outerShdw>
          </a:effectLst>
        </p:spPr>
        <p:style>
          <a:lnRef idx="2">
            <a:srgbClr val="DDDDDD">
              <a:shade val="50000"/>
            </a:srgbClr>
          </a:lnRef>
          <a:fillRef idx="1">
            <a:srgbClr val="DDDDDD"/>
          </a:fillRef>
          <a:effectRef idx="0">
            <a:srgbClr val="DDDDDD"/>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椭圆 1"/>
          <p:cNvSpPr/>
          <p:nvPr/>
        </p:nvSpPr>
        <p:spPr>
          <a:xfrm rot="16741234">
            <a:off x="583716" y="269472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rot="16741234" flipH="1">
            <a:off x="11427791" y="5957207"/>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16741234" flipH="1">
            <a:off x="11338226" y="4920731"/>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rot="16741234" flipH="1">
            <a:off x="11242952" y="5528640"/>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1033952" y="2143852"/>
            <a:ext cx="10080625" cy="30561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9" name="矩形: 圆角 3"/>
          <p:cNvSpPr/>
          <p:nvPr/>
        </p:nvSpPr>
        <p:spPr>
          <a:xfrm>
            <a:off x="9027921"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4"/>
          <p:cNvSpPr/>
          <p:nvPr/>
        </p:nvSpPr>
        <p:spPr>
          <a:xfrm>
            <a:off x="9127934" y="5442224"/>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1" name="矩形: 圆角 7"/>
          <p:cNvSpPr/>
          <p:nvPr/>
        </p:nvSpPr>
        <p:spPr>
          <a:xfrm>
            <a:off x="9543904"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8"/>
          <p:cNvSpPr/>
          <p:nvPr/>
        </p:nvSpPr>
        <p:spPr>
          <a:xfrm>
            <a:off x="9643917" y="5442224"/>
            <a:ext cx="235402" cy="23540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3" name="矩形: 圆角 10"/>
          <p:cNvSpPr/>
          <p:nvPr/>
        </p:nvSpPr>
        <p:spPr>
          <a:xfrm>
            <a:off x="10059887"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1"/>
          <p:cNvSpPr/>
          <p:nvPr/>
        </p:nvSpPr>
        <p:spPr>
          <a:xfrm>
            <a:off x="10159900" y="5443350"/>
            <a:ext cx="235402" cy="233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5" name="矩形: 圆角 13"/>
          <p:cNvSpPr/>
          <p:nvPr/>
        </p:nvSpPr>
        <p:spPr>
          <a:xfrm>
            <a:off x="10575870" y="5342211"/>
            <a:ext cx="435428" cy="435428"/>
          </a:xfrm>
          <a:prstGeom prst="roundRect">
            <a:avLst/>
          </a:prstGeom>
          <a:solidFill>
            <a:srgbClr val="00AAB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4"/>
          <p:cNvSpPr/>
          <p:nvPr/>
        </p:nvSpPr>
        <p:spPr>
          <a:xfrm>
            <a:off x="10695031" y="5442224"/>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60" name="组合 159"/>
          <p:cNvGrpSpPr/>
          <p:nvPr/>
        </p:nvGrpSpPr>
        <p:grpSpPr>
          <a:xfrm>
            <a:off x="5407464" y="2815984"/>
            <a:ext cx="5025031" cy="1656594"/>
            <a:chOff x="5394700" y="1370847"/>
            <a:chExt cx="5025031" cy="1656594"/>
          </a:xfrm>
        </p:grpSpPr>
        <p:sp>
          <p:nvSpPr>
            <p:cNvPr id="161" name="TextBox 19"/>
            <p:cNvSpPr txBox="1"/>
            <p:nvPr/>
          </p:nvSpPr>
          <p:spPr>
            <a:xfrm>
              <a:off x="5394700" y="1370847"/>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b="1" dirty="0">
                  <a:solidFill>
                    <a:schemeClr val="tx1"/>
                  </a:solidFill>
                  <a:latin typeface="微软雅黑" panose="020B0503020204020204" pitchFamily="34" charset="-122"/>
                  <a:ea typeface="微软雅黑" panose="020B0503020204020204" pitchFamily="34" charset="-122"/>
                </a:rPr>
                <a:t>优化前案例分析</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62" name="文本框 161"/>
            <p:cNvSpPr txBox="1"/>
            <p:nvPr/>
          </p:nvSpPr>
          <p:spPr>
            <a:xfrm>
              <a:off x="5394701" y="1782206"/>
              <a:ext cx="5025030" cy="124523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上述范例首页腰部存在的问题：</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1.楼层视觉元素展现过多</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2.字体形式太多。</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3.产品拍摄的角度各异，造成展现杂乱。</a:t>
              </a:r>
              <a:endParaRPr lang="en-US" altLang="zh-CN" sz="1200">
                <a:solidFill>
                  <a:schemeClr val="tx1"/>
                </a:solidFill>
                <a:latin typeface="微软雅黑" panose="020B0503020204020204" pitchFamily="34" charset="-122"/>
                <a:ea typeface="微软雅黑" panose="020B0503020204020204" pitchFamily="34" charset="-122"/>
              </a:endParaRPr>
            </a:p>
            <a:p>
              <a:pPr>
                <a:lnSpc>
                  <a:spcPct val="125000"/>
                </a:lnSpc>
              </a:pPr>
              <a:r>
                <a:rPr lang="en-US" altLang="zh-CN" sz="1200">
                  <a:solidFill>
                    <a:schemeClr val="tx1"/>
                  </a:solidFill>
                  <a:latin typeface="微软雅黑" panose="020B0503020204020204" pitchFamily="34" charset="-122"/>
                  <a:ea typeface="微软雅黑" panose="020B0503020204020204" pitchFamily="34" charset="-122"/>
                </a:rPr>
                <a:t>4.标签与图片展示无规范。</a:t>
              </a:r>
              <a:endParaRPr lang="en-US" altLang="zh-CN" sz="1200">
                <a:solidFill>
                  <a:schemeClr val="tx1"/>
                </a:solidFill>
                <a:latin typeface="微软雅黑" panose="020B0503020204020204" pitchFamily="34" charset="-122"/>
                <a:ea typeface="微软雅黑" panose="020B0503020204020204" pitchFamily="34" charset="-122"/>
              </a:endParaRPr>
            </a:p>
          </p:txBody>
        </p:sp>
      </p:grpSp>
      <p:pic>
        <p:nvPicPr>
          <p:cNvPr id="4" name="图片 3" descr="C:\Users\Administrator\Desktop\余乐\美工教材\四改\tu\7-85.jpg7-85"/>
          <p:cNvPicPr>
            <a:picLocks noChangeAspect="1"/>
          </p:cNvPicPr>
          <p:nvPr/>
        </p:nvPicPr>
        <p:blipFill>
          <a:blip r:embed="rId1"/>
          <a:srcRect/>
          <a:stretch>
            <a:fillRect/>
          </a:stretch>
        </p:blipFill>
        <p:spPr>
          <a:xfrm>
            <a:off x="1439545" y="2458720"/>
            <a:ext cx="3249930" cy="2282825"/>
          </a:xfrm>
          <a:prstGeom prst="rect">
            <a:avLst/>
          </a:prstGeom>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31"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145"/>
                                        </p:tgtEl>
                                        <p:attrNameLst>
                                          <p:attrName>style.visibility</p:attrName>
                                        </p:attrNameLst>
                                      </p:cBhvr>
                                      <p:to>
                                        <p:strVal val="visible"/>
                                      </p:to>
                                    </p:set>
                                    <p:anim calcmode="lin" valueType="num">
                                      <p:cBhvr>
                                        <p:cTn id="21" dur="1000" fill="hold"/>
                                        <p:tgtEl>
                                          <p:spTgt spid="145"/>
                                        </p:tgtEl>
                                        <p:attrNameLst>
                                          <p:attrName>ppt_w</p:attrName>
                                        </p:attrNameLst>
                                      </p:cBhvr>
                                      <p:tavLst>
                                        <p:tav tm="0">
                                          <p:val>
                                            <p:fltVal val="0"/>
                                          </p:val>
                                        </p:tav>
                                        <p:tav tm="100000">
                                          <p:val>
                                            <p:strVal val="#ppt_w"/>
                                          </p:val>
                                        </p:tav>
                                      </p:tavLst>
                                    </p:anim>
                                    <p:anim calcmode="lin" valueType="num">
                                      <p:cBhvr>
                                        <p:cTn id="22" dur="1000" fill="hold"/>
                                        <p:tgtEl>
                                          <p:spTgt spid="145"/>
                                        </p:tgtEl>
                                        <p:attrNameLst>
                                          <p:attrName>ppt_h</p:attrName>
                                        </p:attrNameLst>
                                      </p:cBhvr>
                                      <p:tavLst>
                                        <p:tav tm="0">
                                          <p:val>
                                            <p:fltVal val="0"/>
                                          </p:val>
                                        </p:tav>
                                        <p:tav tm="100000">
                                          <p:val>
                                            <p:strVal val="#ppt_h"/>
                                          </p:val>
                                        </p:tav>
                                      </p:tavLst>
                                    </p:anim>
                                    <p:anim calcmode="lin" valueType="num">
                                      <p:cBhvr>
                                        <p:cTn id="23" dur="1000" fill="hold"/>
                                        <p:tgtEl>
                                          <p:spTgt spid="145"/>
                                        </p:tgtEl>
                                        <p:attrNameLst>
                                          <p:attrName>style.rotation</p:attrName>
                                        </p:attrNameLst>
                                      </p:cBhvr>
                                      <p:tavLst>
                                        <p:tav tm="0">
                                          <p:val>
                                            <p:fltVal val="90"/>
                                          </p:val>
                                        </p:tav>
                                        <p:tav tm="100000">
                                          <p:val>
                                            <p:fltVal val="0"/>
                                          </p:val>
                                        </p:tav>
                                      </p:tavLst>
                                    </p:anim>
                                    <p:animEffect transition="in" filter="fade">
                                      <p:cBhvr>
                                        <p:cTn id="24" dur="1000"/>
                                        <p:tgtEl>
                                          <p:spTgt spid="145"/>
                                        </p:tgtEl>
                                      </p:cBhvr>
                                    </p:animEffect>
                                  </p:childTnLst>
                                </p:cTn>
                              </p:par>
                              <p:par>
                                <p:cTn id="25" presetID="31" presetClass="entr" presetSubtype="0" fill="hold" grpId="0" nodeType="withEffect">
                                  <p:stCondLst>
                                    <p:cond delay="500"/>
                                  </p:stCondLst>
                                  <p:childTnLst>
                                    <p:set>
                                      <p:cBhvr>
                                        <p:cTn id="26" dur="1" fill="hold">
                                          <p:stCondLst>
                                            <p:cond delay="0"/>
                                          </p:stCondLst>
                                        </p:cTn>
                                        <p:tgtEl>
                                          <p:spTgt spid="146"/>
                                        </p:tgtEl>
                                        <p:attrNameLst>
                                          <p:attrName>style.visibility</p:attrName>
                                        </p:attrNameLst>
                                      </p:cBhvr>
                                      <p:to>
                                        <p:strVal val="visible"/>
                                      </p:to>
                                    </p:set>
                                    <p:anim calcmode="lin" valueType="num">
                                      <p:cBhvr>
                                        <p:cTn id="27" dur="1000" fill="hold"/>
                                        <p:tgtEl>
                                          <p:spTgt spid="146"/>
                                        </p:tgtEl>
                                        <p:attrNameLst>
                                          <p:attrName>ppt_w</p:attrName>
                                        </p:attrNameLst>
                                      </p:cBhvr>
                                      <p:tavLst>
                                        <p:tav tm="0">
                                          <p:val>
                                            <p:fltVal val="0"/>
                                          </p:val>
                                        </p:tav>
                                        <p:tav tm="100000">
                                          <p:val>
                                            <p:strVal val="#ppt_w"/>
                                          </p:val>
                                        </p:tav>
                                      </p:tavLst>
                                    </p:anim>
                                    <p:anim calcmode="lin" valueType="num">
                                      <p:cBhvr>
                                        <p:cTn id="28" dur="1000" fill="hold"/>
                                        <p:tgtEl>
                                          <p:spTgt spid="146"/>
                                        </p:tgtEl>
                                        <p:attrNameLst>
                                          <p:attrName>ppt_h</p:attrName>
                                        </p:attrNameLst>
                                      </p:cBhvr>
                                      <p:tavLst>
                                        <p:tav tm="0">
                                          <p:val>
                                            <p:fltVal val="0"/>
                                          </p:val>
                                        </p:tav>
                                        <p:tav tm="100000">
                                          <p:val>
                                            <p:strVal val="#ppt_h"/>
                                          </p:val>
                                        </p:tav>
                                      </p:tavLst>
                                    </p:anim>
                                    <p:anim calcmode="lin" valueType="num">
                                      <p:cBhvr>
                                        <p:cTn id="29" dur="1000" fill="hold"/>
                                        <p:tgtEl>
                                          <p:spTgt spid="146"/>
                                        </p:tgtEl>
                                        <p:attrNameLst>
                                          <p:attrName>style.rotation</p:attrName>
                                        </p:attrNameLst>
                                      </p:cBhvr>
                                      <p:tavLst>
                                        <p:tav tm="0">
                                          <p:val>
                                            <p:fltVal val="90"/>
                                          </p:val>
                                        </p:tav>
                                        <p:tav tm="100000">
                                          <p:val>
                                            <p:fltVal val="0"/>
                                          </p:val>
                                        </p:tav>
                                      </p:tavLst>
                                    </p:anim>
                                    <p:animEffect transition="in" filter="fade">
                                      <p:cBhvr>
                                        <p:cTn id="30" dur="1000"/>
                                        <p:tgtEl>
                                          <p:spTgt spid="146"/>
                                        </p:tgtEl>
                                      </p:cBhvr>
                                    </p:animEffect>
                                  </p:childTnLst>
                                </p:cTn>
                              </p:par>
                              <p:par>
                                <p:cTn id="31" presetID="31" presetClass="entr" presetSubtype="0" fill="hold" grpId="0" nodeType="withEffect">
                                  <p:stCondLst>
                                    <p:cond delay="500"/>
                                  </p:stCondLst>
                                  <p:childTnLst>
                                    <p:set>
                                      <p:cBhvr>
                                        <p:cTn id="32" dur="1" fill="hold">
                                          <p:stCondLst>
                                            <p:cond delay="0"/>
                                          </p:stCondLst>
                                        </p:cTn>
                                        <p:tgtEl>
                                          <p:spTgt spid="147"/>
                                        </p:tgtEl>
                                        <p:attrNameLst>
                                          <p:attrName>style.visibility</p:attrName>
                                        </p:attrNameLst>
                                      </p:cBhvr>
                                      <p:to>
                                        <p:strVal val="visible"/>
                                      </p:to>
                                    </p:set>
                                    <p:anim calcmode="lin" valueType="num">
                                      <p:cBhvr>
                                        <p:cTn id="33" dur="1000" fill="hold"/>
                                        <p:tgtEl>
                                          <p:spTgt spid="147"/>
                                        </p:tgtEl>
                                        <p:attrNameLst>
                                          <p:attrName>ppt_w</p:attrName>
                                        </p:attrNameLst>
                                      </p:cBhvr>
                                      <p:tavLst>
                                        <p:tav tm="0">
                                          <p:val>
                                            <p:fltVal val="0"/>
                                          </p:val>
                                        </p:tav>
                                        <p:tav tm="100000">
                                          <p:val>
                                            <p:strVal val="#ppt_w"/>
                                          </p:val>
                                        </p:tav>
                                      </p:tavLst>
                                    </p:anim>
                                    <p:anim calcmode="lin" valueType="num">
                                      <p:cBhvr>
                                        <p:cTn id="34" dur="1000" fill="hold"/>
                                        <p:tgtEl>
                                          <p:spTgt spid="147"/>
                                        </p:tgtEl>
                                        <p:attrNameLst>
                                          <p:attrName>ppt_h</p:attrName>
                                        </p:attrNameLst>
                                      </p:cBhvr>
                                      <p:tavLst>
                                        <p:tav tm="0">
                                          <p:val>
                                            <p:fltVal val="0"/>
                                          </p:val>
                                        </p:tav>
                                        <p:tav tm="100000">
                                          <p:val>
                                            <p:strVal val="#ppt_h"/>
                                          </p:val>
                                        </p:tav>
                                      </p:tavLst>
                                    </p:anim>
                                    <p:anim calcmode="lin" valueType="num">
                                      <p:cBhvr>
                                        <p:cTn id="35" dur="1000" fill="hold"/>
                                        <p:tgtEl>
                                          <p:spTgt spid="147"/>
                                        </p:tgtEl>
                                        <p:attrNameLst>
                                          <p:attrName>style.rotation</p:attrName>
                                        </p:attrNameLst>
                                      </p:cBhvr>
                                      <p:tavLst>
                                        <p:tav tm="0">
                                          <p:val>
                                            <p:fltVal val="90"/>
                                          </p:val>
                                        </p:tav>
                                        <p:tav tm="100000">
                                          <p:val>
                                            <p:fltVal val="0"/>
                                          </p:val>
                                        </p:tav>
                                      </p:tavLst>
                                    </p:anim>
                                    <p:animEffect transition="in" filter="fade">
                                      <p:cBhvr>
                                        <p:cTn id="36" dur="1000"/>
                                        <p:tgtEl>
                                          <p:spTgt spid="147"/>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wipe(left)">
                                      <p:cBhvr>
                                        <p:cTn id="40" dur="500"/>
                                        <p:tgtEl>
                                          <p:spTgt spid="148"/>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par>
                          <p:cTn id="46" fill="hold">
                            <p:stCondLst>
                              <p:cond delay="3500"/>
                            </p:stCondLst>
                            <p:childTnLst>
                              <p:par>
                                <p:cTn id="47" presetID="12" presetClass="entr" presetSubtype="8" fill="hold" nodeType="afterEffect">
                                  <p:stCondLst>
                                    <p:cond delay="0"/>
                                  </p:stCondLst>
                                  <p:childTnLst>
                                    <p:set>
                                      <p:cBhvr>
                                        <p:cTn id="48" dur="1" fill="hold">
                                          <p:stCondLst>
                                            <p:cond delay="0"/>
                                          </p:stCondLst>
                                        </p:cTn>
                                        <p:tgtEl>
                                          <p:spTgt spid="160"/>
                                        </p:tgtEl>
                                        <p:attrNameLst>
                                          <p:attrName>style.visibility</p:attrName>
                                        </p:attrNameLst>
                                      </p:cBhvr>
                                      <p:to>
                                        <p:strVal val="visible"/>
                                      </p:to>
                                    </p:set>
                                    <p:anim calcmode="lin" valueType="num">
                                      <p:cBhvr additive="base">
                                        <p:cTn id="49" dur="500"/>
                                        <p:tgtEl>
                                          <p:spTgt spid="160"/>
                                        </p:tgtEl>
                                        <p:attrNameLst>
                                          <p:attrName>ppt_x</p:attrName>
                                        </p:attrNameLst>
                                      </p:cBhvr>
                                      <p:tavLst>
                                        <p:tav tm="0">
                                          <p:val>
                                            <p:strVal val="#ppt_x-#ppt_w*1.125000"/>
                                          </p:val>
                                        </p:tav>
                                        <p:tav tm="100000">
                                          <p:val>
                                            <p:strVal val="#ppt_x"/>
                                          </p:val>
                                        </p:tav>
                                      </p:tavLst>
                                    </p:anim>
                                    <p:animEffect transition="in" filter="wipe(right)">
                                      <p:cBhvr>
                                        <p:cTn id="50" dur="500"/>
                                        <p:tgtEl>
                                          <p:spTgt spid="160"/>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0"/>
                                        </p:tgtEl>
                                        <p:attrNameLst>
                                          <p:attrName>style.visibility</p:attrName>
                                        </p:attrNameLst>
                                      </p:cBhvr>
                                      <p:to>
                                        <p:strVal val="visible"/>
                                      </p:to>
                                    </p:set>
                                    <p:anim calcmode="lin" valueType="num">
                                      <p:cBhvr>
                                        <p:cTn id="59" dur="500" fill="hold"/>
                                        <p:tgtEl>
                                          <p:spTgt spid="150"/>
                                        </p:tgtEl>
                                        <p:attrNameLst>
                                          <p:attrName>ppt_w</p:attrName>
                                        </p:attrNameLst>
                                      </p:cBhvr>
                                      <p:tavLst>
                                        <p:tav tm="0">
                                          <p:val>
                                            <p:fltVal val="0"/>
                                          </p:val>
                                        </p:tav>
                                        <p:tav tm="100000">
                                          <p:val>
                                            <p:strVal val="#ppt_w"/>
                                          </p:val>
                                        </p:tav>
                                      </p:tavLst>
                                    </p:anim>
                                    <p:anim calcmode="lin" valueType="num">
                                      <p:cBhvr>
                                        <p:cTn id="60" dur="500" fill="hold"/>
                                        <p:tgtEl>
                                          <p:spTgt spid="150"/>
                                        </p:tgtEl>
                                        <p:attrNameLst>
                                          <p:attrName>ppt_h</p:attrName>
                                        </p:attrNameLst>
                                      </p:cBhvr>
                                      <p:tavLst>
                                        <p:tav tm="0">
                                          <p:val>
                                            <p:fltVal val="0"/>
                                          </p:val>
                                        </p:tav>
                                        <p:tav tm="100000">
                                          <p:val>
                                            <p:strVal val="#ppt_h"/>
                                          </p:val>
                                        </p:tav>
                                      </p:tavLst>
                                    </p:anim>
                                    <p:animEffect transition="in" filter="fade">
                                      <p:cBhvr>
                                        <p:cTn id="61" dur="500"/>
                                        <p:tgtEl>
                                          <p:spTgt spid="15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 calcmode="lin" valueType="num">
                                      <p:cBhvr>
                                        <p:cTn id="64" dur="500" fill="hold"/>
                                        <p:tgtEl>
                                          <p:spTgt spid="151"/>
                                        </p:tgtEl>
                                        <p:attrNameLst>
                                          <p:attrName>ppt_w</p:attrName>
                                        </p:attrNameLst>
                                      </p:cBhvr>
                                      <p:tavLst>
                                        <p:tav tm="0">
                                          <p:val>
                                            <p:fltVal val="0"/>
                                          </p:val>
                                        </p:tav>
                                        <p:tav tm="100000">
                                          <p:val>
                                            <p:strVal val="#ppt_w"/>
                                          </p:val>
                                        </p:tav>
                                      </p:tavLst>
                                    </p:anim>
                                    <p:anim calcmode="lin" valueType="num">
                                      <p:cBhvr>
                                        <p:cTn id="65" dur="500" fill="hold"/>
                                        <p:tgtEl>
                                          <p:spTgt spid="151"/>
                                        </p:tgtEl>
                                        <p:attrNameLst>
                                          <p:attrName>ppt_h</p:attrName>
                                        </p:attrNameLst>
                                      </p:cBhvr>
                                      <p:tavLst>
                                        <p:tav tm="0">
                                          <p:val>
                                            <p:fltVal val="0"/>
                                          </p:val>
                                        </p:tav>
                                        <p:tav tm="100000">
                                          <p:val>
                                            <p:strVal val="#ppt_h"/>
                                          </p:val>
                                        </p:tav>
                                      </p:tavLst>
                                    </p:anim>
                                    <p:animEffect transition="in" filter="fade">
                                      <p:cBhvr>
                                        <p:cTn id="66" dur="500"/>
                                        <p:tgtEl>
                                          <p:spTgt spid="15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2"/>
                                        </p:tgtEl>
                                        <p:attrNameLst>
                                          <p:attrName>style.visibility</p:attrName>
                                        </p:attrNameLst>
                                      </p:cBhvr>
                                      <p:to>
                                        <p:strVal val="visible"/>
                                      </p:to>
                                    </p:set>
                                    <p:anim calcmode="lin" valueType="num">
                                      <p:cBhvr>
                                        <p:cTn id="69" dur="500" fill="hold"/>
                                        <p:tgtEl>
                                          <p:spTgt spid="152"/>
                                        </p:tgtEl>
                                        <p:attrNameLst>
                                          <p:attrName>ppt_w</p:attrName>
                                        </p:attrNameLst>
                                      </p:cBhvr>
                                      <p:tavLst>
                                        <p:tav tm="0">
                                          <p:val>
                                            <p:fltVal val="0"/>
                                          </p:val>
                                        </p:tav>
                                        <p:tav tm="100000">
                                          <p:val>
                                            <p:strVal val="#ppt_w"/>
                                          </p:val>
                                        </p:tav>
                                      </p:tavLst>
                                    </p:anim>
                                    <p:anim calcmode="lin" valueType="num">
                                      <p:cBhvr>
                                        <p:cTn id="70" dur="500" fill="hold"/>
                                        <p:tgtEl>
                                          <p:spTgt spid="152"/>
                                        </p:tgtEl>
                                        <p:attrNameLst>
                                          <p:attrName>ppt_h</p:attrName>
                                        </p:attrNameLst>
                                      </p:cBhvr>
                                      <p:tavLst>
                                        <p:tav tm="0">
                                          <p:val>
                                            <p:fltVal val="0"/>
                                          </p:val>
                                        </p:tav>
                                        <p:tav tm="100000">
                                          <p:val>
                                            <p:strVal val="#ppt_h"/>
                                          </p:val>
                                        </p:tav>
                                      </p:tavLst>
                                    </p:anim>
                                    <p:animEffect transition="in" filter="fade">
                                      <p:cBhvr>
                                        <p:cTn id="71" dur="500"/>
                                        <p:tgtEl>
                                          <p:spTgt spid="15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3"/>
                                        </p:tgtEl>
                                        <p:attrNameLst>
                                          <p:attrName>style.visibility</p:attrName>
                                        </p:attrNameLst>
                                      </p:cBhvr>
                                      <p:to>
                                        <p:strVal val="visible"/>
                                      </p:to>
                                    </p:set>
                                    <p:anim calcmode="lin" valueType="num">
                                      <p:cBhvr>
                                        <p:cTn id="74" dur="500" fill="hold"/>
                                        <p:tgtEl>
                                          <p:spTgt spid="153"/>
                                        </p:tgtEl>
                                        <p:attrNameLst>
                                          <p:attrName>ppt_w</p:attrName>
                                        </p:attrNameLst>
                                      </p:cBhvr>
                                      <p:tavLst>
                                        <p:tav tm="0">
                                          <p:val>
                                            <p:fltVal val="0"/>
                                          </p:val>
                                        </p:tav>
                                        <p:tav tm="100000">
                                          <p:val>
                                            <p:strVal val="#ppt_w"/>
                                          </p:val>
                                        </p:tav>
                                      </p:tavLst>
                                    </p:anim>
                                    <p:anim calcmode="lin" valueType="num">
                                      <p:cBhvr>
                                        <p:cTn id="75" dur="500" fill="hold"/>
                                        <p:tgtEl>
                                          <p:spTgt spid="153"/>
                                        </p:tgtEl>
                                        <p:attrNameLst>
                                          <p:attrName>ppt_h</p:attrName>
                                        </p:attrNameLst>
                                      </p:cBhvr>
                                      <p:tavLst>
                                        <p:tav tm="0">
                                          <p:val>
                                            <p:fltVal val="0"/>
                                          </p:val>
                                        </p:tav>
                                        <p:tav tm="100000">
                                          <p:val>
                                            <p:strVal val="#ppt_h"/>
                                          </p:val>
                                        </p:tav>
                                      </p:tavLst>
                                    </p:anim>
                                    <p:animEffect transition="in" filter="fade">
                                      <p:cBhvr>
                                        <p:cTn id="76" dur="500"/>
                                        <p:tgtEl>
                                          <p:spTgt spid="15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Effect transition="in" filter="fade">
                                      <p:cBhvr>
                                        <p:cTn id="81" dur="500"/>
                                        <p:tgtEl>
                                          <p:spTgt spid="15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 calcmode="lin" valueType="num">
                                      <p:cBhvr>
                                        <p:cTn id="84" dur="500" fill="hold"/>
                                        <p:tgtEl>
                                          <p:spTgt spid="155"/>
                                        </p:tgtEl>
                                        <p:attrNameLst>
                                          <p:attrName>ppt_w</p:attrName>
                                        </p:attrNameLst>
                                      </p:cBhvr>
                                      <p:tavLst>
                                        <p:tav tm="0">
                                          <p:val>
                                            <p:fltVal val="0"/>
                                          </p:val>
                                        </p:tav>
                                        <p:tav tm="100000">
                                          <p:val>
                                            <p:strVal val="#ppt_w"/>
                                          </p:val>
                                        </p:tav>
                                      </p:tavLst>
                                    </p:anim>
                                    <p:anim calcmode="lin" valueType="num">
                                      <p:cBhvr>
                                        <p:cTn id="85" dur="500" fill="hold"/>
                                        <p:tgtEl>
                                          <p:spTgt spid="155"/>
                                        </p:tgtEl>
                                        <p:attrNameLst>
                                          <p:attrName>ppt_h</p:attrName>
                                        </p:attrNameLst>
                                      </p:cBhvr>
                                      <p:tavLst>
                                        <p:tav tm="0">
                                          <p:val>
                                            <p:fltVal val="0"/>
                                          </p:val>
                                        </p:tav>
                                        <p:tav tm="100000">
                                          <p:val>
                                            <p:strVal val="#ppt_h"/>
                                          </p:val>
                                        </p:tav>
                                      </p:tavLst>
                                    </p:anim>
                                    <p:animEffect transition="in" filter="fade">
                                      <p:cBhvr>
                                        <p:cTn id="86" dur="500"/>
                                        <p:tgtEl>
                                          <p:spTgt spid="15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56"/>
                                        </p:tgtEl>
                                        <p:attrNameLst>
                                          <p:attrName>style.visibility</p:attrName>
                                        </p:attrNameLst>
                                      </p:cBhvr>
                                      <p:to>
                                        <p:strVal val="visible"/>
                                      </p:to>
                                    </p:set>
                                    <p:anim calcmode="lin" valueType="num">
                                      <p:cBhvr>
                                        <p:cTn id="89" dur="500" fill="hold"/>
                                        <p:tgtEl>
                                          <p:spTgt spid="156"/>
                                        </p:tgtEl>
                                        <p:attrNameLst>
                                          <p:attrName>ppt_w</p:attrName>
                                        </p:attrNameLst>
                                      </p:cBhvr>
                                      <p:tavLst>
                                        <p:tav tm="0">
                                          <p:val>
                                            <p:fltVal val="0"/>
                                          </p:val>
                                        </p:tav>
                                        <p:tav tm="100000">
                                          <p:val>
                                            <p:strVal val="#ppt_w"/>
                                          </p:val>
                                        </p:tav>
                                      </p:tavLst>
                                    </p:anim>
                                    <p:anim calcmode="lin" valueType="num">
                                      <p:cBhvr>
                                        <p:cTn id="90" dur="500" fill="hold"/>
                                        <p:tgtEl>
                                          <p:spTgt spid="156"/>
                                        </p:tgtEl>
                                        <p:attrNameLst>
                                          <p:attrName>ppt_h</p:attrName>
                                        </p:attrNameLst>
                                      </p:cBhvr>
                                      <p:tavLst>
                                        <p:tav tm="0">
                                          <p:val>
                                            <p:fltVal val="0"/>
                                          </p:val>
                                        </p:tav>
                                        <p:tav tm="100000">
                                          <p:val>
                                            <p:strVal val="#ppt_h"/>
                                          </p:val>
                                        </p:tav>
                                      </p:tavLst>
                                    </p:anim>
                                    <p:animEffect transition="in" filter="fade">
                                      <p:cBhvr>
                                        <p:cTn id="91" dur="500"/>
                                        <p:tgtEl>
                                          <p:spTgt spid="156"/>
                                        </p:tgtEl>
                                      </p:cBhvr>
                                    </p:animEffect>
                                  </p:childTnLst>
                                </p:cTn>
                              </p:par>
                              <p:par>
                                <p:cTn id="92" presetID="53" presetClass="entr" presetSubtype="16" fill="hold" nodeType="withEffect">
                                  <p:stCondLst>
                                    <p:cond delay="0"/>
                                  </p:stCondLst>
                                  <p:childTnLst>
                                    <p:set>
                                      <p:cBhvr>
                                        <p:cTn id="93" dur="1" fill="hold">
                                          <p:stCondLst>
                                            <p:cond delay="0"/>
                                          </p:stCondLst>
                                        </p:cTn>
                                        <p:tgtEl>
                                          <p:spTgt spid="157"/>
                                        </p:tgtEl>
                                        <p:attrNameLst>
                                          <p:attrName>style.visibility</p:attrName>
                                        </p:attrNameLst>
                                      </p:cBhvr>
                                      <p:to>
                                        <p:strVal val="visible"/>
                                      </p:to>
                                    </p:set>
                                    <p:anim calcmode="lin" valueType="num">
                                      <p:cBhvr>
                                        <p:cTn id="94" dur="500" fill="hold"/>
                                        <p:tgtEl>
                                          <p:spTgt spid="157"/>
                                        </p:tgtEl>
                                        <p:attrNameLst>
                                          <p:attrName>ppt_w</p:attrName>
                                        </p:attrNameLst>
                                      </p:cBhvr>
                                      <p:tavLst>
                                        <p:tav tm="0">
                                          <p:val>
                                            <p:fltVal val="0"/>
                                          </p:val>
                                        </p:tav>
                                        <p:tav tm="100000">
                                          <p:val>
                                            <p:strVal val="#ppt_w"/>
                                          </p:val>
                                        </p:tav>
                                      </p:tavLst>
                                    </p:anim>
                                    <p:anim calcmode="lin" valueType="num">
                                      <p:cBhvr>
                                        <p:cTn id="95" dur="500" fill="hold"/>
                                        <p:tgtEl>
                                          <p:spTgt spid="157"/>
                                        </p:tgtEl>
                                        <p:attrNameLst>
                                          <p:attrName>ppt_h</p:attrName>
                                        </p:attrNameLst>
                                      </p:cBhvr>
                                      <p:tavLst>
                                        <p:tav tm="0">
                                          <p:val>
                                            <p:fltVal val="0"/>
                                          </p:val>
                                        </p:tav>
                                        <p:tav tm="100000">
                                          <p:val>
                                            <p:strVal val="#ppt_h"/>
                                          </p:val>
                                        </p:tav>
                                      </p:tavLst>
                                    </p:anim>
                                    <p:animEffect transition="in" filter="fade">
                                      <p:cBhvr>
                                        <p:cTn id="96" dur="500"/>
                                        <p:tgtEl>
                                          <p:spTgt spid="157"/>
                                        </p:tgtEl>
                                      </p:cBhvr>
                                    </p:animEffect>
                                  </p:childTnLst>
                                </p:cTn>
                              </p:par>
                            </p:childTnLst>
                          </p:cTn>
                        </p:par>
                        <p:par>
                          <p:cTn id="97" fill="hold">
                            <p:stCondLst>
                              <p:cond delay="4500"/>
                            </p:stCondLst>
                            <p:childTnLst>
                              <p:par>
                                <p:cTn id="98" presetID="22" presetClass="entr" presetSubtype="8"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left)">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3" grpId="0" bldLvl="0" animBg="1"/>
      <p:bldP spid="24" grpId="0"/>
    </p:bldLst>
  </p:timing>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0F7EB3"/>
    </a:accent1>
    <a:accent2>
      <a:srgbClr val="2BB4F9"/>
    </a:accent2>
    <a:accent3>
      <a:srgbClr val="0F7EB3"/>
    </a:accent3>
    <a:accent4>
      <a:srgbClr val="2BB4F9"/>
    </a:accent4>
    <a:accent5>
      <a:srgbClr val="0F7EB3"/>
    </a:accent5>
    <a:accent6>
      <a:srgbClr val="2BB4F9"/>
    </a:accent6>
    <a:hlink>
      <a:srgbClr val="0F7EB3"/>
    </a:hlink>
    <a:folHlink>
      <a:srgbClr val="314463"/>
    </a:folHlink>
  </a:clrScheme>
</a:themeOverride>
</file>

<file path=docProps/app.xml><?xml version="1.0" encoding="utf-8"?>
<Properties xmlns="http://schemas.openxmlformats.org/officeDocument/2006/extended-properties" xmlns:vt="http://schemas.openxmlformats.org/officeDocument/2006/docPropsVTypes">
  <TotalTime>0</TotalTime>
  <Words>3068</Words>
  <Application>WPS 演示</Application>
  <PresentationFormat>自定义</PresentationFormat>
  <Paragraphs>243</Paragraphs>
  <Slides>28</Slides>
  <Notes>16</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28</vt:i4>
      </vt:variant>
    </vt:vector>
  </HeadingPairs>
  <TitlesOfParts>
    <vt:vector size="59" baseType="lpstr">
      <vt:lpstr>Arial</vt:lpstr>
      <vt:lpstr>宋体</vt:lpstr>
      <vt:lpstr>Wingdings</vt:lpstr>
      <vt:lpstr>微软雅黑</vt:lpstr>
      <vt:lpstr>Calibri Light</vt:lpstr>
      <vt:lpstr>Lato Regular</vt:lpstr>
      <vt:lpstr>华文细黑</vt:lpstr>
      <vt:lpstr>文鼎霹靂體</vt:lpstr>
      <vt:lpstr>Lao UI</vt:lpstr>
      <vt:lpstr>Desyrel</vt:lpstr>
      <vt:lpstr>FZCuYuan-M03S</vt:lpstr>
      <vt:lpstr>幼圆</vt:lpstr>
      <vt:lpstr>Arial</vt:lpstr>
      <vt:lpstr>Calibri</vt:lpstr>
      <vt:lpstr>EngraversGothic BT</vt:lpstr>
      <vt:lpstr>Arial Unicode MS</vt:lpstr>
      <vt:lpstr>Segoe Print</vt:lpstr>
      <vt:lpstr>PMingLiU-ExtB</vt:lpstr>
      <vt:lpstr>造字工房尚黑 G0v1 粗体</vt:lpstr>
      <vt:lpstr>Calibri</vt:lpstr>
      <vt:lpstr>Roboto Black</vt:lpstr>
      <vt:lpstr>Gill Sans</vt:lpstr>
      <vt:lpstr>ヒラギノ角ゴ ProN W3</vt:lpstr>
      <vt:lpstr>Bevan</vt:lpstr>
      <vt:lpstr>Droid Sans</vt:lpstr>
      <vt:lpstr>Abril Fatface</vt:lpstr>
      <vt:lpstr>Agency FB</vt:lpstr>
      <vt:lpstr>黑体</vt:lpstr>
      <vt:lpstr>Gill Sans MT</vt:lpstr>
      <vt:lpstr>Wide Latin</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176</cp:revision>
  <dcterms:created xsi:type="dcterms:W3CDTF">2013-10-08T09:05:00Z</dcterms:created>
  <dcterms:modified xsi:type="dcterms:W3CDTF">2019-01-12T06:06:06Z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