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56" r:id="rId3"/>
    <p:sldId id="274" r:id="rId5"/>
    <p:sldId id="259" r:id="rId6"/>
    <p:sldId id="294" r:id="rId7"/>
    <p:sldId id="448" r:id="rId8"/>
    <p:sldId id="491" r:id="rId9"/>
    <p:sldId id="492" r:id="rId10"/>
    <p:sldId id="493" r:id="rId11"/>
    <p:sldId id="447" r:id="rId12"/>
    <p:sldId id="494" r:id="rId13"/>
    <p:sldId id="495" r:id="rId14"/>
    <p:sldId id="496" r:id="rId15"/>
    <p:sldId id="497" r:id="rId16"/>
    <p:sldId id="498" r:id="rId17"/>
    <p:sldId id="499" r:id="rId18"/>
    <p:sldId id="501" r:id="rId19"/>
    <p:sldId id="502" r:id="rId20"/>
    <p:sldId id="500" r:id="rId21"/>
    <p:sldId id="30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E8E8E6"/>
    <a:srgbClr val="17375E"/>
    <a:srgbClr val="2B2E30"/>
    <a:srgbClr val="3CA0FE"/>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9" autoAdjust="0"/>
    <p:restoredTop sz="90546" autoAdjust="0"/>
  </p:normalViewPr>
  <p:slideViewPr>
    <p:cSldViewPr>
      <p:cViewPr varScale="1">
        <p:scale>
          <a:sx n="67" d="100"/>
          <a:sy n="67" d="100"/>
        </p:scale>
        <p:origin x="1020" y="72"/>
      </p:cViewPr>
      <p:guideLst>
        <p:guide orient="horz" pos="2190"/>
        <p:guide pos="3930"/>
      </p:guideLst>
    </p:cSldViewPr>
  </p:slideViewPr>
  <p:notesTextViewPr>
    <p:cViewPr>
      <p:scale>
        <a:sx n="100" d="100"/>
        <a:sy n="100" d="100"/>
      </p:scale>
      <p:origin x="0" y="0"/>
    </p:cViewPr>
  </p:notesTextViewPr>
  <p:sorterViewPr>
    <p:cViewPr>
      <p:scale>
        <a:sx n="125" d="100"/>
        <a:sy n="125" d="100"/>
      </p:scale>
      <p:origin x="0" y="-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D4021-094B-4A66-ABF6-CA18480DCF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FD9B9-D9FA-471C-AAB0-04E85B0A77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更多免费教程和模板请访问：</a:t>
            </a:r>
            <a:r>
              <a:rPr lang="en-US" altLang="zh-CN" smtClean="0"/>
              <a:t>www.quppt.com</a:t>
            </a:r>
            <a:endParaRPr lang="zh-CN" altLang="en-US" dirty="0"/>
          </a:p>
        </p:txBody>
      </p:sp>
      <p:sp>
        <p:nvSpPr>
          <p:cNvPr id="4" name="灯片编号占位符 3"/>
          <p:cNvSpPr>
            <a:spLocks noGrp="1"/>
          </p:cNvSpPr>
          <p:nvPr>
            <p:ph type="sldNum" sz="quarter" idx="10"/>
          </p:nvPr>
        </p:nvSpPr>
        <p:spPr/>
        <p:txBody>
          <a:bodyPr/>
          <a:lstStyle/>
          <a:p>
            <a:fld id="{91DFD9B9-D9FA-471C-AAB0-04E85B0A77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更多免费教程和模板请访问：</a:t>
            </a:r>
            <a:r>
              <a:rPr lang="en-US" altLang="zh-CN" smtClean="0"/>
              <a:t>www.quppt.com</a:t>
            </a:r>
            <a:endParaRPr lang="zh-CN" altLang="en-US"/>
          </a:p>
        </p:txBody>
      </p:sp>
      <p:sp>
        <p:nvSpPr>
          <p:cNvPr id="4" name="灯片编号占位符 3"/>
          <p:cNvSpPr>
            <a:spLocks noGrp="1"/>
          </p:cNvSpPr>
          <p:nvPr>
            <p:ph type="sldNum" sz="quarter" idx="10"/>
          </p:nvPr>
        </p:nvSpPr>
        <p:spPr/>
        <p:txBody>
          <a:bodyPr/>
          <a:lstStyle/>
          <a:p>
            <a:fld id="{91DFD9B9-D9FA-471C-AAB0-04E85B0A77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86F67-E76E-48F2-A4A5-386009A10BB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86F67-E76E-48F2-A4A5-386009A10BB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Freeform 30"/>
          <p:cNvSpPr>
            <a:spLocks noChangeArrowheads="1"/>
          </p:cNvSpPr>
          <p:nvPr userDrawn="1"/>
        </p:nvSpPr>
        <p:spPr bwMode="auto">
          <a:xfrm>
            <a:off x="10931084"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anchor="ctr"/>
          <a:lstStyle/>
          <a:p>
            <a:endParaRPr lang="en-US" sz="900" dirty="0">
              <a:latin typeface="Calibri Light" panose="020F0302020204030204"/>
            </a:endParaRPr>
          </a:p>
        </p:txBody>
      </p:sp>
      <p:sp>
        <p:nvSpPr>
          <p:cNvPr id="9"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0"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anchor="ctr"/>
          <a:lstStyle/>
          <a:p>
            <a:endParaRPr lang="en-US" sz="900" dirty="0">
              <a:latin typeface="Calibri Light" panose="020F0302020204030204"/>
            </a:endParaRPr>
          </a:p>
        </p:txBody>
      </p:sp>
      <p:sp>
        <p:nvSpPr>
          <p:cNvPr id="11"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2" name="Teardrop 11"/>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panose="020F0302020204030204"/>
            </a:endParaRPr>
          </a:p>
        </p:txBody>
      </p:sp>
      <p:sp>
        <p:nvSpPr>
          <p:cNvPr id="13" name="TextBox 12"/>
          <p:cNvSpPr txBox="1"/>
          <p:nvPr userDrawn="1"/>
        </p:nvSpPr>
        <p:spPr>
          <a:xfrm>
            <a:off x="11547791" y="409839"/>
            <a:ext cx="363220" cy="305435"/>
          </a:xfrm>
          <a:prstGeom prst="rect">
            <a:avLst/>
          </a:prstGeom>
          <a:noFill/>
        </p:spPr>
        <p:txBody>
          <a:bodyPr wrap="none" lIns="91421" tIns="45711" rIns="91421" bIns="45711" rtlCol="0">
            <a:spAutoFit/>
          </a:bodyPr>
          <a:lstStyle/>
          <a:p>
            <a:pPr algn="ctr"/>
            <a:fld id="{260E2A6B-A809-4840-BF14-8648BC0BDF87}" type="slidenum">
              <a:rPr lang="id-ID" sz="1400" b="1" smtClean="0">
                <a:solidFill>
                  <a:schemeClr val="bg1"/>
                </a:solidFill>
                <a:latin typeface="Calibri Light" panose="020F0302020204030204"/>
                <a:cs typeface="Calibri Light" panose="020F0302020204030204"/>
              </a:rPr>
            </a:fld>
            <a:endParaRPr lang="id-ID" sz="1400" dirty="0">
              <a:solidFill>
                <a:schemeClr val="bg1"/>
              </a:solidFill>
              <a:latin typeface="Calibri Light" panose="020F0302020204030204"/>
              <a:cs typeface="Calibri Light" panose="020F0302020204030204"/>
            </a:endParaRPr>
          </a:p>
        </p:txBody>
      </p:sp>
      <p:sp>
        <p:nvSpPr>
          <p:cNvPr id="15" name="TextBox 14"/>
          <p:cNvSpPr txBox="1"/>
          <p:nvPr userDrawn="1"/>
        </p:nvSpPr>
        <p:spPr>
          <a:xfrm>
            <a:off x="812902" y="6417211"/>
            <a:ext cx="1828025" cy="275590"/>
          </a:xfrm>
          <a:prstGeom prst="rect">
            <a:avLst/>
          </a:prstGeom>
          <a:noFill/>
        </p:spPr>
        <p:txBody>
          <a:bodyPr wrap="square" rtlCol="0">
            <a:spAutoFit/>
          </a:bodyPr>
          <a:lstStyle/>
          <a:p>
            <a:r>
              <a:rPr lang="id-ID" sz="1200" b="1" dirty="0" smtClean="0">
                <a:solidFill>
                  <a:schemeClr val="tx1"/>
                </a:solidFill>
                <a:latin typeface="Lato Regular"/>
                <a:cs typeface="Lato Regular"/>
              </a:rPr>
              <a:t>Commerce</a:t>
            </a:r>
            <a:r>
              <a:rPr lang="id-ID" sz="1200" b="1" dirty="0" smtClean="0">
                <a:solidFill>
                  <a:schemeClr val="tx1"/>
                </a:solidFill>
                <a:latin typeface="+mj-lt"/>
              </a:rPr>
              <a:t> </a:t>
            </a:r>
            <a:r>
              <a:rPr lang="id-ID" sz="1200" b="0" dirty="0" smtClean="0">
                <a:solidFill>
                  <a:schemeClr val="tx1"/>
                </a:solidFill>
                <a:latin typeface="Calibri Light" panose="020F0302020204030204"/>
                <a:cs typeface="Calibri Light" panose="020F0302020204030204"/>
              </a:rPr>
              <a:t>Slides</a:t>
            </a:r>
            <a:endParaRPr lang="id-ID" sz="1200" b="0" dirty="0">
              <a:solidFill>
                <a:schemeClr val="tx1"/>
              </a:solidFill>
              <a:latin typeface="Calibri Light" panose="020F0302020204030204"/>
              <a:cs typeface="Calibri Light" panose="020F03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C913308-F349-4B6D-A68A-DD1791B4A57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149" y="312652"/>
            <a:ext cx="5683751" cy="5347153"/>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59552" y="1317797"/>
            <a:ext cx="3464896" cy="407478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grpSp>
        <p:nvGrpSpPr>
          <p:cNvPr id="4" name="Group 3      (向天歌演示原创作品：www.TopPPT.cn)"/>
          <p:cNvGrpSpPr/>
          <p:nvPr/>
        </p:nvGrpSpPr>
        <p:grpSpPr>
          <a:xfrm>
            <a:off x="906855" y="3316600"/>
            <a:ext cx="1748306" cy="121200"/>
            <a:chOff x="1622500" y="4356850"/>
            <a:chExt cx="1748306" cy="121200"/>
          </a:xfrm>
        </p:grpSpPr>
        <p:cxnSp>
          <p:nvCxnSpPr>
            <p:cNvPr id="24" name="Straight Connector 23      (向天歌演示原创作品：www.TopPPT.cn)"/>
            <p:cNvCxnSpPr/>
            <p:nvPr/>
          </p:nvCxnSpPr>
          <p:spPr>
            <a:xfrm flipH="1">
              <a:off x="1622500" y="4420894"/>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49606"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Group 4      (向天歌演示原创作品：www.TopPPT.cn)"/>
          <p:cNvGrpSpPr/>
          <p:nvPr/>
        </p:nvGrpSpPr>
        <p:grpSpPr>
          <a:xfrm>
            <a:off x="5880728" y="3323585"/>
            <a:ext cx="1869506" cy="12120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5" name="Rectangle 44      (向天歌演示原创作品：www.TopPPT.cn)"/>
          <p:cNvSpPr/>
          <p:nvPr/>
        </p:nvSpPr>
        <p:spPr>
          <a:xfrm>
            <a:off x="202930" y="213047"/>
            <a:ext cx="2549358" cy="467756"/>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Group 9      (向天歌演示原创作品：www.TopPPT.cn)"/>
          <p:cNvGrpSpPr/>
          <p:nvPr/>
        </p:nvGrpSpPr>
        <p:grpSpPr>
          <a:xfrm>
            <a:off x="2956903" y="4225101"/>
            <a:ext cx="418098" cy="40234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Group 11      (向天歌演示原创作品：www.TopPPT.cn)"/>
          <p:cNvGrpSpPr/>
          <p:nvPr/>
        </p:nvGrpSpPr>
        <p:grpSpPr>
          <a:xfrm>
            <a:off x="3538220" y="4225290"/>
            <a:ext cx="2173605" cy="402590"/>
            <a:chOff x="3147050" y="4898862"/>
            <a:chExt cx="1802219" cy="402345"/>
          </a:xfrm>
        </p:grpSpPr>
        <p:sp>
          <p:nvSpPr>
            <p:cNvPr id="34" name="Rectangle 33      (向天歌演示原创作品：www.TopPPT.cn)"/>
            <p:cNvSpPr/>
            <p:nvPr/>
          </p:nvSpPr>
          <p:spPr>
            <a:xfrm flipV="1">
              <a:off x="3147050" y="4898862"/>
              <a:ext cx="1620152"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TextBox 35      (向天歌演示原创作品：www.TopPPT.cn)"/>
            <p:cNvSpPr txBox="1"/>
            <p:nvPr/>
          </p:nvSpPr>
          <p:spPr>
            <a:xfrm>
              <a:off x="3171269" y="4922996"/>
              <a:ext cx="1778000" cy="321749"/>
            </a:xfrm>
            <a:prstGeom prst="rect">
              <a:avLst/>
            </a:prstGeom>
            <a:no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rPr>
                <a:t>foundation design</a:t>
              </a:r>
              <a:endParaRPr lang="zh-CN" altLang="en-US" sz="1500" b="1" dirty="0" smtClean="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endParaRPr>
            </a:p>
          </p:txBody>
        </p:sp>
      </p:grpSp>
      <p:sp>
        <p:nvSpPr>
          <p:cNvPr id="6" name="文本框 5"/>
          <p:cNvSpPr txBox="1"/>
          <p:nvPr/>
        </p:nvSpPr>
        <p:spPr>
          <a:xfrm>
            <a:off x="2643505" y="3181350"/>
            <a:ext cx="3237230" cy="398780"/>
          </a:xfrm>
          <a:prstGeom prst="rect">
            <a:avLst/>
          </a:prstGeom>
          <a:noFill/>
        </p:spPr>
        <p:txBody>
          <a:bodyPr wrap="square">
            <a:spAutoFit/>
          </a:bodyPr>
          <a:lstStyle/>
          <a:p>
            <a:pPr marR="0" algn="ctr" defTabSz="685165" eaLnBrk="1" fontAlgn="auto" hangingPunct="1">
              <a:spcBef>
                <a:spcPts val="0"/>
              </a:spcBef>
              <a:spcAft>
                <a:spcPts val="0"/>
              </a:spcAft>
              <a:buClrTx/>
              <a:buSzTx/>
              <a:buFontTx/>
              <a:buNone/>
              <a:defRPr/>
            </a:pPr>
            <a:r>
              <a:rPr kumimoji="0" lang="zh-CN" altLang="en-US"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第二部分美工基础设计技能</a:t>
            </a:r>
            <a:endParaRPr kumimoji="0" lang="zh-CN" altLang="en-US"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a:spLocks noChangeArrowheads="1"/>
          </p:cNvSpPr>
          <p:nvPr/>
        </p:nvSpPr>
        <p:spPr bwMode="auto">
          <a:xfrm>
            <a:off x="1895475" y="1755140"/>
            <a:ext cx="50927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《版式基础与应用技巧》</a:t>
            </a:r>
            <a:endPar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ppt_w*1.125000"/>
                                          </p:val>
                                        </p:tav>
                                        <p:tav tm="100000">
                                          <p:val>
                                            <p:strVal val="#ppt_x"/>
                                          </p:val>
                                        </p:tav>
                                      </p:tavLst>
                                    </p:anim>
                                    <p:animEffect transition="in" filter="wipe(left)">
                                      <p:cBhvr>
                                        <p:cTn id="12" dur="500"/>
                                        <p:tgtEl>
                                          <p:spTgt spid="3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left)">
                                      <p:cBhvr>
                                        <p:cTn id="16" dur="500"/>
                                        <p:tgtEl>
                                          <p:spTgt spid="3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600"/>
                                        <p:tgtEl>
                                          <p:spTgt spid="6"/>
                                        </p:tgtEl>
                                      </p:cBhvr>
                                    </p:animEffect>
                                  </p:childTnLst>
                                </p:cTn>
                              </p:par>
                              <p:par>
                                <p:cTn id="21" presetID="35" presetClass="path" presetSubtype="0" decel="100000" fill="hold" grpId="1" nodeType="withEffect">
                                  <p:stCondLst>
                                    <p:cond delay="0"/>
                                  </p:stCondLst>
                                  <p:childTnLst>
                                    <p:animMotion origin="layout" path="M -0.05552 0.00023 L -3.51034E-6 0.00023 " pathEditMode="relative" rAng="0" ptsTypes="AA">
                                      <p:cBhvr>
                                        <p:cTn id="22" dur="800" fill="hold"/>
                                        <p:tgtEl>
                                          <p:spTgt spid="6"/>
                                        </p:tgtEl>
                                        <p:attrNameLst>
                                          <p:attrName>ppt_x</p:attrName>
                                          <p:attrName>ppt_y</p:attrName>
                                        </p:attrNameLst>
                                      </p:cBhvr>
                                      <p:rCtr x="2800" y="0"/>
                                    </p:animMotion>
                                  </p:childTnLst>
                                </p:cTn>
                              </p:par>
                              <p:par>
                                <p:cTn id="23" presetID="56" presetClass="entr" presetSubtype="0" fill="hold" grpId="0" nodeType="withEffect">
                                  <p:stCondLst>
                                    <p:cond delay="0"/>
                                  </p:stCondLst>
                                  <p:iterate type="lt">
                                    <p:tmPct val="15000"/>
                                  </p:iterate>
                                  <p:childTnLst>
                                    <p:set>
                                      <p:cBhvr>
                                        <p:cTn id="24" dur="1" fill="hold">
                                          <p:stCondLst>
                                            <p:cond delay="0"/>
                                          </p:stCondLst>
                                        </p:cTn>
                                        <p:tgtEl>
                                          <p:spTgt spid="11"/>
                                        </p:tgtEl>
                                        <p:attrNameLst>
                                          <p:attrName>style.visibility</p:attrName>
                                        </p:attrNameLst>
                                      </p:cBhvr>
                                      <p:to>
                                        <p:strVal val="visible"/>
                                      </p:to>
                                    </p:set>
                                    <p:anim by="(-#ppt_w*2)" calcmode="lin" valueType="num">
                                      <p:cBhvr rctx="PPT">
                                        <p:cTn id="25" dur="500" autoRev="1" fill="hold">
                                          <p:stCondLst>
                                            <p:cond delay="0"/>
                                          </p:stCondLst>
                                        </p:cTn>
                                        <p:tgtEl>
                                          <p:spTgt spid="11"/>
                                        </p:tgtEl>
                                        <p:attrNameLst>
                                          <p:attrName>ppt_w</p:attrName>
                                        </p:attrNameLst>
                                      </p:cBhvr>
                                    </p:anim>
                                    <p:anim by="(#ppt_w*0.50)" calcmode="lin" valueType="num">
                                      <p:cBhvr>
                                        <p:cTn id="26" dur="500" decel="50000" autoRev="1" fill="hold">
                                          <p:stCondLst>
                                            <p:cond delay="0"/>
                                          </p:stCondLst>
                                        </p:cTn>
                                        <p:tgtEl>
                                          <p:spTgt spid="11"/>
                                        </p:tgtEl>
                                        <p:attrNameLst>
                                          <p:attrName>ppt_x</p:attrName>
                                        </p:attrNameLst>
                                      </p:cBhvr>
                                    </p:anim>
                                    <p:anim from="(-#ppt_h/2)" to="(#ppt_y)" calcmode="lin" valueType="num">
                                      <p:cBhvr>
                                        <p:cTn id="27" dur="1000" fill="hold">
                                          <p:stCondLst>
                                            <p:cond delay="0"/>
                                          </p:stCondLst>
                                        </p:cTn>
                                        <p:tgtEl>
                                          <p:spTgt spid="11"/>
                                        </p:tgtEl>
                                        <p:attrNameLst>
                                          <p:attrName>ppt_y</p:attrName>
                                        </p:attrNameLst>
                                      </p:cBhvr>
                                    </p:anim>
                                    <p:animRot by="21600000">
                                      <p:cBhvr>
                                        <p:cTn id="28" dur="1000" fill="hold">
                                          <p:stCondLst>
                                            <p:cond delay="0"/>
                                          </p:stCondLst>
                                        </p:cTn>
                                        <p:tgtEl>
                                          <p:spTgt spid="11"/>
                                        </p:tgtEl>
                                        <p:attrNameLst>
                                          <p:attrName>r</p:attrName>
                                        </p:attrNameLst>
                                      </p:cBhvr>
                                    </p:animRo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035469 0.000000 L 0.000000 0.000000 " pathEditMode="relative" ptsTypes="">
                                      <p:cBhvr>
                                        <p:cTn id="39"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5" grpId="0" animBg="1"/>
      <p:bldP spid="6" grpId="0"/>
      <p:bldP spid="6" grpId="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525"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70560"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094865" y="2561590"/>
            <a:ext cx="7705725" cy="2915285"/>
          </a:xfrm>
          <a:prstGeom prst="rect">
            <a:avLst/>
          </a:prstGeom>
          <a:noFill/>
        </p:spPr>
        <p:txBody>
          <a:bodyPr wrap="square" rtlCol="0" anchor="t">
            <a:spAutoFit/>
          </a:bodyPr>
          <a:lstStyle/>
          <a:p>
            <a:pPr>
              <a:lnSpc>
                <a:spcPct val="17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a:latin typeface="微软雅黑" panose="020B0503020204020204" pitchFamily="34" charset="-122"/>
                <a:ea typeface="微软雅黑" panose="020B0503020204020204" pitchFamily="34" charset="-122"/>
                <a:cs typeface="微软雅黑" panose="020B0503020204020204" pitchFamily="34" charset="-122"/>
              </a:rPr>
              <a:t>人类生活的世界处于高度的秩序之中，想要事物被理解就必须让它具有某种秩序。人类自己也喜欢秩序，有序的事物才能吸引人们的目光，所以要想版式设计具有美感就必须让它处于符合审美规律的秩序之中。在版式设计时，要想让信息被准确理解，准确传达给观者，让版面具有严谨的秩序，没有秩序的信息是很难被理解的。而网格系统与人类的视觉规律相吻合，能够使版面具有某种秩序。</a:t>
            </a:r>
            <a:endParaRPr>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094865" y="2245995"/>
            <a:ext cx="2540000" cy="645160"/>
          </a:xfrm>
          <a:prstGeom prst="rect">
            <a:avLst/>
          </a:prstGeom>
          <a:noFill/>
        </p:spPr>
        <p:txBody>
          <a:bodyPr wrap="square" rtlCol="0" anchor="t">
            <a:spAutoFit/>
          </a:bodyPr>
          <a:lstStyle/>
          <a:p>
            <a:r>
              <a:rPr lang="zh-CN" altLang="en-US" b="1">
                <a:latin typeface="微软雅黑" panose="020B0503020204020204" pitchFamily="34" charset="-122"/>
                <a:ea typeface="微软雅黑" panose="020B0503020204020204" pitchFamily="34" charset="-122"/>
              </a:rPr>
              <a:t>网格系统的意义</a:t>
            </a:r>
            <a:endParaRPr lang="zh-CN" altLang="en-US" b="1">
              <a:latin typeface="微软雅黑" panose="020B0503020204020204" pitchFamily="34" charset="-122"/>
              <a:ea typeface="微软雅黑" panose="020B0503020204020204" pitchFamily="34" charset="-122"/>
            </a:endParaRPr>
          </a:p>
          <a:p>
            <a:endParaRPr lang="zh-CN" altLang="en-US"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681990"/>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02</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 网格系统的分类</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0" y="260350"/>
            <a:ext cx="680085" cy="431800"/>
            <a:chOff x="0" y="410"/>
            <a:chExt cx="1071" cy="680"/>
          </a:xfrm>
        </p:grpSpPr>
        <p:sp>
          <p:nvSpPr>
            <p:cNvPr id="3"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wipe(up)">
                                      <p:cBhvr>
                                        <p:cTn id="20" dur="500"/>
                                        <p:tgtEl>
                                          <p:spTgt spid="6148"/>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525"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70560"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pic>
        <p:nvPicPr>
          <p:cNvPr id="2" name="图片 1" descr="网格板式效果"/>
          <p:cNvPicPr>
            <a:picLocks noChangeAspect="1"/>
          </p:cNvPicPr>
          <p:nvPr/>
        </p:nvPicPr>
        <p:blipFill>
          <a:blip r:embed="rId1"/>
          <a:stretch>
            <a:fillRect/>
          </a:stretch>
        </p:blipFill>
        <p:spPr>
          <a:xfrm>
            <a:off x="1725295" y="2148205"/>
            <a:ext cx="2699385" cy="1878965"/>
          </a:xfrm>
          <a:prstGeom prst="rect">
            <a:avLst/>
          </a:prstGeom>
        </p:spPr>
      </p:pic>
      <p:pic>
        <p:nvPicPr>
          <p:cNvPr id="3" name="图片 2" descr="网格板式--骨骼"/>
          <p:cNvPicPr>
            <a:picLocks noChangeAspect="1"/>
          </p:cNvPicPr>
          <p:nvPr/>
        </p:nvPicPr>
        <p:blipFill>
          <a:blip r:embed="rId2"/>
          <a:stretch>
            <a:fillRect/>
          </a:stretch>
        </p:blipFill>
        <p:spPr>
          <a:xfrm>
            <a:off x="1725295" y="4334510"/>
            <a:ext cx="2654300" cy="1861185"/>
          </a:xfrm>
          <a:prstGeom prst="rect">
            <a:avLst/>
          </a:prstGeom>
        </p:spPr>
      </p:pic>
      <p:sp>
        <p:nvSpPr>
          <p:cNvPr id="5" name="文本框 4"/>
          <p:cNvSpPr txBox="1"/>
          <p:nvPr/>
        </p:nvSpPr>
        <p:spPr>
          <a:xfrm>
            <a:off x="1839595" y="1482090"/>
            <a:ext cx="254000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1、版块网格系统</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对称式网格系统"/>
          <p:cNvPicPr>
            <a:picLocks noChangeAspect="1"/>
          </p:cNvPicPr>
          <p:nvPr/>
        </p:nvPicPr>
        <p:blipFill>
          <a:blip r:embed="rId3"/>
          <a:stretch>
            <a:fillRect/>
          </a:stretch>
        </p:blipFill>
        <p:spPr>
          <a:xfrm>
            <a:off x="6921500" y="2148205"/>
            <a:ext cx="2726690" cy="1879600"/>
          </a:xfrm>
          <a:prstGeom prst="rect">
            <a:avLst/>
          </a:prstGeom>
        </p:spPr>
      </p:pic>
      <p:pic>
        <p:nvPicPr>
          <p:cNvPr id="8" name="图片 7" descr="对称式网格系统--骨骼"/>
          <p:cNvPicPr>
            <a:picLocks noChangeAspect="1"/>
          </p:cNvPicPr>
          <p:nvPr/>
        </p:nvPicPr>
        <p:blipFill>
          <a:blip r:embed="rId4"/>
          <a:stretch>
            <a:fillRect/>
          </a:stretch>
        </p:blipFill>
        <p:spPr>
          <a:xfrm>
            <a:off x="6857365" y="4334510"/>
            <a:ext cx="2790825" cy="1924050"/>
          </a:xfrm>
          <a:prstGeom prst="rect">
            <a:avLst/>
          </a:prstGeom>
        </p:spPr>
      </p:pic>
      <p:sp>
        <p:nvSpPr>
          <p:cNvPr id="9" name="文本框 8"/>
          <p:cNvSpPr txBox="1"/>
          <p:nvPr/>
        </p:nvSpPr>
        <p:spPr>
          <a:xfrm>
            <a:off x="6983095" y="1482090"/>
            <a:ext cx="254000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2、对称式网格系统</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525"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70560"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pic>
        <p:nvPicPr>
          <p:cNvPr id="2" name="图片 1" descr="C:\Users\Administrator\Desktop\美工教材配图\再后\非对称式网格.jpg非对称式网格"/>
          <p:cNvPicPr>
            <a:picLocks noChangeAspect="1"/>
          </p:cNvPicPr>
          <p:nvPr/>
        </p:nvPicPr>
        <p:blipFill>
          <a:blip r:embed="rId1"/>
          <a:srcRect/>
          <a:stretch>
            <a:fillRect/>
          </a:stretch>
        </p:blipFill>
        <p:spPr>
          <a:xfrm>
            <a:off x="1725295" y="2276793"/>
            <a:ext cx="2699385" cy="1621790"/>
          </a:xfrm>
          <a:prstGeom prst="rect">
            <a:avLst/>
          </a:prstGeom>
        </p:spPr>
      </p:pic>
      <p:pic>
        <p:nvPicPr>
          <p:cNvPr id="3" name="图片 2" descr="C:\Users\Administrator\Desktop\美工教材配图\再后\非对称式网格骨骼.jpg非对称式网格骨骼"/>
          <p:cNvPicPr>
            <a:picLocks noChangeAspect="1"/>
          </p:cNvPicPr>
          <p:nvPr/>
        </p:nvPicPr>
        <p:blipFill>
          <a:blip r:embed="rId2"/>
          <a:srcRect/>
          <a:stretch>
            <a:fillRect/>
          </a:stretch>
        </p:blipFill>
        <p:spPr>
          <a:xfrm>
            <a:off x="1725295" y="4467860"/>
            <a:ext cx="2654300" cy="1594485"/>
          </a:xfrm>
          <a:prstGeom prst="rect">
            <a:avLst/>
          </a:prstGeom>
        </p:spPr>
      </p:pic>
      <p:sp>
        <p:nvSpPr>
          <p:cNvPr id="5" name="文本框 4"/>
          <p:cNvSpPr txBox="1"/>
          <p:nvPr/>
        </p:nvSpPr>
        <p:spPr>
          <a:xfrm>
            <a:off x="1839595" y="1482090"/>
            <a:ext cx="254000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3、非对称式网格系统</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C:\Users\Administrator\Desktop\美工教材配图\再后\复合网格系统.jpg复合网格系统"/>
          <p:cNvPicPr>
            <a:picLocks noChangeAspect="1"/>
          </p:cNvPicPr>
          <p:nvPr/>
        </p:nvPicPr>
        <p:blipFill>
          <a:blip r:embed="rId3"/>
          <a:srcRect/>
          <a:stretch>
            <a:fillRect/>
          </a:stretch>
        </p:blipFill>
        <p:spPr>
          <a:xfrm>
            <a:off x="6116320" y="2511425"/>
            <a:ext cx="2185035" cy="3091815"/>
          </a:xfrm>
          <a:prstGeom prst="rect">
            <a:avLst/>
          </a:prstGeom>
        </p:spPr>
      </p:pic>
      <p:pic>
        <p:nvPicPr>
          <p:cNvPr id="8" name="图片 7" descr="C:\Users\Administrator\Desktop\美工教材配图\再后\复合网格系统骨骼.jpg复合网格系统骨骼"/>
          <p:cNvPicPr>
            <a:picLocks noChangeAspect="1"/>
          </p:cNvPicPr>
          <p:nvPr/>
        </p:nvPicPr>
        <p:blipFill>
          <a:blip r:embed="rId4"/>
          <a:srcRect/>
          <a:stretch>
            <a:fillRect/>
          </a:stretch>
        </p:blipFill>
        <p:spPr>
          <a:xfrm>
            <a:off x="8676005" y="2499995"/>
            <a:ext cx="2197100" cy="3107690"/>
          </a:xfrm>
          <a:prstGeom prst="rect">
            <a:avLst/>
          </a:prstGeom>
        </p:spPr>
      </p:pic>
      <p:sp>
        <p:nvSpPr>
          <p:cNvPr id="9" name="文本框 8"/>
          <p:cNvSpPr txBox="1"/>
          <p:nvPr/>
        </p:nvSpPr>
        <p:spPr>
          <a:xfrm>
            <a:off x="7198360" y="1482090"/>
            <a:ext cx="202819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4、复合网格系统</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681990"/>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03</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 网格系统的应用</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0" y="260350"/>
            <a:ext cx="680085" cy="431800"/>
            <a:chOff x="0" y="410"/>
            <a:chExt cx="1071" cy="680"/>
          </a:xfrm>
        </p:grpSpPr>
        <p:sp>
          <p:nvSpPr>
            <p:cNvPr id="3"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wipe(up)">
                                      <p:cBhvr>
                                        <p:cTn id="20" dur="500"/>
                                        <p:tgtEl>
                                          <p:spTgt spid="6148"/>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525"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70560"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pic>
        <p:nvPicPr>
          <p:cNvPr id="4" name="图片 3" descr="1V1WU_3LPCZ{~Y103(_1ERN"/>
          <p:cNvPicPr>
            <a:picLocks noChangeAspect="1"/>
          </p:cNvPicPr>
          <p:nvPr/>
        </p:nvPicPr>
        <p:blipFill>
          <a:blip r:embed="rId1"/>
          <a:stretch>
            <a:fillRect/>
          </a:stretch>
        </p:blipFill>
        <p:spPr>
          <a:xfrm>
            <a:off x="1558925" y="3701415"/>
            <a:ext cx="4667250" cy="2071370"/>
          </a:xfrm>
          <a:prstGeom prst="rect">
            <a:avLst/>
          </a:prstGeom>
        </p:spPr>
      </p:pic>
      <p:pic>
        <p:nvPicPr>
          <p:cNvPr id="6" name="图片 5" descr="3SHPMJUIJXT[TIV0]L_AV~V"/>
          <p:cNvPicPr>
            <a:picLocks noChangeAspect="1"/>
          </p:cNvPicPr>
          <p:nvPr/>
        </p:nvPicPr>
        <p:blipFill>
          <a:blip r:embed="rId2"/>
          <a:stretch>
            <a:fillRect/>
          </a:stretch>
        </p:blipFill>
        <p:spPr>
          <a:xfrm>
            <a:off x="6598920" y="3701415"/>
            <a:ext cx="3867785" cy="2091690"/>
          </a:xfrm>
          <a:prstGeom prst="rect">
            <a:avLst/>
          </a:prstGeom>
        </p:spPr>
      </p:pic>
      <p:sp>
        <p:nvSpPr>
          <p:cNvPr id="10" name="文本框 9"/>
          <p:cNvSpPr txBox="1"/>
          <p:nvPr/>
        </p:nvSpPr>
        <p:spPr>
          <a:xfrm>
            <a:off x="1558925" y="2358390"/>
            <a:ext cx="8907780" cy="119888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在版式设计编排时，仅仅依靠人眼是很难准确地对齐版面元素的，这时就需要借助“辅助线”了，这种用于版式编排的“辅助线”被称为基线网格。基线网格的间距设置会根据文字的字号来进行调整，以满足不同字号的编排需求</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前图）交叉对齐的基线网格能保持不同字号文字的对齐效果（后图）。</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1558925" y="1771650"/>
            <a:ext cx="336677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1、利用基线网格规范行距</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800" decel="100000"/>
                                        <p:tgtEl>
                                          <p:spTgt spid="10"/>
                                        </p:tgtEl>
                                      </p:cBhvr>
                                    </p:animEffect>
                                    <p:anim calcmode="lin" valueType="num">
                                      <p:cBhvr>
                                        <p:cTn id="32" dur="800" decel="100000" fill="hold"/>
                                        <p:tgtEl>
                                          <p:spTgt spid="10"/>
                                        </p:tgtEl>
                                        <p:attrNameLst>
                                          <p:attrName>style.rotation</p:attrName>
                                        </p:attrNameLst>
                                      </p:cBhvr>
                                      <p:tavLst>
                                        <p:tav tm="0">
                                          <p:val>
                                            <p:fltVal val="-90"/>
                                          </p:val>
                                        </p:tav>
                                        <p:tav tm="100000">
                                          <p:val>
                                            <p:fltVal val="0"/>
                                          </p:val>
                                        </p:tav>
                                      </p:tavLst>
                                    </p:anim>
                                    <p:anim calcmode="lin" valueType="num">
                                      <p:cBhvr>
                                        <p:cTn id="33" dur="800" decel="100000" fill="hold"/>
                                        <p:tgtEl>
                                          <p:spTgt spid="10"/>
                                        </p:tgtEl>
                                        <p:attrNameLst>
                                          <p:attrName>ppt_x</p:attrName>
                                        </p:attrNameLst>
                                      </p:cBhvr>
                                      <p:tavLst>
                                        <p:tav tm="0">
                                          <p:val>
                                            <p:strVal val="#ppt_x+0.4"/>
                                          </p:val>
                                        </p:tav>
                                        <p:tav tm="100000">
                                          <p:val>
                                            <p:strVal val="#ppt_x-0.05"/>
                                          </p:val>
                                        </p:tav>
                                      </p:tavLst>
                                    </p:anim>
                                    <p:anim calcmode="lin" valueType="num">
                                      <p:cBhvr>
                                        <p:cTn id="34" dur="800" decel="100000" fill="hold"/>
                                        <p:tgtEl>
                                          <p:spTgt spid="1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800" decel="100000"/>
                                        <p:tgtEl>
                                          <p:spTgt spid="11"/>
                                        </p:tgtEl>
                                      </p:cBhvr>
                                    </p:animEffect>
                                    <p:anim calcmode="lin" valueType="num">
                                      <p:cBhvr>
                                        <p:cTn id="40" dur="800" decel="100000" fill="hold"/>
                                        <p:tgtEl>
                                          <p:spTgt spid="11"/>
                                        </p:tgtEl>
                                        <p:attrNameLst>
                                          <p:attrName>style.rotation</p:attrName>
                                        </p:attrNameLst>
                                      </p:cBhvr>
                                      <p:tavLst>
                                        <p:tav tm="0">
                                          <p:val>
                                            <p:fltVal val="-90"/>
                                          </p:val>
                                        </p:tav>
                                        <p:tav tm="100000">
                                          <p:val>
                                            <p:fltVal val="0"/>
                                          </p:val>
                                        </p:tav>
                                      </p:tavLst>
                                    </p:anim>
                                    <p:anim calcmode="lin" valueType="num">
                                      <p:cBhvr>
                                        <p:cTn id="41" dur="800" decel="100000" fill="hold"/>
                                        <p:tgtEl>
                                          <p:spTgt spid="11"/>
                                        </p:tgtEl>
                                        <p:attrNameLst>
                                          <p:attrName>ppt_x</p:attrName>
                                        </p:attrNameLst>
                                      </p:cBhvr>
                                      <p:tavLst>
                                        <p:tav tm="0">
                                          <p:val>
                                            <p:strVal val="#ppt_x+0.4"/>
                                          </p:val>
                                        </p:tav>
                                        <p:tav tm="100000">
                                          <p:val>
                                            <p:strVal val="#ppt_x-0.05"/>
                                          </p:val>
                                        </p:tav>
                                      </p:tavLst>
                                    </p:anim>
                                    <p:anim calcmode="lin" valueType="num">
                                      <p:cBhvr>
                                        <p:cTn id="42" dur="800" decel="100000" fill="hold"/>
                                        <p:tgtEl>
                                          <p:spTgt spid="1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a:off x="9712325" y="4386263"/>
            <a:ext cx="198438" cy="4760912"/>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pic>
        <p:nvPicPr>
          <p:cNvPr id="8" name="图片 7" descr="C:\Users\Administrator\Desktop\美工教材配图\第四章（日用品类差一张）\板式基本原则.jpg板式基本原则"/>
          <p:cNvPicPr>
            <a:picLocks noChangeAspect="1"/>
          </p:cNvPicPr>
          <p:nvPr/>
        </p:nvPicPr>
        <p:blipFill>
          <a:blip r:embed="rId1"/>
          <a:srcRect l="8809"/>
          <a:stretch>
            <a:fillRect/>
          </a:stretch>
        </p:blipFill>
        <p:spPr bwMode="auto">
          <a:xfrm>
            <a:off x="1139825" y="2481580"/>
            <a:ext cx="4883150" cy="1664970"/>
          </a:xfrm>
          <a:prstGeom prst="rect">
            <a:avLst/>
          </a:prstGeom>
          <a:noFill/>
          <a:ln w="9525">
            <a:noFill/>
            <a:miter lim="800000"/>
            <a:headEnd/>
            <a:tailEnd/>
          </a:ln>
        </p:spPr>
      </p:pic>
      <p:pic>
        <p:nvPicPr>
          <p:cNvPr id="12" name="图片 11" descr="C:\Users\Administrator\Desktop\美工教材配图\后做\放射线.jpg放射线"/>
          <p:cNvPicPr>
            <a:picLocks noChangeAspect="1"/>
          </p:cNvPicPr>
          <p:nvPr/>
        </p:nvPicPr>
        <p:blipFill>
          <a:blip r:embed="rId2"/>
          <a:srcRect/>
          <a:stretch>
            <a:fillRect/>
          </a:stretch>
        </p:blipFill>
        <p:spPr bwMode="auto">
          <a:xfrm>
            <a:off x="6993890" y="2599055"/>
            <a:ext cx="3515995" cy="1516380"/>
          </a:xfrm>
          <a:prstGeom prst="rect">
            <a:avLst/>
          </a:prstGeom>
          <a:noFill/>
          <a:ln w="9525">
            <a:noFill/>
            <a:miter lim="800000"/>
            <a:headEnd/>
            <a:tailEnd/>
          </a:ln>
        </p:spPr>
      </p:pic>
      <p:grpSp>
        <p:nvGrpSpPr>
          <p:cNvPr id="19" name="组合 18"/>
          <p:cNvGrpSpPr/>
          <p:nvPr/>
        </p:nvGrpSpPr>
        <p:grpSpPr>
          <a:xfrm>
            <a:off x="-9525"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70560"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635760" y="1209040"/>
            <a:ext cx="348488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2、网格系统的应用方法</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1042670" y="4251325"/>
            <a:ext cx="4980305" cy="107632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1）轴线</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所有元素围绕着一条轴线进行排版，是一种比较简单的网格设计形式。轴线排版的灵活性强，版面的动感强。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6870065" y="4251325"/>
            <a:ext cx="4981575" cy="107632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2）放射线</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所有元素由一个焦点中心发散开来，如同光线一般，在视觉上更有吸引力。文字的排版方向不一定都是水平或垂直的，可以排列出多种不同的阅读方式。</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3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7"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a:off x="9712325" y="4386263"/>
            <a:ext cx="198438" cy="4760912"/>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zh-CN" altLang="en-US"/>
          </a:p>
        </p:txBody>
      </p:sp>
      <p:pic>
        <p:nvPicPr>
          <p:cNvPr id="8" name="图片 7" descr="C:\Users\Administrator\Desktop\美工教材配图\后做\pengz -1.jpgpengz -1"/>
          <p:cNvPicPr>
            <a:picLocks noChangeAspect="1"/>
          </p:cNvPicPr>
          <p:nvPr/>
        </p:nvPicPr>
        <p:blipFill>
          <a:blip r:embed="rId1"/>
          <a:srcRect/>
          <a:stretch>
            <a:fillRect/>
          </a:stretch>
        </p:blipFill>
        <p:spPr bwMode="auto">
          <a:xfrm>
            <a:off x="1587500" y="2481580"/>
            <a:ext cx="3844290" cy="1664970"/>
          </a:xfrm>
          <a:prstGeom prst="rect">
            <a:avLst/>
          </a:prstGeom>
          <a:noFill/>
          <a:ln w="9525">
            <a:noFill/>
            <a:miter lim="800000"/>
            <a:headEnd/>
            <a:tailEnd/>
          </a:ln>
        </p:spPr>
      </p:pic>
      <p:pic>
        <p:nvPicPr>
          <p:cNvPr id="12" name="图片 11" descr="C:\Users\Administrator\Desktop\美工教材配图\第四章（日用品类差一张）\分组.jpg分组"/>
          <p:cNvPicPr>
            <a:picLocks noChangeAspect="1"/>
          </p:cNvPicPr>
          <p:nvPr/>
        </p:nvPicPr>
        <p:blipFill>
          <a:blip r:embed="rId2"/>
          <a:srcRect/>
          <a:stretch>
            <a:fillRect/>
          </a:stretch>
        </p:blipFill>
        <p:spPr bwMode="auto">
          <a:xfrm>
            <a:off x="6948805" y="2481580"/>
            <a:ext cx="4233545" cy="1682115"/>
          </a:xfrm>
          <a:prstGeom prst="rect">
            <a:avLst/>
          </a:prstGeom>
          <a:noFill/>
          <a:ln w="9525">
            <a:noFill/>
            <a:miter lim="800000"/>
            <a:headEnd/>
            <a:tailEnd/>
          </a:ln>
        </p:spPr>
      </p:pic>
      <p:grpSp>
        <p:nvGrpSpPr>
          <p:cNvPr id="19" name="组合 18"/>
          <p:cNvGrpSpPr/>
          <p:nvPr/>
        </p:nvGrpSpPr>
        <p:grpSpPr>
          <a:xfrm>
            <a:off x="-9525"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70560"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635760" y="1209040"/>
            <a:ext cx="348488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2、网格系统的应用方法</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1518285" y="4251325"/>
            <a:ext cx="4980305" cy="82994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3）膨胀（圆）</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将文字排列在由一组同心圆的部分弧构</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成的结构线上，视觉上有膨胀的感觉。</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6870065" y="4251325"/>
            <a:ext cx="4981575" cy="1322070"/>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4）矩形分割</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将元素分割成一个个的矩形，设置水平线和垂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直线，再将这一个个矩形合理地组织排列在一</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起。由矩形构成的框架结构使版面显得理性、</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严谨，是最经典的网格系统。</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3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7"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525"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70560"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742315" y="1580515"/>
            <a:ext cx="3465195"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3、网格系统在电商中的应用</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OQ_OZV{]P`55_JUZKOSV9PB"/>
          <p:cNvPicPr>
            <a:picLocks noChangeAspect="1"/>
          </p:cNvPicPr>
          <p:nvPr/>
        </p:nvPicPr>
        <p:blipFill>
          <a:blip r:embed="rId1"/>
          <a:stretch>
            <a:fillRect/>
          </a:stretch>
        </p:blipFill>
        <p:spPr>
          <a:xfrm>
            <a:off x="7756525" y="1472565"/>
            <a:ext cx="2410460" cy="5172710"/>
          </a:xfrm>
          <a:prstGeom prst="rect">
            <a:avLst/>
          </a:prstGeom>
        </p:spPr>
      </p:pic>
      <p:sp>
        <p:nvSpPr>
          <p:cNvPr id="10" name="文本框 9"/>
          <p:cNvSpPr txBox="1"/>
          <p:nvPr/>
        </p:nvSpPr>
        <p:spPr>
          <a:xfrm>
            <a:off x="716280" y="2235835"/>
            <a:ext cx="7040245" cy="3415030"/>
          </a:xfrm>
          <a:prstGeom prst="rect">
            <a:avLst/>
          </a:prstGeom>
          <a:noFill/>
        </p:spPr>
        <p:txBody>
          <a:bodyPr wrap="square" rtlCol="0" anchor="t">
            <a:spAutoFit/>
          </a:bodyPr>
          <a:lstStyle/>
          <a:p>
            <a:r>
              <a:rPr lang="zh-CN" altLang="en-US"/>
              <a:t>网格是设计得以成立的基础，如果设计毫无秩序，那么设计就没有意义。无论是书籍报纸还是软件网页，有秩序的版面才能吸引观者的目光，因此，网店的装修设计也要应用网格系统。</a:t>
            </a:r>
            <a:endParaRPr lang="zh-CN" altLang="en-US"/>
          </a:p>
          <a:p>
            <a:endParaRPr lang="zh-CN" altLang="en-US"/>
          </a:p>
          <a:p>
            <a:r>
              <a:rPr lang="zh-CN" altLang="en-US"/>
              <a:t>在这张店铺首页设计图中，每个模块都是独立的，但页面的整体性却很强，这是因为这张图在设计时，应用了网格系统。页面中的模块无论大小，都与某条辅助线对齐，使得模块与模块之间暗含一种联系，增强了页面的整体性。</a:t>
            </a:r>
            <a:endParaRPr lang="zh-CN" altLang="en-US"/>
          </a:p>
          <a:p>
            <a:endParaRPr lang="zh-CN" altLang="en-US"/>
          </a:p>
          <a:p>
            <a:r>
              <a:rPr lang="zh-CN" altLang="en-US"/>
              <a:t>在网店装修设计中，网格系统最主要的作用是约束版面中的元素，使其具有秩序感。通常将内容区域划分为 6 至 12 块（一般是 2 的倍数），再使所有元素和版块都与辅助线对齐即可。</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ppt_w*0.05"/>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anim calcmode="lin" valueType="num">
                                      <p:cBhvr>
                                        <p:cTn id="17" dur="500" fill="hold"/>
                                        <p:tgtEl>
                                          <p:spTgt spid="4"/>
                                        </p:tgtEl>
                                        <p:attrNameLst>
                                          <p:attrName>ppt_x</p:attrName>
                                        </p:attrNameLst>
                                      </p:cBhvr>
                                      <p:tavLst>
                                        <p:tav tm="0">
                                          <p:val>
                                            <p:strVal val="#ppt_x-.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Effect transition="in" filter="fade">
                                      <p:cBhvr>
                                        <p:cTn id="19" dur="500"/>
                                        <p:tgtEl>
                                          <p:spTgt spid="4"/>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05"/>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 calcmode="lin" valueType="num">
                                      <p:cBhvr>
                                        <p:cTn id="24" dur="500" fill="hold"/>
                                        <p:tgtEl>
                                          <p:spTgt spid="6"/>
                                        </p:tgtEl>
                                        <p:attrNameLst>
                                          <p:attrName>ppt_x</p:attrName>
                                        </p:attrNameLst>
                                      </p:cBhvr>
                                      <p:tavLst>
                                        <p:tav tm="0">
                                          <p:val>
                                            <p:strVal val="#ppt_x-.2"/>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Effect transition="in" filter="fade">
                                      <p:cBhvr>
                                        <p:cTn id="26" dur="500"/>
                                        <p:tgtEl>
                                          <p:spTgt spid="6"/>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strVal val="#ppt_w*0.05"/>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anim calcmode="lin" valueType="num">
                                      <p:cBhvr>
                                        <p:cTn id="31" dur="500" fill="hold"/>
                                        <p:tgtEl>
                                          <p:spTgt spid="10"/>
                                        </p:tgtEl>
                                        <p:attrNameLst>
                                          <p:attrName>ppt_x</p:attrName>
                                        </p:attrNameLst>
                                      </p:cBhvr>
                                      <p:tavLst>
                                        <p:tav tm="0">
                                          <p:val>
                                            <p:strVal val="#ppt_x-.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098800"/>
            <a:ext cx="12192000" cy="37592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2349500" y="1662113"/>
            <a:ext cx="7937500" cy="2638425"/>
          </a:xfrm>
          <a:prstGeom prst="roundRect">
            <a:avLst>
              <a:gd name="adj" fmla="val 32734"/>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8" name="文本框 8"/>
          <p:cNvSpPr txBox="1"/>
          <p:nvPr/>
        </p:nvSpPr>
        <p:spPr>
          <a:xfrm>
            <a:off x="3640455" y="4470718"/>
            <a:ext cx="5356225" cy="1014730"/>
          </a:xfrm>
          <a:prstGeom prst="rect">
            <a:avLst/>
          </a:prstGeom>
          <a:noFill/>
          <a:ln w="9525">
            <a:noFill/>
          </a:ln>
        </p:spPr>
        <p:txBody>
          <a:bodyPr>
            <a:spAutoFit/>
          </a:bodyPr>
          <a:lstStyle/>
          <a:p>
            <a:pPr lvl="0" eaLnBrk="1" hangingPunct="1"/>
            <a:r>
              <a:rPr lang="en-US" altLang="zh-CN" sz="6000" dirty="0">
                <a:solidFill>
                  <a:schemeClr val="bg1"/>
                </a:solidFill>
                <a:latin typeface="Agency FB" panose="020B0503020202020204" pitchFamily="34" charset="0"/>
                <a:ea typeface="宋体" panose="02010600030101010101" pitchFamily="2" charset="-122"/>
              </a:rPr>
              <a:t>         thank you</a:t>
            </a:r>
            <a:endParaRPr lang="zh-CN" altLang="en-US" sz="6000" dirty="0">
              <a:solidFill>
                <a:schemeClr val="bg1"/>
              </a:solidFill>
              <a:latin typeface="Agency FB" panose="020B0503020202020204" pitchFamily="34" charset="0"/>
              <a:ea typeface="宋体" panose="02010600030101010101" pitchFamily="2" charset="-122"/>
            </a:endParaRPr>
          </a:p>
        </p:txBody>
      </p:sp>
      <p:sp>
        <p:nvSpPr>
          <p:cNvPr id="31750" name="文本框 10"/>
          <p:cNvSpPr txBox="1"/>
          <p:nvPr/>
        </p:nvSpPr>
        <p:spPr>
          <a:xfrm>
            <a:off x="4321175" y="1939925"/>
            <a:ext cx="5965825" cy="2216150"/>
          </a:xfrm>
          <a:prstGeom prst="rect">
            <a:avLst/>
          </a:prstGeom>
          <a:noFill/>
          <a:ln w="9525">
            <a:noFill/>
          </a:ln>
        </p:spPr>
        <p:txBody>
          <a:bodyPr>
            <a:spAutoFit/>
          </a:bodyPr>
          <a:lstStyle/>
          <a:p>
            <a:pPr lvl="0" eaLnBrk="1" hangingPunct="1"/>
            <a:r>
              <a:rPr lang="zh-CN" altLang="en-US" sz="13800" dirty="0">
                <a:solidFill>
                  <a:schemeClr val="bg1"/>
                </a:solidFill>
                <a:latin typeface="微软雅黑" panose="020B0503020204020204" pitchFamily="34" charset="-122"/>
                <a:ea typeface="微软雅黑" panose="020B0503020204020204" pitchFamily="34" charset="-122"/>
              </a:rPr>
              <a:t>谢谢</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椭圆 92"/>
          <p:cNvSpPr/>
          <p:nvPr/>
        </p:nvSpPr>
        <p:spPr>
          <a:xfrm>
            <a:off x="3646776" y="1680665"/>
            <a:ext cx="1400871" cy="1400869"/>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椭圆 47"/>
          <p:cNvSpPr/>
          <p:nvPr/>
        </p:nvSpPr>
        <p:spPr>
          <a:xfrm>
            <a:off x="1815144" y="2341882"/>
            <a:ext cx="2298124" cy="2298124"/>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2758219" y="2282882"/>
            <a:ext cx="1896663" cy="1896663"/>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2" name="椭圆 51"/>
          <p:cNvSpPr/>
          <p:nvPr/>
        </p:nvSpPr>
        <p:spPr>
          <a:xfrm>
            <a:off x="3891369" y="4547989"/>
            <a:ext cx="576517" cy="57651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6" name="椭圆 55"/>
          <p:cNvSpPr/>
          <p:nvPr/>
        </p:nvSpPr>
        <p:spPr>
          <a:xfrm>
            <a:off x="4611795" y="1659439"/>
            <a:ext cx="416865" cy="41686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62" name="椭圆 61"/>
          <p:cNvSpPr/>
          <p:nvPr/>
        </p:nvSpPr>
        <p:spPr>
          <a:xfrm>
            <a:off x="1826343" y="2704390"/>
            <a:ext cx="372977" cy="37297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4" name="椭圆 63"/>
          <p:cNvSpPr/>
          <p:nvPr/>
        </p:nvSpPr>
        <p:spPr>
          <a:xfrm>
            <a:off x="2699884" y="1744519"/>
            <a:ext cx="267201" cy="2672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6" name="椭圆 65"/>
          <p:cNvSpPr/>
          <p:nvPr/>
        </p:nvSpPr>
        <p:spPr>
          <a:xfrm>
            <a:off x="1623441" y="3683943"/>
            <a:ext cx="925275" cy="92527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7" name="TextBox 66"/>
          <p:cNvSpPr txBox="1"/>
          <p:nvPr/>
        </p:nvSpPr>
        <p:spPr>
          <a:xfrm>
            <a:off x="2893429" y="2855520"/>
            <a:ext cx="1574171" cy="829945"/>
          </a:xfrm>
          <a:prstGeom prst="rect">
            <a:avLst/>
          </a:prstGeom>
          <a:noFill/>
        </p:spPr>
        <p:txBody>
          <a:bodyPr wrap="square" rtlCol="0">
            <a:sp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rPr>
              <a:t>目录</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4070293" y="4707855"/>
            <a:ext cx="235557" cy="275709"/>
            <a:chOff x="-271462" y="-2203450"/>
            <a:chExt cx="698500" cy="817563"/>
          </a:xfrm>
        </p:grpSpPr>
        <p:sp>
          <p:nvSpPr>
            <p:cNvPr id="69" name="Oval 6"/>
            <p:cNvSpPr>
              <a:spLocks noChangeArrowheads="1"/>
            </p:cNvSpPr>
            <p:nvPr/>
          </p:nvSpPr>
          <p:spPr bwMode="auto">
            <a:xfrm>
              <a:off x="-106362" y="-2203450"/>
              <a:ext cx="127000"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0" name="Freeform 7"/>
            <p:cNvSpPr>
              <a:spLocks noEditPoints="1"/>
            </p:cNvSpPr>
            <p:nvPr/>
          </p:nvSpPr>
          <p:spPr bwMode="auto">
            <a:xfrm>
              <a:off x="-271462" y="-2030412"/>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1" name="Freeform 8"/>
            <p:cNvSpPr/>
            <p:nvPr/>
          </p:nvSpPr>
          <p:spPr bwMode="auto">
            <a:xfrm>
              <a:off x="-31750" y="-1498600"/>
              <a:ext cx="90488" cy="109538"/>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2" name="Freeform 9"/>
            <p:cNvSpPr>
              <a:spLocks noEditPoints="1"/>
            </p:cNvSpPr>
            <p:nvPr/>
          </p:nvSpPr>
          <p:spPr bwMode="auto">
            <a:xfrm>
              <a:off x="-38100" y="-1851025"/>
              <a:ext cx="465138" cy="465138"/>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3" name="Freeform 10"/>
            <p:cNvSpPr/>
            <p:nvPr/>
          </p:nvSpPr>
          <p:spPr bwMode="auto">
            <a:xfrm>
              <a:off x="100013" y="-1779587"/>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4" name="Freeform 11"/>
            <p:cNvSpPr/>
            <p:nvPr/>
          </p:nvSpPr>
          <p:spPr bwMode="auto">
            <a:xfrm>
              <a:off x="254000" y="-1779587"/>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5" name="Freeform 12"/>
            <p:cNvSpPr/>
            <p:nvPr/>
          </p:nvSpPr>
          <p:spPr bwMode="auto">
            <a:xfrm>
              <a:off x="314325" y="-1716087"/>
              <a:ext cx="33338"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6" name="Freeform 13"/>
            <p:cNvSpPr/>
            <p:nvPr/>
          </p:nvSpPr>
          <p:spPr bwMode="auto">
            <a:xfrm>
              <a:off x="39688" y="-1716087"/>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7" name="Freeform 14"/>
            <p:cNvSpPr/>
            <p:nvPr/>
          </p:nvSpPr>
          <p:spPr bwMode="auto">
            <a:xfrm>
              <a:off x="314325" y="-1554162"/>
              <a:ext cx="33338"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8" name="Freeform 15"/>
            <p:cNvSpPr/>
            <p:nvPr/>
          </p:nvSpPr>
          <p:spPr bwMode="auto">
            <a:xfrm>
              <a:off x="39688" y="-1554162"/>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Freeform 16"/>
            <p:cNvSpPr/>
            <p:nvPr/>
          </p:nvSpPr>
          <p:spPr bwMode="auto">
            <a:xfrm>
              <a:off x="254000" y="-1498600"/>
              <a:ext cx="33338" cy="38100"/>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0" name="Freeform 17"/>
            <p:cNvSpPr/>
            <p:nvPr/>
          </p:nvSpPr>
          <p:spPr bwMode="auto">
            <a:xfrm>
              <a:off x="100013" y="-1498600"/>
              <a:ext cx="33338" cy="38100"/>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1" name="Oval 18"/>
            <p:cNvSpPr>
              <a:spLocks noChangeArrowheads="1"/>
            </p:cNvSpPr>
            <p:nvPr/>
          </p:nvSpPr>
          <p:spPr bwMode="auto">
            <a:xfrm>
              <a:off x="174625" y="-1636712"/>
              <a:ext cx="3333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19"/>
            <p:cNvSpPr/>
            <p:nvPr/>
          </p:nvSpPr>
          <p:spPr bwMode="auto">
            <a:xfrm>
              <a:off x="125413" y="-1733550"/>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88" name="组合 87"/>
          <p:cNvGrpSpPr/>
          <p:nvPr/>
        </p:nvGrpSpPr>
        <p:grpSpPr>
          <a:xfrm>
            <a:off x="1853507" y="3978621"/>
            <a:ext cx="514719" cy="356117"/>
            <a:chOff x="-5087938" y="1543050"/>
            <a:chExt cx="839788" cy="581025"/>
          </a:xfrm>
        </p:grpSpPr>
        <p:sp>
          <p:nvSpPr>
            <p:cNvPr id="89" name="Freeform 24"/>
            <p:cNvSpPr/>
            <p:nvPr/>
          </p:nvSpPr>
          <p:spPr bwMode="auto">
            <a:xfrm>
              <a:off x="-4859338" y="1831975"/>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 name="Freeform 25"/>
            <p:cNvSpPr/>
            <p:nvPr/>
          </p:nvSpPr>
          <p:spPr bwMode="auto">
            <a:xfrm>
              <a:off x="-4937125" y="1543050"/>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 name="Freeform 26"/>
            <p:cNvSpPr/>
            <p:nvPr/>
          </p:nvSpPr>
          <p:spPr bwMode="auto">
            <a:xfrm>
              <a:off x="-4495800" y="1562100"/>
              <a:ext cx="247650" cy="201613"/>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 name="Freeform 27"/>
            <p:cNvSpPr>
              <a:spLocks noEditPoints="1"/>
            </p:cNvSpPr>
            <p:nvPr/>
          </p:nvSpPr>
          <p:spPr bwMode="auto">
            <a:xfrm>
              <a:off x="-5087938" y="1651000"/>
              <a:ext cx="792163" cy="439738"/>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94" name="Rectangle 39"/>
          <p:cNvSpPr>
            <a:spLocks noChangeArrowheads="1"/>
          </p:cNvSpPr>
          <p:nvPr/>
        </p:nvSpPr>
        <p:spPr bwMode="auto">
          <a:xfrm>
            <a:off x="6332220" y="2140585"/>
            <a:ext cx="279908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Font typeface="Arial" panose="020B0604020202020204" pitchFamily="34" charset="0"/>
              <a:buNone/>
            </a:pPr>
            <a:r>
              <a:rPr lang="en-US" altLang="zh-CN"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rPr>
              <a:t>一、认识版式设计</a:t>
            </a:r>
            <a:endParaRPr lang="zh-CN" altLang="en-US" b="1" dirty="0">
              <a:solidFill>
                <a:srgbClr val="2B2E3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332220" y="2746375"/>
            <a:ext cx="4456430"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二、 网格系统的认知与应用</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332220" y="3443605"/>
            <a:ext cx="3510915"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三、版式设计的视觉要素及应用</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332220" y="4140835"/>
            <a:ext cx="4730115"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四 、 版式设计的形式法则与视觉流程</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6332220" y="4838065"/>
            <a:ext cx="4000500" cy="368300"/>
          </a:xfrm>
          <a:prstGeom prst="rect">
            <a:avLst/>
          </a:prstGeom>
          <a:noFill/>
        </p:spPr>
        <p:txBody>
          <a:bodyPr wrap="square" rtlCol="0">
            <a:spAutoFit/>
          </a:bodyPr>
          <a:p>
            <a:r>
              <a:rPr lang="zh-CN" altLang="en-US" b="1">
                <a:latin typeface="微软雅黑" panose="020B0503020204020204" pitchFamily="34" charset="-122"/>
                <a:ea typeface="微软雅黑" panose="020B0503020204020204" pitchFamily="34" charset="-122"/>
                <a:cs typeface="微软雅黑" panose="020B0503020204020204" pitchFamily="34" charset="-122"/>
              </a:rPr>
              <a:t>五 、 常见类目的学生版式设计作品</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80000">
                                          <p:cBhvr additive="base">
                                            <p:cTn id="7" dur="750" fill="hold"/>
                                            <p:tgtEl>
                                              <p:spTgt spid="48"/>
                                            </p:tgtEl>
                                            <p:attrNameLst>
                                              <p:attrName>ppt_x</p:attrName>
                                            </p:attrNameLst>
                                          </p:cBhvr>
                                          <p:tavLst>
                                            <p:tav tm="0">
                                              <p:val>
                                                <p:strVal val="0-#ppt_w/2"/>
                                              </p:val>
                                            </p:tav>
                                            <p:tav tm="100000">
                                              <p:val>
                                                <p:strVal val="#ppt_x"/>
                                              </p:val>
                                            </p:tav>
                                          </p:tavLst>
                                        </p:anim>
                                        <p:anim calcmode="lin" valueType="num" p14:bounceEnd="80000">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80000">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14:bounceEnd="80000">
                                          <p:cBhvr additive="base">
                                            <p:cTn id="11" dur="750" fill="hold"/>
                                            <p:tgtEl>
                                              <p:spTgt spid="93"/>
                                            </p:tgtEl>
                                            <p:attrNameLst>
                                              <p:attrName>ppt_x</p:attrName>
                                            </p:attrNameLst>
                                          </p:cBhvr>
                                          <p:tavLst>
                                            <p:tav tm="0">
                                              <p:val>
                                                <p:strVal val="1+#ppt_w/2"/>
                                              </p:val>
                                            </p:tav>
                                            <p:tav tm="100000">
                                              <p:val>
                                                <p:strVal val="#ppt_x"/>
                                              </p:val>
                                            </p:tav>
                                          </p:tavLst>
                                        </p:anim>
                                        <p:anim calcmode="lin" valueType="num" p14:bounceEnd="80000">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94" grpId="0"/>
          <p:bldP spid="3" grpId="0"/>
          <p:bldP spid="4" grpId="0"/>
          <p:bldP spid="2"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750" fill="hold"/>
                                            <p:tgtEl>
                                              <p:spTgt spid="93"/>
                                            </p:tgtEl>
                                            <p:attrNameLst>
                                              <p:attrName>ppt_x</p:attrName>
                                            </p:attrNameLst>
                                          </p:cBhvr>
                                          <p:tavLst>
                                            <p:tav tm="0">
                                              <p:val>
                                                <p:strVal val="1+#ppt_w/2"/>
                                              </p:val>
                                            </p:tav>
                                            <p:tav tm="100000">
                                              <p:val>
                                                <p:strVal val="#ppt_x"/>
                                              </p:val>
                                            </p:tav>
                                          </p:tavLst>
                                        </p:anim>
                                        <p:anim calcmode="lin" valueType="num">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94" grpId="0"/>
          <p:bldP spid="3" grpId="0"/>
          <p:bldP spid="4" grpId="0"/>
          <p:bldP spid="2" grpId="0"/>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向天歌演示原创作品：www.TopPPT.cn)"/>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6648" y="1628800"/>
            <a:ext cx="6023782" cy="4257794"/>
          </a:xfrm>
          <a:prstGeom prst="rect">
            <a:avLst/>
          </a:prstGeom>
        </p:spPr>
      </p:pic>
      <p:grpSp>
        <p:nvGrpSpPr>
          <p:cNvPr id="3" name="组合 2"/>
          <p:cNvGrpSpPr/>
          <p:nvPr/>
        </p:nvGrpSpPr>
        <p:grpSpPr>
          <a:xfrm>
            <a:off x="7259955" y="2931795"/>
            <a:ext cx="3893820" cy="791210"/>
            <a:chOff x="11433" y="4617"/>
            <a:chExt cx="6132" cy="1246"/>
          </a:xfrm>
        </p:grpSpPr>
        <p:sp>
          <p:nvSpPr>
            <p:cNvPr id="17" name="Rectangle 16      (向天歌演示原创作品：www.TopPPT.cn)"/>
            <p:cNvSpPr/>
            <p:nvPr/>
          </p:nvSpPr>
          <p:spPr>
            <a:xfrm>
              <a:off x="11441" y="4617"/>
              <a:ext cx="6124" cy="124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Rectangle 1      (向天歌演示原创作品：www.TopPPT.cn)"/>
            <p:cNvSpPr/>
            <p:nvPr/>
          </p:nvSpPr>
          <p:spPr>
            <a:xfrm>
              <a:off x="11433" y="4617"/>
              <a:ext cx="1369"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TextBox 21      (向天歌演示原创作品：www.TopPPT.cn)"/>
            <p:cNvSpPr txBox="1"/>
            <p:nvPr/>
          </p:nvSpPr>
          <p:spPr>
            <a:xfrm>
              <a:off x="13623" y="4938"/>
              <a:ext cx="3289" cy="72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知识目标</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37" name="Group 36      (向天歌演示原创作品：www.TopPPT.cn)"/>
            <p:cNvGrpSpPr/>
            <p:nvPr/>
          </p:nvGrpSpPr>
          <p:grpSpPr>
            <a:xfrm>
              <a:off x="11795" y="5087"/>
              <a:ext cx="645" cy="430"/>
              <a:chOff x="4296048" y="568056"/>
              <a:chExt cx="204787" cy="136526"/>
            </a:xfrm>
            <a:solidFill>
              <a:srgbClr val="21A3D0"/>
            </a:solidFill>
          </p:grpSpPr>
          <p:sp>
            <p:nvSpPr>
              <p:cNvPr id="27" name="Freeform 352      (向天歌演示原创作品：www.TopPPT.cn)"/>
              <p:cNvSpPr/>
              <p:nvPr/>
            </p:nvSpPr>
            <p:spPr bwMode="auto">
              <a:xfrm>
                <a:off x="4432573" y="575994"/>
                <a:ext cx="68262" cy="120650"/>
              </a:xfrm>
              <a:custGeom>
                <a:avLst/>
                <a:gdLst>
                  <a:gd name="T0" fmla="*/ 94 w 95"/>
                  <a:gd name="T1" fmla="*/ 171 h 171"/>
                  <a:gd name="T2" fmla="*/ 95 w 95"/>
                  <a:gd name="T3" fmla="*/ 166 h 171"/>
                  <a:gd name="T4" fmla="*/ 95 w 95"/>
                  <a:gd name="T5" fmla="*/ 6 h 171"/>
                  <a:gd name="T6" fmla="*/ 94 w 95"/>
                  <a:gd name="T7" fmla="*/ 0 h 171"/>
                  <a:gd name="T8" fmla="*/ 0 w 95"/>
                  <a:gd name="T9" fmla="*/ 81 h 171"/>
                  <a:gd name="T10" fmla="*/ 94 w 95"/>
                  <a:gd name="T11" fmla="*/ 171 h 171"/>
                </a:gdLst>
                <a:ahLst/>
                <a:cxnLst>
                  <a:cxn ang="0">
                    <a:pos x="T0" y="T1"/>
                  </a:cxn>
                  <a:cxn ang="0">
                    <a:pos x="T2" y="T3"/>
                  </a:cxn>
                  <a:cxn ang="0">
                    <a:pos x="T4" y="T5"/>
                  </a:cxn>
                  <a:cxn ang="0">
                    <a:pos x="T6" y="T7"/>
                  </a:cxn>
                  <a:cxn ang="0">
                    <a:pos x="T8" y="T9"/>
                  </a:cxn>
                  <a:cxn ang="0">
                    <a:pos x="T10" y="T11"/>
                  </a:cxn>
                </a:cxnLst>
                <a:rect l="0" t="0" r="r" b="b"/>
                <a:pathLst>
                  <a:path w="95" h="171">
                    <a:moveTo>
                      <a:pt x="94" y="171"/>
                    </a:moveTo>
                    <a:cubicBezTo>
                      <a:pt x="95" y="170"/>
                      <a:pt x="95" y="168"/>
                      <a:pt x="95" y="166"/>
                    </a:cubicBezTo>
                    <a:cubicBezTo>
                      <a:pt x="95" y="6"/>
                      <a:pt x="95" y="6"/>
                      <a:pt x="95" y="6"/>
                    </a:cubicBezTo>
                    <a:cubicBezTo>
                      <a:pt x="95" y="4"/>
                      <a:pt x="95" y="2"/>
                      <a:pt x="94" y="0"/>
                    </a:cubicBezTo>
                    <a:cubicBezTo>
                      <a:pt x="0" y="81"/>
                      <a:pt x="0" y="81"/>
                      <a:pt x="0" y="81"/>
                    </a:cubicBezTo>
                    <a:lnTo>
                      <a:pt x="94"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3      (向天歌演示原创作品：www.TopPPT.cn)"/>
              <p:cNvSpPr/>
              <p:nvPr/>
            </p:nvSpPr>
            <p:spPr bwMode="auto">
              <a:xfrm>
                <a:off x="4305573" y="568056"/>
                <a:ext cx="185737" cy="77788"/>
              </a:xfrm>
              <a:custGeom>
                <a:avLst/>
                <a:gdLst>
                  <a:gd name="T0" fmla="*/ 132 w 264"/>
                  <a:gd name="T1" fmla="*/ 112 h 112"/>
                  <a:gd name="T2" fmla="*/ 156 w 264"/>
                  <a:gd name="T3" fmla="*/ 92 h 112"/>
                  <a:gd name="T4" fmla="*/ 169 w 264"/>
                  <a:gd name="T5" fmla="*/ 82 h 112"/>
                  <a:gd name="T6" fmla="*/ 264 w 264"/>
                  <a:gd name="T7" fmla="*/ 1 h 112"/>
                  <a:gd name="T8" fmla="*/ 259 w 264"/>
                  <a:gd name="T9" fmla="*/ 0 h 112"/>
                  <a:gd name="T10" fmla="*/ 5 w 264"/>
                  <a:gd name="T11" fmla="*/ 0 h 112"/>
                  <a:gd name="T12" fmla="*/ 0 w 264"/>
                  <a:gd name="T13" fmla="*/ 1 h 112"/>
                  <a:gd name="T14" fmla="*/ 94 w 264"/>
                  <a:gd name="T15" fmla="*/ 82 h 112"/>
                  <a:gd name="T16" fmla="*/ 107 w 264"/>
                  <a:gd name="T17" fmla="*/ 92 h 112"/>
                  <a:gd name="T18" fmla="*/ 132 w 264"/>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32" y="112"/>
                    </a:moveTo>
                    <a:cubicBezTo>
                      <a:pt x="156" y="92"/>
                      <a:pt x="156" y="92"/>
                      <a:pt x="156" y="92"/>
                    </a:cubicBezTo>
                    <a:cubicBezTo>
                      <a:pt x="169" y="82"/>
                      <a:pt x="169" y="82"/>
                      <a:pt x="169" y="82"/>
                    </a:cubicBezTo>
                    <a:cubicBezTo>
                      <a:pt x="264" y="1"/>
                      <a:pt x="264" y="1"/>
                      <a:pt x="264" y="1"/>
                    </a:cubicBezTo>
                    <a:cubicBezTo>
                      <a:pt x="262" y="1"/>
                      <a:pt x="260" y="0"/>
                      <a:pt x="259" y="0"/>
                    </a:cubicBezTo>
                    <a:cubicBezTo>
                      <a:pt x="5" y="0"/>
                      <a:pt x="5" y="0"/>
                      <a:pt x="5" y="0"/>
                    </a:cubicBezTo>
                    <a:cubicBezTo>
                      <a:pt x="3" y="0"/>
                      <a:pt x="1" y="1"/>
                      <a:pt x="0" y="1"/>
                    </a:cubicBezTo>
                    <a:cubicBezTo>
                      <a:pt x="94" y="82"/>
                      <a:pt x="94" y="82"/>
                      <a:pt x="94" y="82"/>
                    </a:cubicBezTo>
                    <a:cubicBezTo>
                      <a:pt x="107" y="92"/>
                      <a:pt x="107" y="92"/>
                      <a:pt x="107" y="92"/>
                    </a:cubicBezTo>
                    <a:lnTo>
                      <a:pt x="13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4      (向天歌演示原创作品：www.TopPPT.cn)"/>
              <p:cNvSpPr/>
              <p:nvPr/>
            </p:nvSpPr>
            <p:spPr bwMode="auto">
              <a:xfrm>
                <a:off x="4305573" y="639494"/>
                <a:ext cx="185737" cy="65088"/>
              </a:xfrm>
              <a:custGeom>
                <a:avLst/>
                <a:gdLst>
                  <a:gd name="T0" fmla="*/ 259 w 263"/>
                  <a:gd name="T1" fmla="*/ 92 h 92"/>
                  <a:gd name="T2" fmla="*/ 263 w 263"/>
                  <a:gd name="T3" fmla="*/ 91 h 92"/>
                  <a:gd name="T4" fmla="*/ 168 w 263"/>
                  <a:gd name="T5" fmla="*/ 0 h 92"/>
                  <a:gd name="T6" fmla="*/ 132 w 263"/>
                  <a:gd name="T7" fmla="*/ 30 h 92"/>
                  <a:gd name="T8" fmla="*/ 95 w 263"/>
                  <a:gd name="T9" fmla="*/ 0 h 92"/>
                  <a:gd name="T10" fmla="*/ 0 w 263"/>
                  <a:gd name="T11" fmla="*/ 91 h 92"/>
                  <a:gd name="T12" fmla="*/ 5 w 263"/>
                  <a:gd name="T13" fmla="*/ 92 h 92"/>
                  <a:gd name="T14" fmla="*/ 259 w 26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92">
                    <a:moveTo>
                      <a:pt x="259" y="92"/>
                    </a:moveTo>
                    <a:cubicBezTo>
                      <a:pt x="260" y="92"/>
                      <a:pt x="262" y="92"/>
                      <a:pt x="263" y="91"/>
                    </a:cubicBezTo>
                    <a:cubicBezTo>
                      <a:pt x="168" y="0"/>
                      <a:pt x="168" y="0"/>
                      <a:pt x="168" y="0"/>
                    </a:cubicBezTo>
                    <a:cubicBezTo>
                      <a:pt x="132" y="30"/>
                      <a:pt x="132" y="30"/>
                      <a:pt x="132" y="30"/>
                    </a:cubicBezTo>
                    <a:cubicBezTo>
                      <a:pt x="95" y="0"/>
                      <a:pt x="95" y="0"/>
                      <a:pt x="95" y="0"/>
                    </a:cubicBezTo>
                    <a:cubicBezTo>
                      <a:pt x="0" y="91"/>
                      <a:pt x="0" y="91"/>
                      <a:pt x="0" y="91"/>
                    </a:cubicBezTo>
                    <a:cubicBezTo>
                      <a:pt x="2" y="92"/>
                      <a:pt x="3" y="92"/>
                      <a:pt x="5" y="92"/>
                    </a:cubicBezTo>
                    <a:lnTo>
                      <a:pt x="259"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55      (向天歌演示原创作品：www.TopPPT.cn)"/>
              <p:cNvSpPr/>
              <p:nvPr/>
            </p:nvSpPr>
            <p:spPr bwMode="auto">
              <a:xfrm>
                <a:off x="4296048" y="575994"/>
                <a:ext cx="66675" cy="120650"/>
              </a:xfrm>
              <a:custGeom>
                <a:avLst/>
                <a:gdLst>
                  <a:gd name="T0" fmla="*/ 1 w 95"/>
                  <a:gd name="T1" fmla="*/ 0 h 171"/>
                  <a:gd name="T2" fmla="*/ 0 w 95"/>
                  <a:gd name="T3" fmla="*/ 6 h 171"/>
                  <a:gd name="T4" fmla="*/ 0 w 95"/>
                  <a:gd name="T5" fmla="*/ 166 h 171"/>
                  <a:gd name="T6" fmla="*/ 1 w 95"/>
                  <a:gd name="T7" fmla="*/ 171 h 171"/>
                  <a:gd name="T8" fmla="*/ 95 w 95"/>
                  <a:gd name="T9" fmla="*/ 81 h 171"/>
                  <a:gd name="T10" fmla="*/ 1 w 95"/>
                  <a:gd name="T11" fmla="*/ 0 h 171"/>
                </a:gdLst>
                <a:ahLst/>
                <a:cxnLst>
                  <a:cxn ang="0">
                    <a:pos x="T0" y="T1"/>
                  </a:cxn>
                  <a:cxn ang="0">
                    <a:pos x="T2" y="T3"/>
                  </a:cxn>
                  <a:cxn ang="0">
                    <a:pos x="T4" y="T5"/>
                  </a:cxn>
                  <a:cxn ang="0">
                    <a:pos x="T6" y="T7"/>
                  </a:cxn>
                  <a:cxn ang="0">
                    <a:pos x="T8" y="T9"/>
                  </a:cxn>
                  <a:cxn ang="0">
                    <a:pos x="T10" y="T11"/>
                  </a:cxn>
                </a:cxnLst>
                <a:rect l="0" t="0" r="r" b="b"/>
                <a:pathLst>
                  <a:path w="95" h="171">
                    <a:moveTo>
                      <a:pt x="1" y="0"/>
                    </a:moveTo>
                    <a:cubicBezTo>
                      <a:pt x="1" y="2"/>
                      <a:pt x="0" y="4"/>
                      <a:pt x="0" y="6"/>
                    </a:cubicBezTo>
                    <a:cubicBezTo>
                      <a:pt x="0" y="166"/>
                      <a:pt x="0" y="166"/>
                      <a:pt x="0" y="166"/>
                    </a:cubicBezTo>
                    <a:cubicBezTo>
                      <a:pt x="0" y="168"/>
                      <a:pt x="1" y="170"/>
                      <a:pt x="1" y="171"/>
                    </a:cubicBezTo>
                    <a:cubicBezTo>
                      <a:pt x="95" y="81"/>
                      <a:pt x="95" y="81"/>
                      <a:pt x="95" y="8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7"/>
          <p:cNvGrpSpPr/>
          <p:nvPr/>
        </p:nvGrpSpPr>
        <p:grpSpPr>
          <a:xfrm>
            <a:off x="7262495" y="3796030"/>
            <a:ext cx="3891280" cy="791210"/>
            <a:chOff x="11437" y="5978"/>
            <a:chExt cx="6128" cy="1246"/>
          </a:xfrm>
        </p:grpSpPr>
        <p:sp>
          <p:nvSpPr>
            <p:cNvPr id="18" name="Rectangle 17      (向天歌演示原创作品：www.TopPPT.cn)"/>
            <p:cNvSpPr/>
            <p:nvPr/>
          </p:nvSpPr>
          <p:spPr>
            <a:xfrm>
              <a:off x="11441" y="5978"/>
              <a:ext cx="6124" cy="124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12      (向天歌演示原创作品：www.TopPPT.cn)"/>
            <p:cNvSpPr/>
            <p:nvPr/>
          </p:nvSpPr>
          <p:spPr>
            <a:xfrm>
              <a:off x="11437" y="5978"/>
              <a:ext cx="1369"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6" name="Group 35      (向天歌演示原创作品：www.TopPPT.cn)"/>
            <p:cNvGrpSpPr/>
            <p:nvPr/>
          </p:nvGrpSpPr>
          <p:grpSpPr>
            <a:xfrm>
              <a:off x="11846" y="6237"/>
              <a:ext cx="577" cy="697"/>
              <a:chOff x="4721498" y="533131"/>
              <a:chExt cx="168274" cy="203201"/>
            </a:xfrm>
            <a:solidFill>
              <a:srgbClr val="21A3D0"/>
            </a:solidFill>
          </p:grpSpPr>
          <p:sp>
            <p:nvSpPr>
              <p:cNvPr id="31" name="Freeform 356      (向天歌演示原创作品：www.TopPPT.cn)"/>
              <p:cNvSpPr/>
              <p:nvPr/>
            </p:nvSpPr>
            <p:spPr bwMode="auto">
              <a:xfrm>
                <a:off x="4834210" y="629969"/>
                <a:ext cx="55562" cy="100013"/>
              </a:xfrm>
              <a:custGeom>
                <a:avLst/>
                <a:gdLst>
                  <a:gd name="T0" fmla="*/ 77 w 78"/>
                  <a:gd name="T1" fmla="*/ 0 h 141"/>
                  <a:gd name="T2" fmla="*/ 0 w 78"/>
                  <a:gd name="T3" fmla="*/ 67 h 141"/>
                  <a:gd name="T4" fmla="*/ 77 w 78"/>
                  <a:gd name="T5" fmla="*/ 141 h 141"/>
                  <a:gd name="T6" fmla="*/ 78 w 78"/>
                  <a:gd name="T7" fmla="*/ 137 h 141"/>
                  <a:gd name="T8" fmla="*/ 78 w 78"/>
                  <a:gd name="T9" fmla="*/ 5 h 141"/>
                  <a:gd name="T10" fmla="*/ 77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77" y="0"/>
                    </a:moveTo>
                    <a:cubicBezTo>
                      <a:pt x="0" y="67"/>
                      <a:pt x="0" y="67"/>
                      <a:pt x="0" y="67"/>
                    </a:cubicBezTo>
                    <a:cubicBezTo>
                      <a:pt x="77" y="141"/>
                      <a:pt x="77" y="141"/>
                      <a:pt x="77" y="141"/>
                    </a:cubicBezTo>
                    <a:cubicBezTo>
                      <a:pt x="78" y="140"/>
                      <a:pt x="78" y="138"/>
                      <a:pt x="78" y="137"/>
                    </a:cubicBezTo>
                    <a:cubicBezTo>
                      <a:pt x="78" y="5"/>
                      <a:pt x="78" y="5"/>
                      <a:pt x="78" y="5"/>
                    </a:cubicBezTo>
                    <a:cubicBezTo>
                      <a:pt x="78" y="3"/>
                      <a:pt x="78" y="2"/>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7      (向天歌演示原创作品：www.TopPPT.cn)"/>
              <p:cNvSpPr/>
              <p:nvPr/>
            </p:nvSpPr>
            <p:spPr bwMode="auto">
              <a:xfrm>
                <a:off x="4727848" y="623619"/>
                <a:ext cx="153987" cy="65088"/>
              </a:xfrm>
              <a:custGeom>
                <a:avLst/>
                <a:gdLst>
                  <a:gd name="T0" fmla="*/ 89 w 218"/>
                  <a:gd name="T1" fmla="*/ 76 h 93"/>
                  <a:gd name="T2" fmla="*/ 109 w 218"/>
                  <a:gd name="T3" fmla="*/ 93 h 93"/>
                  <a:gd name="T4" fmla="*/ 130 w 218"/>
                  <a:gd name="T5" fmla="*/ 76 h 93"/>
                  <a:gd name="T6" fmla="*/ 140 w 218"/>
                  <a:gd name="T7" fmla="*/ 68 h 93"/>
                  <a:gd name="T8" fmla="*/ 218 w 218"/>
                  <a:gd name="T9" fmla="*/ 1 h 93"/>
                  <a:gd name="T10" fmla="*/ 214 w 218"/>
                  <a:gd name="T11" fmla="*/ 0 h 93"/>
                  <a:gd name="T12" fmla="*/ 157 w 218"/>
                  <a:gd name="T13" fmla="*/ 0 h 93"/>
                  <a:gd name="T14" fmla="*/ 127 w 218"/>
                  <a:gd name="T15" fmla="*/ 36 h 93"/>
                  <a:gd name="T16" fmla="*/ 109 w 218"/>
                  <a:gd name="T17" fmla="*/ 45 h 93"/>
                  <a:gd name="T18" fmla="*/ 92 w 218"/>
                  <a:gd name="T19" fmla="*/ 36 h 93"/>
                  <a:gd name="T20" fmla="*/ 61 w 218"/>
                  <a:gd name="T21" fmla="*/ 0 h 93"/>
                  <a:gd name="T22" fmla="*/ 4 w 218"/>
                  <a:gd name="T23" fmla="*/ 0 h 93"/>
                  <a:gd name="T24" fmla="*/ 0 w 218"/>
                  <a:gd name="T25" fmla="*/ 1 h 93"/>
                  <a:gd name="T26" fmla="*/ 78 w 218"/>
                  <a:gd name="T27" fmla="*/ 68 h 93"/>
                  <a:gd name="T28" fmla="*/ 89 w 218"/>
                  <a:gd name="T29"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93">
                    <a:moveTo>
                      <a:pt x="89" y="76"/>
                    </a:moveTo>
                    <a:cubicBezTo>
                      <a:pt x="109" y="93"/>
                      <a:pt x="109" y="93"/>
                      <a:pt x="109" y="93"/>
                    </a:cubicBezTo>
                    <a:cubicBezTo>
                      <a:pt x="130" y="76"/>
                      <a:pt x="130" y="76"/>
                      <a:pt x="130" y="76"/>
                    </a:cubicBezTo>
                    <a:cubicBezTo>
                      <a:pt x="140" y="68"/>
                      <a:pt x="140" y="68"/>
                      <a:pt x="140" y="68"/>
                    </a:cubicBezTo>
                    <a:cubicBezTo>
                      <a:pt x="218" y="1"/>
                      <a:pt x="218" y="1"/>
                      <a:pt x="218" y="1"/>
                    </a:cubicBezTo>
                    <a:cubicBezTo>
                      <a:pt x="217" y="1"/>
                      <a:pt x="215" y="0"/>
                      <a:pt x="214" y="0"/>
                    </a:cubicBezTo>
                    <a:cubicBezTo>
                      <a:pt x="157" y="0"/>
                      <a:pt x="157" y="0"/>
                      <a:pt x="157" y="0"/>
                    </a:cubicBezTo>
                    <a:cubicBezTo>
                      <a:pt x="127" y="36"/>
                      <a:pt x="127" y="36"/>
                      <a:pt x="127" y="36"/>
                    </a:cubicBezTo>
                    <a:cubicBezTo>
                      <a:pt x="123" y="42"/>
                      <a:pt x="116" y="45"/>
                      <a:pt x="109" y="45"/>
                    </a:cubicBezTo>
                    <a:cubicBezTo>
                      <a:pt x="103" y="45"/>
                      <a:pt x="96" y="42"/>
                      <a:pt x="92" y="36"/>
                    </a:cubicBezTo>
                    <a:cubicBezTo>
                      <a:pt x="61" y="0"/>
                      <a:pt x="61" y="0"/>
                      <a:pt x="61" y="0"/>
                    </a:cubicBezTo>
                    <a:cubicBezTo>
                      <a:pt x="4" y="0"/>
                      <a:pt x="4" y="0"/>
                      <a:pt x="4" y="0"/>
                    </a:cubicBezTo>
                    <a:cubicBezTo>
                      <a:pt x="3" y="0"/>
                      <a:pt x="2" y="1"/>
                      <a:pt x="0" y="1"/>
                    </a:cubicBezTo>
                    <a:cubicBezTo>
                      <a:pt x="78" y="68"/>
                      <a:pt x="78" y="68"/>
                      <a:pt x="78" y="68"/>
                    </a:cubicBezTo>
                    <a:lnTo>
                      <a:pt x="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8      (向天歌演示原创作品：www.TopPPT.cn)"/>
              <p:cNvSpPr/>
              <p:nvPr/>
            </p:nvSpPr>
            <p:spPr bwMode="auto">
              <a:xfrm>
                <a:off x="4727848" y="683944"/>
                <a:ext cx="153987" cy="52388"/>
              </a:xfrm>
              <a:custGeom>
                <a:avLst/>
                <a:gdLst>
                  <a:gd name="T0" fmla="*/ 109 w 218"/>
                  <a:gd name="T1" fmla="*/ 25 h 76"/>
                  <a:gd name="T2" fmla="*/ 79 w 218"/>
                  <a:gd name="T3" fmla="*/ 0 h 76"/>
                  <a:gd name="T4" fmla="*/ 0 w 218"/>
                  <a:gd name="T5" fmla="*/ 76 h 76"/>
                  <a:gd name="T6" fmla="*/ 4 w 218"/>
                  <a:gd name="T7" fmla="*/ 76 h 76"/>
                  <a:gd name="T8" fmla="*/ 214 w 218"/>
                  <a:gd name="T9" fmla="*/ 76 h 76"/>
                  <a:gd name="T10" fmla="*/ 218 w 218"/>
                  <a:gd name="T11" fmla="*/ 76 h 76"/>
                  <a:gd name="T12" fmla="*/ 139 w 218"/>
                  <a:gd name="T13" fmla="*/ 0 h 76"/>
                  <a:gd name="T14" fmla="*/ 109 w 218"/>
                  <a:gd name="T15" fmla="*/ 2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76">
                    <a:moveTo>
                      <a:pt x="109" y="25"/>
                    </a:moveTo>
                    <a:cubicBezTo>
                      <a:pt x="79" y="0"/>
                      <a:pt x="79" y="0"/>
                      <a:pt x="79" y="0"/>
                    </a:cubicBezTo>
                    <a:cubicBezTo>
                      <a:pt x="0" y="76"/>
                      <a:pt x="0" y="76"/>
                      <a:pt x="0" y="76"/>
                    </a:cubicBezTo>
                    <a:cubicBezTo>
                      <a:pt x="2" y="76"/>
                      <a:pt x="3" y="76"/>
                      <a:pt x="4" y="76"/>
                    </a:cubicBezTo>
                    <a:cubicBezTo>
                      <a:pt x="214" y="76"/>
                      <a:pt x="214" y="76"/>
                      <a:pt x="214" y="76"/>
                    </a:cubicBezTo>
                    <a:cubicBezTo>
                      <a:pt x="215" y="76"/>
                      <a:pt x="217" y="76"/>
                      <a:pt x="218" y="76"/>
                    </a:cubicBezTo>
                    <a:cubicBezTo>
                      <a:pt x="139" y="0"/>
                      <a:pt x="139" y="0"/>
                      <a:pt x="139" y="0"/>
                    </a:cubicBezTo>
                    <a:lnTo>
                      <a:pt x="109"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9      (向天歌演示原创作品：www.TopPPT.cn)"/>
              <p:cNvSpPr/>
              <p:nvPr/>
            </p:nvSpPr>
            <p:spPr bwMode="auto">
              <a:xfrm>
                <a:off x="4721498" y="629969"/>
                <a:ext cx="53975" cy="100013"/>
              </a:xfrm>
              <a:custGeom>
                <a:avLst/>
                <a:gdLst>
                  <a:gd name="T0" fmla="*/ 1 w 78"/>
                  <a:gd name="T1" fmla="*/ 0 h 141"/>
                  <a:gd name="T2" fmla="*/ 0 w 78"/>
                  <a:gd name="T3" fmla="*/ 5 h 141"/>
                  <a:gd name="T4" fmla="*/ 0 w 78"/>
                  <a:gd name="T5" fmla="*/ 137 h 141"/>
                  <a:gd name="T6" fmla="*/ 1 w 78"/>
                  <a:gd name="T7" fmla="*/ 141 h 141"/>
                  <a:gd name="T8" fmla="*/ 78 w 78"/>
                  <a:gd name="T9" fmla="*/ 67 h 141"/>
                  <a:gd name="T10" fmla="*/ 1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1" y="0"/>
                    </a:moveTo>
                    <a:cubicBezTo>
                      <a:pt x="0" y="2"/>
                      <a:pt x="0" y="3"/>
                      <a:pt x="0" y="5"/>
                    </a:cubicBezTo>
                    <a:cubicBezTo>
                      <a:pt x="0" y="137"/>
                      <a:pt x="0" y="137"/>
                      <a:pt x="0" y="137"/>
                    </a:cubicBezTo>
                    <a:cubicBezTo>
                      <a:pt x="0" y="138"/>
                      <a:pt x="0" y="140"/>
                      <a:pt x="1" y="141"/>
                    </a:cubicBezTo>
                    <a:cubicBezTo>
                      <a:pt x="78" y="67"/>
                      <a:pt x="78" y="67"/>
                      <a:pt x="78" y="67"/>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0      (向天歌演示原创作品：www.TopPPT.cn)"/>
              <p:cNvSpPr/>
              <p:nvPr/>
            </p:nvSpPr>
            <p:spPr bwMode="auto">
              <a:xfrm>
                <a:off x="4756423" y="533131"/>
                <a:ext cx="98425" cy="112713"/>
              </a:xfrm>
              <a:custGeom>
                <a:avLst/>
                <a:gdLst>
                  <a:gd name="T0" fmla="*/ 62 w 139"/>
                  <a:gd name="T1" fmla="*/ 155 h 159"/>
                  <a:gd name="T2" fmla="*/ 69 w 139"/>
                  <a:gd name="T3" fmla="*/ 159 h 159"/>
                  <a:gd name="T4" fmla="*/ 77 w 139"/>
                  <a:gd name="T5" fmla="*/ 155 h 159"/>
                  <a:gd name="T6" fmla="*/ 135 w 139"/>
                  <a:gd name="T7" fmla="*/ 86 h 159"/>
                  <a:gd name="T8" fmla="*/ 130 w 139"/>
                  <a:gd name="T9" fmla="*/ 77 h 159"/>
                  <a:gd name="T10" fmla="*/ 100 w 139"/>
                  <a:gd name="T11" fmla="*/ 77 h 159"/>
                  <a:gd name="T12" fmla="*/ 88 w 139"/>
                  <a:gd name="T13" fmla="*/ 77 h 159"/>
                  <a:gd name="T14" fmla="*/ 88 w 139"/>
                  <a:gd name="T15" fmla="*/ 12 h 159"/>
                  <a:gd name="T16" fmla="*/ 76 w 139"/>
                  <a:gd name="T17" fmla="*/ 0 h 159"/>
                  <a:gd name="T18" fmla="*/ 62 w 139"/>
                  <a:gd name="T19" fmla="*/ 0 h 159"/>
                  <a:gd name="T20" fmla="*/ 51 w 139"/>
                  <a:gd name="T21" fmla="*/ 12 h 159"/>
                  <a:gd name="T22" fmla="*/ 51 w 139"/>
                  <a:gd name="T23" fmla="*/ 77 h 159"/>
                  <a:gd name="T24" fmla="*/ 39 w 139"/>
                  <a:gd name="T25" fmla="*/ 77 h 159"/>
                  <a:gd name="T26" fmla="*/ 8 w 139"/>
                  <a:gd name="T27" fmla="*/ 77 h 159"/>
                  <a:gd name="T28" fmla="*/ 4 w 139"/>
                  <a:gd name="T29" fmla="*/ 86 h 159"/>
                  <a:gd name="T30" fmla="*/ 62 w 139"/>
                  <a:gd name="T31"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59">
                    <a:moveTo>
                      <a:pt x="62" y="155"/>
                    </a:moveTo>
                    <a:cubicBezTo>
                      <a:pt x="64" y="157"/>
                      <a:pt x="67" y="159"/>
                      <a:pt x="69" y="159"/>
                    </a:cubicBezTo>
                    <a:cubicBezTo>
                      <a:pt x="72" y="159"/>
                      <a:pt x="75" y="157"/>
                      <a:pt x="77" y="155"/>
                    </a:cubicBezTo>
                    <a:cubicBezTo>
                      <a:pt x="135" y="86"/>
                      <a:pt x="135" y="86"/>
                      <a:pt x="135" y="86"/>
                    </a:cubicBezTo>
                    <a:cubicBezTo>
                      <a:pt x="139" y="81"/>
                      <a:pt x="137" y="77"/>
                      <a:pt x="130" y="77"/>
                    </a:cubicBezTo>
                    <a:cubicBezTo>
                      <a:pt x="100" y="77"/>
                      <a:pt x="100" y="77"/>
                      <a:pt x="100" y="77"/>
                    </a:cubicBezTo>
                    <a:cubicBezTo>
                      <a:pt x="97" y="77"/>
                      <a:pt x="93" y="77"/>
                      <a:pt x="88" y="77"/>
                    </a:cubicBezTo>
                    <a:cubicBezTo>
                      <a:pt x="88" y="12"/>
                      <a:pt x="88" y="12"/>
                      <a:pt x="88" y="12"/>
                    </a:cubicBezTo>
                    <a:cubicBezTo>
                      <a:pt x="88" y="5"/>
                      <a:pt x="83" y="0"/>
                      <a:pt x="76" y="0"/>
                    </a:cubicBezTo>
                    <a:cubicBezTo>
                      <a:pt x="62" y="0"/>
                      <a:pt x="62" y="0"/>
                      <a:pt x="62" y="0"/>
                    </a:cubicBezTo>
                    <a:cubicBezTo>
                      <a:pt x="56" y="0"/>
                      <a:pt x="51" y="5"/>
                      <a:pt x="51" y="12"/>
                    </a:cubicBezTo>
                    <a:cubicBezTo>
                      <a:pt x="51" y="77"/>
                      <a:pt x="51" y="77"/>
                      <a:pt x="51" y="77"/>
                    </a:cubicBezTo>
                    <a:cubicBezTo>
                      <a:pt x="46" y="77"/>
                      <a:pt x="42" y="77"/>
                      <a:pt x="39" y="77"/>
                    </a:cubicBezTo>
                    <a:cubicBezTo>
                      <a:pt x="8" y="77"/>
                      <a:pt x="8" y="77"/>
                      <a:pt x="8" y="77"/>
                    </a:cubicBezTo>
                    <a:cubicBezTo>
                      <a:pt x="2" y="77"/>
                      <a:pt x="0" y="81"/>
                      <a:pt x="4" y="86"/>
                    </a:cubicBezTo>
                    <a:lnTo>
                      <a:pt x="62"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TextBox 42      (向天歌演示原创作品：www.TopPPT.cn)"/>
            <p:cNvSpPr txBox="1"/>
            <p:nvPr/>
          </p:nvSpPr>
          <p:spPr>
            <a:xfrm>
              <a:off x="13623" y="6295"/>
              <a:ext cx="3289" cy="72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技能目标</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p:tgtEl>
                                          <p:spTgt spid="3"/>
                                        </p:tgtEl>
                                        <p:attrNameLst>
                                          <p:attrName>ppt_y</p:attrName>
                                        </p:attrNameLst>
                                      </p:cBhvr>
                                      <p:tavLst>
                                        <p:tav tm="0">
                                          <p:val>
                                            <p:strVal val="#ppt_y+#ppt_h*1.125000"/>
                                          </p:val>
                                        </p:tav>
                                        <p:tav tm="100000">
                                          <p:val>
                                            <p:strVal val="#ppt_y"/>
                                          </p:val>
                                        </p:tav>
                                      </p:tavLst>
                                    </p:anim>
                                    <p:animEffect transition="in" filter="wipe(up)">
                                      <p:cBhvr>
                                        <p:cTn id="11" dur="1000"/>
                                        <p:tgtEl>
                                          <p:spTgt spid="3"/>
                                        </p:tgtEl>
                                      </p:cBhvr>
                                    </p:animEffect>
                                  </p:childTnLst>
                                </p:cTn>
                              </p:par>
                              <p:par>
                                <p:cTn id="12" presetID="1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p:tgtEl>
                                          <p:spTgt spid="8"/>
                                        </p:tgtEl>
                                        <p:attrNameLst>
                                          <p:attrName>ppt_y</p:attrName>
                                        </p:attrNameLst>
                                      </p:cBhvr>
                                      <p:tavLst>
                                        <p:tav tm="0">
                                          <p:val>
                                            <p:strVal val="#ppt_y-#ppt_h*1.125000"/>
                                          </p:val>
                                        </p:tav>
                                        <p:tav tm="100000">
                                          <p:val>
                                            <p:strVal val="#ppt_y"/>
                                          </p:val>
                                        </p:tav>
                                      </p:tavLst>
                                    </p:anim>
                                    <p:animEffect transition="in" filter="wipe(down)">
                                      <p:cBhvr>
                                        <p:cTn id="15" dur="1000"/>
                                        <p:tgtEl>
                                          <p:spTgt spid="8"/>
                                        </p:tgtEl>
                                      </p:cBhvr>
                                    </p:animEffect>
                                  </p:childTnLst>
                                </p:cTn>
                              </p:par>
                              <p:par>
                                <p:cTn id="16" presetID="4"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ox(in)">
                                      <p:cBhvr>
                                        <p:cTn id="18" dur="1000"/>
                                        <p:tgtEl>
                                          <p:spTgt spid="19"/>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ppt_x</p:attrName>
                                        </p:attrNameLst>
                                      </p:cBhvr>
                                      <p:tavLst>
                                        <p:tav tm="0">
                                          <p:val>
                                            <p:strVal val="#ppt_x-#ppt_w*1.125000"/>
                                          </p:val>
                                        </p:tav>
                                        <p:tav tm="100000">
                                          <p:val>
                                            <p:strVal val="#ppt_x"/>
                                          </p:val>
                                        </p:tav>
                                      </p:tavLst>
                                    </p:anim>
                                    <p:animEffect transition="in" filter="wipe(righ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C:\Users\Administrator\Desktop\余乐\美工教材\PPT\第四章\timg (4).jpgtimg (4)"/>
          <p:cNvPicPr>
            <a:picLocks noChangeAspect="1"/>
          </p:cNvPicPr>
          <p:nvPr/>
        </p:nvPicPr>
        <p:blipFill>
          <a:blip r:embed="rId1"/>
          <a:srcRect l="1699" t="2439" r="16262" b="13462"/>
          <a:stretch>
            <a:fillRect/>
          </a:stretch>
        </p:blipFill>
        <p:spPr>
          <a:xfrm>
            <a:off x="2080260" y="2199005"/>
            <a:ext cx="3299460" cy="2187575"/>
          </a:xfrm>
          <a:prstGeom prst="rect">
            <a:avLst/>
          </a:prstGeom>
        </p:spPr>
      </p:pic>
      <p:sp>
        <p:nvSpPr>
          <p:cNvPr id="9" name="标题 1"/>
          <p:cNvSpPr txBox="1"/>
          <p:nvPr/>
        </p:nvSpPr>
        <p:spPr>
          <a:xfrm>
            <a:off x="8623231" y="6021891"/>
            <a:ext cx="4256675" cy="5449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rPr>
              <a:t>go</a:t>
            </a:r>
            <a:endPar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endParaRPr>
          </a:p>
        </p:txBody>
      </p:sp>
      <p:grpSp>
        <p:nvGrpSpPr>
          <p:cNvPr id="14" name="组合 13"/>
          <p:cNvGrpSpPr/>
          <p:nvPr/>
        </p:nvGrpSpPr>
        <p:grpSpPr>
          <a:xfrm>
            <a:off x="5134675" y="1980087"/>
            <a:ext cx="501710" cy="509918"/>
            <a:chOff x="6985958" y="2986007"/>
            <a:chExt cx="552474" cy="561513"/>
          </a:xfrm>
        </p:grpSpPr>
        <p:sp>
          <p:nvSpPr>
            <p:cNvPr id="15" name="矩形 14"/>
            <p:cNvSpPr/>
            <p:nvPr/>
          </p:nvSpPr>
          <p:spPr>
            <a:xfrm>
              <a:off x="6985958" y="2986007"/>
              <a:ext cx="500692" cy="50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37740" y="3046827"/>
              <a:ext cx="500692" cy="500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等腰三角形 2"/>
          <p:cNvSpPr/>
          <p:nvPr/>
        </p:nvSpPr>
        <p:spPr>
          <a:xfrm rot="5400000">
            <a:off x="11592151" y="6048439"/>
            <a:ext cx="384357" cy="331342"/>
          </a:xfrm>
          <a:prstGeom prst="triangl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A3D0"/>
              </a:solidFill>
              <a:effectLst>
                <a:outerShdw blurRad="38100" dist="38100" dir="2700000" algn="tl">
                  <a:srgbClr val="000000">
                    <a:alpha val="43137"/>
                  </a:srgbClr>
                </a:outerShdw>
              </a:effectLst>
            </a:endParaRPr>
          </a:p>
        </p:txBody>
      </p:sp>
      <p:sp>
        <p:nvSpPr>
          <p:cNvPr id="2" name="文本框 1"/>
          <p:cNvSpPr txBox="1"/>
          <p:nvPr/>
        </p:nvSpPr>
        <p:spPr>
          <a:xfrm>
            <a:off x="5713095" y="2952750"/>
            <a:ext cx="4937125" cy="583565"/>
          </a:xfrm>
          <a:prstGeom prst="rect">
            <a:avLst/>
          </a:prstGeom>
          <a:noFill/>
        </p:spPr>
        <p:txBody>
          <a:bodyPr wrap="square" rtlCol="0">
            <a:spAutoFit/>
          </a:bodyPr>
          <a:lstStyle/>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认识版式设计</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2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299"/>
                                </p:stCondLst>
                                <p:childTnLst>
                                  <p:par>
                                    <p:cTn id="27" presetID="2" presetClass="entr" presetSubtype="8" fill="hold" grpId="0" nodeType="afterEffect" p14:presetBounceEnd="45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45000">
                                          <p:cBhvr additive="base">
                                            <p:cTn id="29" dur="750" fill="hold"/>
                                            <p:tgtEl>
                                              <p:spTgt spid="3"/>
                                            </p:tgtEl>
                                            <p:attrNameLst>
                                              <p:attrName>ppt_x</p:attrName>
                                            </p:attrNameLst>
                                          </p:cBhvr>
                                          <p:tavLst>
                                            <p:tav tm="0">
                                              <p:val>
                                                <p:strVal val="0-#ppt_w/2"/>
                                              </p:val>
                                            </p:tav>
                                            <p:tav tm="100000">
                                              <p:val>
                                                <p:strVal val="#ppt_x"/>
                                              </p:val>
                                            </p:tav>
                                          </p:tavLst>
                                        </p:anim>
                                        <p:anim calcmode="lin" valueType="num" p14:bounceEnd="45000">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2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299"/>
                                </p:stCondLst>
                                <p:childTnLst>
                                  <p:par>
                                    <p:cTn id="27" presetID="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0-#ppt_w/2"/>
                                              </p:val>
                                            </p:tav>
                                            <p:tav tm="100000">
                                              <p:val>
                                                <p:strVal val="#ppt_x"/>
                                              </p:val>
                                            </p:tav>
                                          </p:tavLst>
                                        </p:anim>
                                        <p:anim calcmode="lin" valueType="num">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204"/>
          <p:cNvSpPr>
            <a:spLocks noEditPoints="1"/>
          </p:cNvSpPr>
          <p:nvPr/>
        </p:nvSpPr>
        <p:spPr bwMode="auto">
          <a:xfrm>
            <a:off x="1252538" y="2192338"/>
            <a:ext cx="682625" cy="2744788"/>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21A3D0"/>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rgbClr val="5C5C5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196"/>
          <p:cNvSpPr>
            <a:spLocks noEditPoints="1"/>
          </p:cNvSpPr>
          <p:nvPr/>
        </p:nvSpPr>
        <p:spPr bwMode="auto">
          <a:xfrm>
            <a:off x="1895475" y="2405063"/>
            <a:ext cx="931863" cy="2906713"/>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F8D35E"/>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rgbClr val="5C5C5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200"/>
          <p:cNvSpPr>
            <a:spLocks noEditPoints="1"/>
          </p:cNvSpPr>
          <p:nvPr/>
        </p:nvSpPr>
        <p:spPr bwMode="auto">
          <a:xfrm>
            <a:off x="4589463" y="2192338"/>
            <a:ext cx="889000" cy="281146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21A3D0"/>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rgbClr val="5C5C5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208"/>
          <p:cNvSpPr>
            <a:spLocks noEditPoints="1"/>
          </p:cNvSpPr>
          <p:nvPr/>
        </p:nvSpPr>
        <p:spPr bwMode="auto">
          <a:xfrm>
            <a:off x="3906838" y="2405063"/>
            <a:ext cx="793750" cy="2946400"/>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BFEA1F"/>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rgbClr val="5C5C5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192"/>
          <p:cNvSpPr>
            <a:spLocks noEditPoints="1"/>
          </p:cNvSpPr>
          <p:nvPr/>
        </p:nvSpPr>
        <p:spPr bwMode="auto">
          <a:xfrm>
            <a:off x="2808288" y="2471738"/>
            <a:ext cx="1309688" cy="3090863"/>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003760"/>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rgbClr val="5C5C5C"/>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94" name="矩形 202"/>
          <p:cNvSpPr/>
          <p:nvPr/>
        </p:nvSpPr>
        <p:spPr>
          <a:xfrm>
            <a:off x="6213475" y="3082290"/>
            <a:ext cx="4649788" cy="1033145"/>
          </a:xfrm>
          <a:prstGeom prst="rect">
            <a:avLst/>
          </a:prstGeom>
          <a:noFill/>
          <a:ln w="9525">
            <a:noFill/>
          </a:ln>
        </p:spPr>
        <p:txBody>
          <a:bodyPr lIns="0" tIns="0" rIns="0" bIns="0">
            <a:spAutoFit/>
          </a:bodyPr>
          <a:lstStyle/>
          <a:p>
            <a:pPr lvl="0" defTabSz="1216025" eaLnBrk="1" hangingPunct="1">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概念：在特定的空间环境中，将不同的视觉元素按照人们对于美的感受予以安排，利用点、线、面等基本视觉元素进行专门的排列设计，以达到设计的目的，用视觉效果向人们传达特定的信息，这就是版式设计。</a:t>
            </a:r>
            <a:endPar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394"/>
                                        </p:tgtEl>
                                        <p:attrNameLst>
                                          <p:attrName>style.visibility</p:attrName>
                                        </p:attrNameLst>
                                      </p:cBhvr>
                                      <p:to>
                                        <p:strVal val="visible"/>
                                      </p:to>
                                    </p:set>
                                    <p:animEffect transition="in" filter="fade">
                                      <p:cBhvr>
                                        <p:cTn id="30"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6394"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188907" y="4117794"/>
            <a:ext cx="99747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174620" y="3274832"/>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560382" y="3160531"/>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9" name="椭圆 8"/>
          <p:cNvSpPr/>
          <p:nvPr/>
        </p:nvSpPr>
        <p:spPr>
          <a:xfrm>
            <a:off x="1671110" y="2349715"/>
            <a:ext cx="642938" cy="642938"/>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smtClean="0">
                <a:latin typeface="微软雅黑" panose="020B0503020204020204" pitchFamily="34" charset="-122"/>
                <a:ea typeface="微软雅黑" panose="020B0503020204020204" pitchFamily="34" charset="-122"/>
              </a:rPr>
              <a:t>01</a:t>
            </a:r>
            <a:endParaRPr lang="zh-CN" altLang="en-US" sz="1600" dirty="0" smtClean="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560382" y="2238987"/>
            <a:ext cx="864394" cy="864394"/>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3" name="文本框 12"/>
          <p:cNvSpPr txBox="1"/>
          <p:nvPr/>
        </p:nvSpPr>
        <p:spPr>
          <a:xfrm>
            <a:off x="2675204" y="2502700"/>
            <a:ext cx="2943230" cy="337185"/>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 满足需求</a:t>
            </a:r>
            <a:endParaRPr lang="en-US" altLang="zh-CN" sz="1600" dirty="0" smtClean="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2596226" y="4134493"/>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2517645" y="4919145"/>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6" name="椭圆 15"/>
          <p:cNvSpPr/>
          <p:nvPr/>
        </p:nvSpPr>
        <p:spPr>
          <a:xfrm>
            <a:off x="1928277" y="5259635"/>
            <a:ext cx="642938" cy="642938"/>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smtClean="0">
                <a:latin typeface="微软雅黑" panose="020B0503020204020204" pitchFamily="34" charset="-122"/>
                <a:ea typeface="微软雅黑" panose="020B0503020204020204" pitchFamily="34" charset="-122"/>
              </a:rPr>
              <a:t>02</a:t>
            </a:r>
            <a:endParaRPr lang="zh-CN" altLang="en-US" sz="1600" dirty="0" smtClean="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817549" y="5148907"/>
            <a:ext cx="864394" cy="864394"/>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 name="文本框 19"/>
          <p:cNvSpPr txBox="1"/>
          <p:nvPr/>
        </p:nvSpPr>
        <p:spPr>
          <a:xfrm>
            <a:off x="2802831" y="5412620"/>
            <a:ext cx="2943230" cy="337185"/>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突出主题</a:t>
            </a:r>
            <a:endParaRPr lang="en-US" altLang="zh-CN" sz="1600" dirty="0" smtClean="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flipV="1">
            <a:off x="6311753" y="3274832"/>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697515" y="3160531"/>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23" name="椭圆 22"/>
          <p:cNvSpPr/>
          <p:nvPr/>
        </p:nvSpPr>
        <p:spPr>
          <a:xfrm>
            <a:off x="6808243" y="2349715"/>
            <a:ext cx="642938" cy="642938"/>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smtClean="0">
                <a:latin typeface="微软雅黑" panose="020B0503020204020204" pitchFamily="34" charset="-122"/>
                <a:ea typeface="微软雅黑" panose="020B0503020204020204" pitchFamily="34" charset="-122"/>
              </a:rPr>
              <a:t>03</a:t>
            </a:r>
            <a:endParaRPr lang="zh-CN" altLang="en-US" sz="1600" dirty="0" smtClean="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697515" y="2238987"/>
            <a:ext cx="864394" cy="864394"/>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弧形 25"/>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7" name="文本框 26"/>
          <p:cNvSpPr txBox="1"/>
          <p:nvPr/>
        </p:nvSpPr>
        <p:spPr>
          <a:xfrm>
            <a:off x="7708832" y="2502700"/>
            <a:ext cx="2943230" cy="337185"/>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内容和形式完美结合</a:t>
            </a:r>
            <a:endParaRPr lang="en-US" altLang="zh-CN" sz="1600" dirty="0" smtClean="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7733359" y="4134493"/>
            <a:ext cx="428625" cy="8429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7654778" y="4919145"/>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30" name="椭圆 29"/>
          <p:cNvSpPr/>
          <p:nvPr/>
        </p:nvSpPr>
        <p:spPr>
          <a:xfrm>
            <a:off x="7065410" y="5259635"/>
            <a:ext cx="642938" cy="642938"/>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sz="1600" dirty="0" smtClean="0">
                <a:latin typeface="微软雅黑" panose="020B0503020204020204" pitchFamily="34" charset="-122"/>
                <a:ea typeface="微软雅黑" panose="020B0503020204020204" pitchFamily="34" charset="-122"/>
              </a:rPr>
              <a:t>04</a:t>
            </a:r>
            <a:endParaRPr lang="zh-CN" altLang="en-US" sz="1600" dirty="0" smtClean="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954682" y="5148907"/>
            <a:ext cx="864394" cy="864394"/>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弧形 32"/>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文本框 33"/>
          <p:cNvSpPr txBox="1"/>
          <p:nvPr/>
        </p:nvSpPr>
        <p:spPr>
          <a:xfrm>
            <a:off x="7962189" y="5412620"/>
            <a:ext cx="2943230" cy="337185"/>
          </a:xfrm>
          <a:prstGeom prst="rect">
            <a:avLst/>
          </a:prstGeom>
          <a:noFill/>
        </p:spPr>
        <p:txBody>
          <a:bodyPr wrap="square" rtlCol="0">
            <a:spAutoFit/>
          </a:bodyPr>
          <a:lstStyle/>
          <a:p>
            <a:pPr>
              <a:spcBef>
                <a:spcPts val="600"/>
              </a:spcBef>
            </a:pPr>
            <a:r>
              <a:rPr lang="en-US" altLang="zh-CN" sz="1600" dirty="0" smtClean="0">
                <a:latin typeface="微软雅黑" panose="020B0503020204020204" pitchFamily="34" charset="-122"/>
                <a:ea typeface="微软雅黑" panose="020B0503020204020204" pitchFamily="34" charset="-122"/>
              </a:rPr>
              <a:t>强调整体</a:t>
            </a:r>
            <a:endParaRPr lang="en-US" altLang="zh-CN" sz="1600" dirty="0" smtClean="0">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260350"/>
            <a:ext cx="680085" cy="431800"/>
            <a:chOff x="0" y="410"/>
            <a:chExt cx="1071" cy="680"/>
          </a:xfrm>
        </p:grpSpPr>
        <p:sp>
          <p:nvSpPr>
            <p:cNvPr id="3"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1560195" y="1225550"/>
            <a:ext cx="254000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rPr>
              <a:t>版式设计的基本原则</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500"/>
                                        <p:tgtEl>
                                          <p:spTgt spid="37"/>
                                        </p:tgtEl>
                                        <p:attrNameLst>
                                          <p:attrName>ppt_x</p:attrName>
                                        </p:attrNameLst>
                                      </p:cBhvr>
                                      <p:tavLst>
                                        <p:tav tm="0">
                                          <p:val>
                                            <p:strVal val="#ppt_x-#ppt_w*1.125000"/>
                                          </p:val>
                                        </p:tav>
                                        <p:tav tm="100000">
                                          <p:val>
                                            <p:strVal val="#ppt_x"/>
                                          </p:val>
                                        </p:tav>
                                      </p:tavLst>
                                    </p:anim>
                                    <p:animEffect transition="in" filter="wipe(right)">
                                      <p:cBhvr>
                                        <p:cTn id="11" dur="500"/>
                                        <p:tgtEl>
                                          <p:spTgt spid="37"/>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childTnLst>
                          </p:cTn>
                        </p:par>
                        <p:par>
                          <p:cTn id="35" fill="hold">
                            <p:stCondLst>
                              <p:cond delay="5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1000"/>
                                        <p:tgtEl>
                                          <p:spTgt spid="13"/>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70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750"/>
                                        <p:tgtEl>
                                          <p:spTgt spid="17"/>
                                        </p:tgtEl>
                                      </p:cBhvr>
                                    </p:animEffect>
                                  </p:childTnLst>
                                </p:cTn>
                              </p:par>
                            </p:childTnLst>
                          </p:cTn>
                        </p:par>
                        <p:par>
                          <p:cTn id="51" fill="hold">
                            <p:stCondLst>
                              <p:cond delay="80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par>
                          <p:cTn id="55" fill="hold">
                            <p:stCondLst>
                              <p:cond delay="9000"/>
                            </p:stCondLst>
                            <p:childTnLst>
                              <p:par>
                                <p:cTn id="56" presetID="22" presetClass="entr" presetSubtype="8"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1000"/>
                                        <p:tgtEl>
                                          <p:spTgt spid="20"/>
                                        </p:tgtEl>
                                      </p:cBhvr>
                                    </p:animEffect>
                                  </p:childTnLst>
                                </p:cTn>
                              </p:par>
                            </p:childTnLst>
                          </p:cTn>
                        </p:par>
                        <p:par>
                          <p:cTn id="59" fill="hold">
                            <p:stCondLst>
                              <p:cond delay="10000"/>
                            </p:stCondLst>
                            <p:childTnLst>
                              <p:par>
                                <p:cTn id="60" presetID="22" presetClass="entr" presetSubtype="4"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par>
                          <p:cTn id="63" fill="hold">
                            <p:stCondLst>
                              <p:cond delay="10500"/>
                            </p:stCondLst>
                            <p:childTnLst>
                              <p:par>
                                <p:cTn id="64" presetID="1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par>
                          <p:cTn id="67" fill="hold">
                            <p:stCondLst>
                              <p:cond delay="11000"/>
                            </p:stCondLst>
                            <p:childTnLst>
                              <p:par>
                                <p:cTn id="68" presetID="10"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750"/>
                                        <p:tgtEl>
                                          <p:spTgt spid="24"/>
                                        </p:tgtEl>
                                      </p:cBhvr>
                                    </p:animEffect>
                                  </p:childTnLst>
                                </p:cTn>
                              </p:par>
                            </p:childTnLst>
                          </p:cTn>
                        </p:par>
                        <p:par>
                          <p:cTn id="71" fill="hold">
                            <p:stCondLst>
                              <p:cond delay="12000"/>
                            </p:stCondLst>
                            <p:childTnLst>
                              <p:par>
                                <p:cTn id="72" presetID="10"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left)">
                                      <p:cBhvr>
                                        <p:cTn id="78" dur="1000"/>
                                        <p:tgtEl>
                                          <p:spTgt spid="27"/>
                                        </p:tgtEl>
                                      </p:cBhvr>
                                    </p:animEffect>
                                  </p:childTnLst>
                                </p:cTn>
                              </p:par>
                            </p:childTnLst>
                          </p:cTn>
                        </p:par>
                        <p:par>
                          <p:cTn id="79" fill="hold">
                            <p:stCondLst>
                              <p:cond delay="14000"/>
                            </p:stCondLst>
                            <p:childTnLst>
                              <p:par>
                                <p:cTn id="80" presetID="22" presetClass="entr" presetSubtype="1"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500"/>
                                        <p:tgtEl>
                                          <p:spTgt spid="28"/>
                                        </p:tgtEl>
                                      </p:cBhvr>
                                    </p:animEffect>
                                  </p:childTnLst>
                                </p:cTn>
                              </p:par>
                            </p:childTnLst>
                          </p:cTn>
                        </p:par>
                        <p:par>
                          <p:cTn id="83" fill="hold">
                            <p:stCondLst>
                              <p:cond delay="145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par>
                          <p:cTn id="87" fill="hold">
                            <p:stCondLst>
                              <p:cond delay="15000"/>
                            </p:stCondLst>
                            <p:childTnLst>
                              <p:par>
                                <p:cTn id="88" presetID="10" presetClass="entr" presetSubtype="0"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750"/>
                                        <p:tgtEl>
                                          <p:spTgt spid="31"/>
                                        </p:tgtEl>
                                      </p:cBhvr>
                                    </p:animEffect>
                                  </p:childTnLst>
                                </p:cTn>
                              </p:par>
                            </p:childTnLst>
                          </p:cTn>
                        </p:par>
                        <p:par>
                          <p:cTn id="91" fill="hold">
                            <p:stCondLst>
                              <p:cond delay="1600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childTnLst>
                                </p:cTn>
                              </p:par>
                            </p:childTnLst>
                          </p:cTn>
                        </p:par>
                        <p:par>
                          <p:cTn id="95" fill="hold">
                            <p:stCondLst>
                              <p:cond delay="17000"/>
                            </p:stCondLst>
                            <p:childTnLst>
                              <p:par>
                                <p:cTn id="96" presetID="22" presetClass="entr" presetSubtype="8"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left)">
                                      <p:cBhvr>
                                        <p:cTn id="9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3" grpId="0"/>
      <p:bldP spid="15" grpId="0" bldLvl="0" animBg="1"/>
      <p:bldP spid="16" grpId="0" bldLvl="0" animBg="1"/>
      <p:bldP spid="20" grpId="0"/>
      <p:bldP spid="22" grpId="0" bldLvl="0" animBg="1"/>
      <p:bldP spid="23" grpId="0" bldLvl="0" animBg="1"/>
      <p:bldP spid="27" grpId="0"/>
      <p:bldP spid="29" grpId="0" bldLvl="0" animBg="1"/>
      <p:bldP spid="30" grpId="0" bldLvl="0" animBg="1"/>
      <p:bldP spid="34"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C:\Users\Administrator\Desktop\余乐\美工教材\PPT\第四章\timg (4).jpgtimg (4)"/>
          <p:cNvPicPr>
            <a:picLocks noChangeAspect="1"/>
          </p:cNvPicPr>
          <p:nvPr/>
        </p:nvPicPr>
        <p:blipFill>
          <a:blip r:embed="rId1"/>
          <a:srcRect l="1699" t="2439" r="16262" b="13462"/>
          <a:stretch>
            <a:fillRect/>
          </a:stretch>
        </p:blipFill>
        <p:spPr>
          <a:xfrm>
            <a:off x="2080260" y="2199005"/>
            <a:ext cx="3299460" cy="2187575"/>
          </a:xfrm>
          <a:prstGeom prst="rect">
            <a:avLst/>
          </a:prstGeom>
        </p:spPr>
      </p:pic>
      <p:sp>
        <p:nvSpPr>
          <p:cNvPr id="9" name="标题 1"/>
          <p:cNvSpPr txBox="1"/>
          <p:nvPr/>
        </p:nvSpPr>
        <p:spPr>
          <a:xfrm>
            <a:off x="8623231" y="6021891"/>
            <a:ext cx="4256675" cy="5449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rPr>
              <a:t>go</a:t>
            </a:r>
            <a:endPar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endParaRPr>
          </a:p>
        </p:txBody>
      </p:sp>
      <p:grpSp>
        <p:nvGrpSpPr>
          <p:cNvPr id="14" name="组合 13"/>
          <p:cNvGrpSpPr/>
          <p:nvPr/>
        </p:nvGrpSpPr>
        <p:grpSpPr>
          <a:xfrm>
            <a:off x="5134675" y="1980087"/>
            <a:ext cx="501710" cy="509918"/>
            <a:chOff x="6985958" y="2986007"/>
            <a:chExt cx="552474" cy="561513"/>
          </a:xfrm>
        </p:grpSpPr>
        <p:sp>
          <p:nvSpPr>
            <p:cNvPr id="15" name="矩形 14"/>
            <p:cNvSpPr/>
            <p:nvPr/>
          </p:nvSpPr>
          <p:spPr>
            <a:xfrm>
              <a:off x="6985958" y="2986007"/>
              <a:ext cx="500692" cy="5006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37740" y="3046827"/>
              <a:ext cx="500692" cy="500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等腰三角形 2"/>
          <p:cNvSpPr/>
          <p:nvPr/>
        </p:nvSpPr>
        <p:spPr>
          <a:xfrm rot="5400000">
            <a:off x="11592151" y="6048439"/>
            <a:ext cx="384357" cy="331342"/>
          </a:xfrm>
          <a:prstGeom prst="triangl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A3D0"/>
              </a:solidFill>
              <a:effectLst>
                <a:outerShdw blurRad="38100" dist="38100" dir="2700000" algn="tl">
                  <a:srgbClr val="000000">
                    <a:alpha val="43137"/>
                  </a:srgbClr>
                </a:outerShdw>
              </a:effectLst>
            </a:endParaRPr>
          </a:p>
        </p:txBody>
      </p:sp>
      <p:sp>
        <p:nvSpPr>
          <p:cNvPr id="2" name="文本框 1"/>
          <p:cNvSpPr txBox="1"/>
          <p:nvPr/>
        </p:nvSpPr>
        <p:spPr>
          <a:xfrm>
            <a:off x="5713095" y="2952750"/>
            <a:ext cx="5517515" cy="583565"/>
          </a:xfrm>
          <a:prstGeom prst="rect">
            <a:avLst/>
          </a:prstGeom>
          <a:noFill/>
        </p:spPr>
        <p:txBody>
          <a:bodyPr wrap="square" rtlCol="0">
            <a:spAutoFit/>
          </a:bodyPr>
          <a:lstStyle/>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二、网格系统的认知与应用</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5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599"/>
                                </p:stCondLst>
                                <p:childTnLst>
                                  <p:par>
                                    <p:cTn id="27" presetID="2" presetClass="entr" presetSubtype="8" fill="hold" grpId="0" nodeType="afterEffect" p14:presetBounceEnd="45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45000">
                                          <p:cBhvr additive="base">
                                            <p:cTn id="29" dur="750" fill="hold"/>
                                            <p:tgtEl>
                                              <p:spTgt spid="3"/>
                                            </p:tgtEl>
                                            <p:attrNameLst>
                                              <p:attrName>ppt_x</p:attrName>
                                            </p:attrNameLst>
                                          </p:cBhvr>
                                          <p:tavLst>
                                            <p:tav tm="0">
                                              <p:val>
                                                <p:strVal val="0-#ppt_w/2"/>
                                              </p:val>
                                            </p:tav>
                                            <p:tav tm="100000">
                                              <p:val>
                                                <p:strVal val="#ppt_x"/>
                                              </p:val>
                                            </p:tav>
                                          </p:tavLst>
                                        </p:anim>
                                        <p:anim calcmode="lin" valueType="num" p14:bounceEnd="45000">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5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599"/>
                                </p:stCondLst>
                                <p:childTnLst>
                                  <p:par>
                                    <p:cTn id="27" presetID="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0-#ppt_w/2"/>
                                              </p:val>
                                            </p:tav>
                                            <p:tav tm="100000">
                                              <p:val>
                                                <p:strVal val="#ppt_x"/>
                                              </p:val>
                                            </p:tav>
                                          </p:tavLst>
                                        </p:anim>
                                        <p:anim calcmode="lin" valueType="num">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681990"/>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01</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、网格系统的认知</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0" y="260350"/>
            <a:ext cx="680085" cy="431800"/>
            <a:chOff x="0" y="410"/>
            <a:chExt cx="1071" cy="680"/>
          </a:xfrm>
        </p:grpSpPr>
        <p:sp>
          <p:nvSpPr>
            <p:cNvPr id="3"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ppt_x</p:attrName>
                                        </p:attrNameLst>
                                      </p:cBhvr>
                                      <p:tavLst>
                                        <p:tav tm="0">
                                          <p:val>
                                            <p:strVal val="#ppt_x-#ppt_w*1.125000"/>
                                          </p:val>
                                        </p:tav>
                                        <p:tav tm="100000">
                                          <p:val>
                                            <p:strVal val="#ppt_x"/>
                                          </p:val>
                                        </p:tav>
                                      </p:tavLst>
                                    </p:anim>
                                    <p:animEffect transition="in" filter="wipe(right)">
                                      <p:cBhvr>
                                        <p:cTn id="11" dur="500"/>
                                        <p:tgtEl>
                                          <p:spTgt spid="15"/>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wipe(up)">
                                      <p:cBhvr>
                                        <p:cTn id="20" dur="500"/>
                                        <p:tgtEl>
                                          <p:spTgt spid="6148"/>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525"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70560"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基础设计技能</a:t>
            </a:r>
            <a:endParaRPr lang="zh-CN" altLang="en-US"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626995" y="2679065"/>
            <a:ext cx="5923280" cy="1973580"/>
          </a:xfrm>
          <a:prstGeom prst="rect">
            <a:avLst/>
          </a:prstGeom>
          <a:noFill/>
        </p:spPr>
        <p:txBody>
          <a:bodyPr wrap="square" rtlCol="0" anchor="t">
            <a:spAutoFit/>
          </a:bodyPr>
          <a:lstStyle/>
          <a:p>
            <a:pPr>
              <a:lnSpc>
                <a:spcPct val="17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网格是设计得以成立的空间基础 , 是一件作品的骨架，是编排设计时规划版面的参考线，而网格系统是将版面设计中的各个元素有规律地进行编排，形成结构严谨的版面。</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626995" y="2201545"/>
            <a:ext cx="2540000" cy="645160"/>
          </a:xfrm>
          <a:prstGeom prst="rect">
            <a:avLst/>
          </a:prstGeom>
          <a:noFill/>
        </p:spPr>
        <p:txBody>
          <a:bodyPr wrap="square" rtlCol="0" anchor="t">
            <a:spAutoFit/>
          </a:bodyPr>
          <a:lstStyle/>
          <a:p>
            <a:r>
              <a:rPr lang="zh-CN" altLang="en-US" b="1">
                <a:latin typeface="微软雅黑" panose="020B0503020204020204" pitchFamily="34" charset="-122"/>
                <a:ea typeface="微软雅黑" panose="020B0503020204020204" pitchFamily="34" charset="-122"/>
              </a:rPr>
              <a:t>什么叫网格</a:t>
            </a:r>
            <a:endParaRPr lang="zh-CN" altLang="en-US" b="1">
              <a:latin typeface="微软雅黑" panose="020B0503020204020204" pitchFamily="34" charset="-122"/>
              <a:ea typeface="微软雅黑" panose="020B0503020204020204" pitchFamily="34" charset="-122"/>
            </a:endParaRPr>
          </a:p>
          <a:p>
            <a:endParaRPr lang="zh-CN" altLang="en-US"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P spid="6" grpId="0"/>
    </p:bldLst>
  </p:timing>
</p:sld>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1461</Words>
  <Application>WPS 演示</Application>
  <PresentationFormat>宽屏</PresentationFormat>
  <Paragraphs>138</Paragraphs>
  <Slides>19</Slides>
  <Notes>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微软雅黑</vt:lpstr>
      <vt:lpstr>Calibri Light</vt:lpstr>
      <vt:lpstr>Lato Regular</vt:lpstr>
      <vt:lpstr>文鼎霹靂體</vt:lpstr>
      <vt:lpstr>Lao UI</vt:lpstr>
      <vt:lpstr>Desyrel</vt:lpstr>
      <vt:lpstr>FZCuYuan-M03S</vt:lpstr>
      <vt:lpstr>幼圆</vt:lpstr>
      <vt:lpstr>Agency FB</vt:lpstr>
      <vt:lpstr>Calibri</vt:lpstr>
      <vt:lpstr>Arial Unicode MS</vt:lpstr>
      <vt:lpstr>Segoe Print</vt:lpstr>
      <vt:lpstr>PMingLiU-ExtB</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Administrator</cp:lastModifiedBy>
  <cp:revision>164</cp:revision>
  <dcterms:created xsi:type="dcterms:W3CDTF">2013-10-08T09:05:00Z</dcterms:created>
  <dcterms:modified xsi:type="dcterms:W3CDTF">2019-01-14T10:05:10Z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