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256" r:id="rId3"/>
    <p:sldId id="274" r:id="rId5"/>
    <p:sldId id="259" r:id="rId6"/>
    <p:sldId id="590" r:id="rId7"/>
    <p:sldId id="591" r:id="rId8"/>
    <p:sldId id="592" r:id="rId9"/>
    <p:sldId id="594" r:id="rId10"/>
    <p:sldId id="596" r:id="rId11"/>
    <p:sldId id="593" r:id="rId12"/>
    <p:sldId id="600" r:id="rId13"/>
    <p:sldId id="601" r:id="rId14"/>
    <p:sldId id="602" r:id="rId15"/>
    <p:sldId id="603" r:id="rId16"/>
    <p:sldId id="604" r:id="rId17"/>
    <p:sldId id="605" r:id="rId18"/>
    <p:sldId id="606" r:id="rId19"/>
    <p:sldId id="607" r:id="rId20"/>
    <p:sldId id="608" r:id="rId21"/>
    <p:sldId id="610" r:id="rId22"/>
    <p:sldId id="611" r:id="rId23"/>
    <p:sldId id="612" r:id="rId24"/>
    <p:sldId id="609" r:id="rId25"/>
    <p:sldId id="613" r:id="rId26"/>
    <p:sldId id="30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0082F0"/>
    <a:srgbClr val="1695A3"/>
    <a:srgbClr val="DA251C"/>
    <a:srgbClr val="1E62D2"/>
    <a:srgbClr val="E8E8E6"/>
    <a:srgbClr val="17375E"/>
    <a:srgbClr val="2B2E30"/>
    <a:srgbClr val="3CA0FE"/>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0546" autoAdjust="0"/>
  </p:normalViewPr>
  <p:slideViewPr>
    <p:cSldViewPr>
      <p:cViewPr varScale="1">
        <p:scale>
          <a:sx n="67" d="100"/>
          <a:sy n="67" d="100"/>
        </p:scale>
        <p:origin x="1062" y="72"/>
      </p:cViewPr>
      <p:guideLst>
        <p:guide orient="horz" pos="2244"/>
        <p:guide pos="3837"/>
      </p:guideLst>
    </p:cSldViewPr>
  </p:slideViewPr>
  <p:notesTextViewPr>
    <p:cViewPr>
      <p:scale>
        <a:sx n="100" d="100"/>
        <a:sy n="100" d="100"/>
      </p:scale>
      <p:origin x="0" y="0"/>
    </p:cViewPr>
  </p:notesTextViewPr>
  <p:sorterViewPr>
    <p:cViewPr>
      <p:scale>
        <a:sx n="125" d="100"/>
        <a:sy n="125" d="100"/>
      </p:scale>
      <p:origin x="0" y="-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E94E86-7682-4EC4-88C3-238192A78F28}" type="doc">
      <dgm:prSet loTypeId="urn:microsoft.com/office/officeart/2005/8/layout/pyramid4" loCatId="pyramid" qsTypeId="urn:microsoft.com/office/officeart/2005/8/quickstyle/simple1#5" qsCatId="simple" csTypeId="urn:microsoft.com/office/officeart/2005/8/colors/accent1_2#5" csCatId="accent1" phldr="1"/>
      <dgm:spPr/>
      <dgm:t>
        <a:bodyPr/>
        <a:lstStyle/>
        <a:p>
          <a:endParaRPr lang="en-US"/>
        </a:p>
      </dgm:t>
    </dgm:pt>
    <dgm:pt modelId="{135597EA-3198-4F7F-803E-26E4CD0FDF2C}">
      <dgm:prSet phldrT="[Text]"/>
      <dgm:spPr>
        <a:solidFill>
          <a:srgbClr val="F2685A"/>
        </a:solidFill>
        <a:ln>
          <a:noFill/>
        </a:ln>
      </dgm:spPr>
      <dgm:t>
        <a:bodyPr/>
        <a:lstStyle/>
        <a:p>
          <a:endParaRPr lang="en-US"/>
        </a:p>
      </dgm:t>
    </dgm:pt>
    <dgm:pt modelId="{F9DB2A08-0514-43D6-ADD7-57C4DD2C1894}" cxnId="{DA2750AA-51A8-4160-B649-09115E1DF6D6}" type="parTrans">
      <dgm:prSet/>
      <dgm:spPr/>
      <dgm:t>
        <a:bodyPr/>
        <a:lstStyle/>
        <a:p>
          <a:endParaRPr lang="en-US"/>
        </a:p>
      </dgm:t>
    </dgm:pt>
    <dgm:pt modelId="{EC65424E-4C6E-4C26-B0A6-F32D20E38702}" cxnId="{DA2750AA-51A8-4160-B649-09115E1DF6D6}" type="sibTrans">
      <dgm:prSet/>
      <dgm:spPr/>
      <dgm:t>
        <a:bodyPr/>
        <a:lstStyle/>
        <a:p>
          <a:endParaRPr lang="en-US"/>
        </a:p>
      </dgm:t>
    </dgm:pt>
    <dgm:pt modelId="{691A978D-35C9-46EC-A1EB-B6FDDED64E82}">
      <dgm:prSet phldrT="[Text]"/>
      <dgm:spPr>
        <a:solidFill>
          <a:srgbClr val="B9D51F"/>
        </a:solidFill>
        <a:ln>
          <a:noFill/>
        </a:ln>
      </dgm:spPr>
      <dgm:t>
        <a:bodyPr/>
        <a:lstStyle/>
        <a:p>
          <a:endParaRPr lang="en-US"/>
        </a:p>
      </dgm:t>
    </dgm:pt>
    <dgm:pt modelId="{04D04ECD-344B-4EFA-B776-BBE3F8F4C316}" cxnId="{2D7AB02D-DBBA-41C8-BC2B-BA2425F02A47}" type="parTrans">
      <dgm:prSet/>
      <dgm:spPr/>
      <dgm:t>
        <a:bodyPr/>
        <a:lstStyle/>
        <a:p>
          <a:endParaRPr lang="en-US"/>
        </a:p>
      </dgm:t>
    </dgm:pt>
    <dgm:pt modelId="{31B02CB2-5EF6-42B1-9F65-2682D01064D6}" cxnId="{2D7AB02D-DBBA-41C8-BC2B-BA2425F02A47}" type="sibTrans">
      <dgm:prSet/>
      <dgm:spPr/>
      <dgm:t>
        <a:bodyPr/>
        <a:lstStyle/>
        <a:p>
          <a:endParaRPr lang="en-US"/>
        </a:p>
      </dgm:t>
    </dgm:pt>
    <dgm:pt modelId="{2B456E57-776B-4116-9ED4-3CA49751E1CD}">
      <dgm:prSet phldrT="[Text]"/>
      <dgm:spPr>
        <a:solidFill>
          <a:srgbClr val="45C1A4"/>
        </a:solidFill>
        <a:ln>
          <a:noFill/>
        </a:ln>
      </dgm:spPr>
      <dgm:t>
        <a:bodyPr/>
        <a:lstStyle/>
        <a:p>
          <a:endParaRPr lang="en-US"/>
        </a:p>
      </dgm:t>
    </dgm:pt>
    <dgm:pt modelId="{68A266CD-8FF4-48E6-961D-D9A074009739}" cxnId="{513FB8D9-1BE9-4353-9472-C5470849B14D}" type="parTrans">
      <dgm:prSet/>
      <dgm:spPr/>
      <dgm:t>
        <a:bodyPr/>
        <a:lstStyle/>
        <a:p>
          <a:endParaRPr lang="en-US"/>
        </a:p>
      </dgm:t>
    </dgm:pt>
    <dgm:pt modelId="{74F5E7E4-ED15-4175-9176-CFDABA04C8FB}" cxnId="{513FB8D9-1BE9-4353-9472-C5470849B14D}" type="sibTrans">
      <dgm:prSet/>
      <dgm:spPr/>
      <dgm:t>
        <a:bodyPr/>
        <a:lstStyle/>
        <a:p>
          <a:endParaRPr lang="en-US"/>
        </a:p>
      </dgm:t>
    </dgm:pt>
    <dgm:pt modelId="{FF52E050-84B4-4F2C-B756-ADC1EE7AC354}">
      <dgm:prSet phldrT="[Text]"/>
      <dgm:spPr>
        <a:solidFill>
          <a:srgbClr val="0E7FB7"/>
        </a:solidFill>
        <a:ln>
          <a:noFill/>
        </a:ln>
      </dgm:spPr>
      <dgm:t>
        <a:bodyPr/>
        <a:lstStyle/>
        <a:p>
          <a:endParaRPr lang="en-US"/>
        </a:p>
      </dgm:t>
    </dgm:pt>
    <dgm:pt modelId="{7B09C0CF-6FDA-495F-94C2-8F7CA0A8D968}" cxnId="{EF0DC638-8B6F-4EA2-AD98-DFDDC97B1393}" type="parTrans">
      <dgm:prSet/>
      <dgm:spPr/>
      <dgm:t>
        <a:bodyPr/>
        <a:lstStyle/>
        <a:p>
          <a:endParaRPr lang="en-US"/>
        </a:p>
      </dgm:t>
    </dgm:pt>
    <dgm:pt modelId="{E91CC00E-C9CB-40CE-85A0-5C60D8941E08}" cxnId="{EF0DC638-8B6F-4EA2-AD98-DFDDC97B1393}" type="sibTrans">
      <dgm:prSet/>
      <dgm:spPr/>
      <dgm:t>
        <a:bodyPr/>
        <a:lstStyle/>
        <a:p>
          <a:endParaRPr lang="en-US"/>
        </a:p>
      </dgm:t>
    </dgm:pt>
    <dgm:pt modelId="{2CAB49E9-195F-4DA0-AA39-5C475028CCB2}" type="pres">
      <dgm:prSet presAssocID="{DDE94E86-7682-4EC4-88C3-238192A78F28}" presName="compositeShape" presStyleCnt="0">
        <dgm:presLayoutVars>
          <dgm:chMax val="9"/>
          <dgm:dir/>
          <dgm:resizeHandles val="exact"/>
        </dgm:presLayoutVars>
      </dgm:prSet>
      <dgm:spPr/>
      <dgm:t>
        <a:bodyPr/>
        <a:lstStyle/>
        <a:p>
          <a:endParaRPr lang="zh-CN" altLang="en-US"/>
        </a:p>
      </dgm:t>
    </dgm:pt>
    <dgm:pt modelId="{C4848CE2-8E01-4862-9F0D-6BA215256C1A}" type="pres">
      <dgm:prSet presAssocID="{DDE94E86-7682-4EC4-88C3-238192A78F28}" presName="triangle1" presStyleLbl="node1" presStyleIdx="0" presStyleCnt="4">
        <dgm:presLayoutVars>
          <dgm:bulletEnabled val="1"/>
        </dgm:presLayoutVars>
      </dgm:prSet>
      <dgm:spPr/>
      <dgm:t>
        <a:bodyPr/>
        <a:lstStyle/>
        <a:p>
          <a:endParaRPr lang="en-US"/>
        </a:p>
      </dgm:t>
    </dgm:pt>
    <dgm:pt modelId="{D12400ED-BEC3-4088-A726-556385D3D135}" type="pres">
      <dgm:prSet presAssocID="{DDE94E86-7682-4EC4-88C3-238192A78F28}" presName="triangle2" presStyleLbl="node1" presStyleIdx="1" presStyleCnt="4">
        <dgm:presLayoutVars>
          <dgm:bulletEnabled val="1"/>
        </dgm:presLayoutVars>
      </dgm:prSet>
      <dgm:spPr/>
      <dgm:t>
        <a:bodyPr/>
        <a:lstStyle/>
        <a:p>
          <a:endParaRPr lang="en-US"/>
        </a:p>
      </dgm:t>
    </dgm:pt>
    <dgm:pt modelId="{C8971BAF-71E3-4F2F-A72D-BC40EB9A1575}" type="pres">
      <dgm:prSet presAssocID="{DDE94E86-7682-4EC4-88C3-238192A78F28}" presName="triangle3" presStyleLbl="node1" presStyleIdx="2" presStyleCnt="4">
        <dgm:presLayoutVars>
          <dgm:bulletEnabled val="1"/>
        </dgm:presLayoutVars>
      </dgm:prSet>
      <dgm:spPr/>
      <dgm:t>
        <a:bodyPr/>
        <a:lstStyle/>
        <a:p>
          <a:endParaRPr lang="en-US"/>
        </a:p>
      </dgm:t>
    </dgm:pt>
    <dgm:pt modelId="{DC479428-6302-4737-B39B-2BE60C226601}" type="pres">
      <dgm:prSet presAssocID="{DDE94E86-7682-4EC4-88C3-238192A78F28}" presName="triangle4" presStyleLbl="node1" presStyleIdx="3" presStyleCnt="4">
        <dgm:presLayoutVars>
          <dgm:bulletEnabled val="1"/>
        </dgm:presLayoutVars>
      </dgm:prSet>
      <dgm:spPr/>
      <dgm:t>
        <a:bodyPr/>
        <a:lstStyle/>
        <a:p>
          <a:endParaRPr lang="en-US"/>
        </a:p>
      </dgm:t>
    </dgm:pt>
  </dgm:ptLst>
  <dgm:cxnLst>
    <dgm:cxn modelId="{DA2750AA-51A8-4160-B649-09115E1DF6D6}" srcId="{DDE94E86-7682-4EC4-88C3-238192A78F28}" destId="{135597EA-3198-4F7F-803E-26E4CD0FDF2C}" srcOrd="0" destOrd="0" parTransId="{F9DB2A08-0514-43D6-ADD7-57C4DD2C1894}" sibTransId="{EC65424E-4C6E-4C26-B0A6-F32D20E38702}"/>
    <dgm:cxn modelId="{FDDFD43B-3883-4D46-A004-27AC346F8C50}" type="presOf" srcId="{FF52E050-84B4-4F2C-B756-ADC1EE7AC354}" destId="{DC479428-6302-4737-B39B-2BE60C226601}" srcOrd="0" destOrd="0" presId="urn:microsoft.com/office/officeart/2005/8/layout/pyramid4"/>
    <dgm:cxn modelId="{888F9121-A070-496C-9DE2-6922B197F13B}" type="presOf" srcId="{135597EA-3198-4F7F-803E-26E4CD0FDF2C}" destId="{C4848CE2-8E01-4862-9F0D-6BA215256C1A}" srcOrd="0" destOrd="0" presId="urn:microsoft.com/office/officeart/2005/8/layout/pyramid4"/>
    <dgm:cxn modelId="{2D7AB02D-DBBA-41C8-BC2B-BA2425F02A47}" srcId="{DDE94E86-7682-4EC4-88C3-238192A78F28}" destId="{691A978D-35C9-46EC-A1EB-B6FDDED64E82}" srcOrd="1" destOrd="0" parTransId="{04D04ECD-344B-4EFA-B776-BBE3F8F4C316}" sibTransId="{31B02CB2-5EF6-42B1-9F65-2682D01064D6}"/>
    <dgm:cxn modelId="{610F2605-254C-4E84-B234-C4C0FD49FE3A}" type="presOf" srcId="{2B456E57-776B-4116-9ED4-3CA49751E1CD}" destId="{C8971BAF-71E3-4F2F-A72D-BC40EB9A1575}" srcOrd="0" destOrd="0" presId="urn:microsoft.com/office/officeart/2005/8/layout/pyramid4"/>
    <dgm:cxn modelId="{EF0DC638-8B6F-4EA2-AD98-DFDDC97B1393}" srcId="{DDE94E86-7682-4EC4-88C3-238192A78F28}" destId="{FF52E050-84B4-4F2C-B756-ADC1EE7AC354}" srcOrd="3" destOrd="0" parTransId="{7B09C0CF-6FDA-495F-94C2-8F7CA0A8D968}" sibTransId="{E91CC00E-C9CB-40CE-85A0-5C60D8941E08}"/>
    <dgm:cxn modelId="{938DAB9D-BFED-4705-A785-CAC738FFF59A}" type="presOf" srcId="{691A978D-35C9-46EC-A1EB-B6FDDED64E82}" destId="{D12400ED-BEC3-4088-A726-556385D3D135}" srcOrd="0" destOrd="0" presId="urn:microsoft.com/office/officeart/2005/8/layout/pyramid4"/>
    <dgm:cxn modelId="{73A1CCE7-CF7F-4A57-A82D-8A6DBA4E5703}" type="presOf" srcId="{DDE94E86-7682-4EC4-88C3-238192A78F28}" destId="{2CAB49E9-195F-4DA0-AA39-5C475028CCB2}" srcOrd="0" destOrd="0" presId="urn:microsoft.com/office/officeart/2005/8/layout/pyramid4"/>
    <dgm:cxn modelId="{513FB8D9-1BE9-4353-9472-C5470849B14D}" srcId="{DDE94E86-7682-4EC4-88C3-238192A78F28}" destId="{2B456E57-776B-4116-9ED4-3CA49751E1CD}" srcOrd="2" destOrd="0" parTransId="{68A266CD-8FF4-48E6-961D-D9A074009739}" sibTransId="{74F5E7E4-ED15-4175-9176-CFDABA04C8FB}"/>
    <dgm:cxn modelId="{F4D69360-F555-42AF-8A1F-83AFA5BB14B2}" type="presParOf" srcId="{2CAB49E9-195F-4DA0-AA39-5C475028CCB2}" destId="{C4848CE2-8E01-4862-9F0D-6BA215256C1A}" srcOrd="0" destOrd="0" presId="urn:microsoft.com/office/officeart/2005/8/layout/pyramid4"/>
    <dgm:cxn modelId="{D5933AA9-D02E-464A-AD74-D1D84DA0E481}" type="presParOf" srcId="{2CAB49E9-195F-4DA0-AA39-5C475028CCB2}" destId="{D12400ED-BEC3-4088-A726-556385D3D135}" srcOrd="1" destOrd="0" presId="urn:microsoft.com/office/officeart/2005/8/layout/pyramid4"/>
    <dgm:cxn modelId="{18CDC640-1FD9-46B5-8BA8-519A4E8E0A24}" type="presParOf" srcId="{2CAB49E9-195F-4DA0-AA39-5C475028CCB2}" destId="{C8971BAF-71E3-4F2F-A72D-BC40EB9A1575}" srcOrd="2" destOrd="0" presId="urn:microsoft.com/office/officeart/2005/8/layout/pyramid4"/>
    <dgm:cxn modelId="{9CBE67CD-2929-41ED-BF51-DC9285AE145E}" type="presParOf" srcId="{2CAB49E9-195F-4DA0-AA39-5C475028CCB2}" destId="{DC479428-6302-4737-B39B-2BE60C226601}" srcOrd="3" destOrd="0" presId="urn:microsoft.com/office/officeart/2005/8/layout/pyramid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65600" cy="4165600"/>
        <a:chOff x="0" y="0"/>
        <a:chExt cx="4165600" cy="4165600"/>
      </a:xfrm>
    </dsp:grpSpPr>
    <dsp:sp modelId="{C4848CE2-8E01-4862-9F0D-6BA215256C1A}">
      <dsp:nvSpPr>
        <dsp:cNvPr id="3" name="等腰三角形 2"/>
        <dsp:cNvSpPr/>
      </dsp:nvSpPr>
      <dsp:spPr bwMode="white">
        <a:xfrm>
          <a:off x="1295400" y="0"/>
          <a:ext cx="2082800" cy="2082800"/>
        </a:xfrm>
        <a:prstGeom prst="triangle">
          <a:avLst/>
        </a:prstGeom>
        <a:solidFill>
          <a:srgbClr val="F2685A"/>
        </a:solidFill>
        <a:ln>
          <a:no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p>
      </dsp:txBody>
      <dsp:txXfrm>
        <a:off x="1295400" y="0"/>
        <a:ext cx="2082800" cy="2082800"/>
      </dsp:txXfrm>
    </dsp:sp>
    <dsp:sp modelId="{D12400ED-BEC3-4088-A726-556385D3D135}">
      <dsp:nvSpPr>
        <dsp:cNvPr id="4" name="等腰三角形 3"/>
        <dsp:cNvSpPr/>
      </dsp:nvSpPr>
      <dsp:spPr bwMode="white">
        <a:xfrm>
          <a:off x="254000" y="2082800"/>
          <a:ext cx="2082800" cy="2082800"/>
        </a:xfrm>
        <a:prstGeom prst="triangle">
          <a:avLst/>
        </a:prstGeom>
        <a:solidFill>
          <a:srgbClr val="B9D51F"/>
        </a:solidFill>
        <a:ln>
          <a:no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p>
      </dsp:txBody>
      <dsp:txXfrm>
        <a:off x="254000" y="2082800"/>
        <a:ext cx="2082800" cy="2082800"/>
      </dsp:txXfrm>
    </dsp:sp>
    <dsp:sp modelId="{C8971BAF-71E3-4F2F-A72D-BC40EB9A1575}">
      <dsp:nvSpPr>
        <dsp:cNvPr id="5" name="等腰三角形 4"/>
        <dsp:cNvSpPr/>
      </dsp:nvSpPr>
      <dsp:spPr bwMode="white">
        <a:xfrm rot="10800000">
          <a:off x="1295400" y="2082800"/>
          <a:ext cx="2082800" cy="2082800"/>
        </a:xfrm>
        <a:prstGeom prst="triangle">
          <a:avLst/>
        </a:prstGeom>
        <a:solidFill>
          <a:srgbClr val="45C1A4"/>
        </a:solidFill>
        <a:ln>
          <a:noFill/>
        </a:ln>
      </dsp:spPr>
      <dsp:style>
        <a:lnRef idx="2">
          <a:schemeClr val="lt1"/>
        </a:lnRef>
        <a:fillRef idx="1">
          <a:schemeClr val="accent1"/>
        </a:fillRef>
        <a:effectRef idx="0">
          <a:scrgbClr r="0" g="0" b="0"/>
        </a:effectRef>
        <a:fontRef idx="minor">
          <a:schemeClr val="lt1"/>
        </a:fontRef>
      </dsp:style>
      <dsp:txBody>
        <a:bodyPr rot="10800000"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p>
      </dsp:txBody>
      <dsp:txXfrm rot="10800000">
        <a:off x="1295400" y="2082800"/>
        <a:ext cx="2082800" cy="2082800"/>
      </dsp:txXfrm>
    </dsp:sp>
    <dsp:sp modelId="{DC479428-6302-4737-B39B-2BE60C226601}">
      <dsp:nvSpPr>
        <dsp:cNvPr id="6" name="等腰三角形 5"/>
        <dsp:cNvSpPr/>
      </dsp:nvSpPr>
      <dsp:spPr bwMode="white">
        <a:xfrm>
          <a:off x="2336800" y="2082800"/>
          <a:ext cx="2082800" cy="2082800"/>
        </a:xfrm>
        <a:prstGeom prst="triangle">
          <a:avLst/>
        </a:prstGeom>
        <a:solidFill>
          <a:srgbClr val="0E7FB7"/>
        </a:solidFill>
        <a:ln>
          <a:noFill/>
        </a:ln>
      </dsp:spPr>
      <dsp:style>
        <a:lnRef idx="2">
          <a:schemeClr val="lt1"/>
        </a:lnRef>
        <a:fillRef idx="1">
          <a:schemeClr val="accent1"/>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p>
      </dsp:txBody>
      <dsp:txXfrm>
        <a:off x="2336800" y="2082800"/>
        <a:ext cx="2082800" cy="2082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type="triangle" r:blip="" rot="180">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type="triangle" r:blip="" rot="180">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type="triangle" r:blip="" rot="180">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D4021-094B-4A66-ABF6-CA18480DCF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FD9B9-D9FA-471C-AAB0-04E85B0A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dirty="0"/>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更多免费教程和模板请访问：</a:t>
            </a:r>
            <a:r>
              <a:rPr lang="en-US" altLang="zh-CN" smtClean="0"/>
              <a:t>www.quppt.com</a:t>
            </a:r>
            <a:endParaRPr lang="zh-CN" altLang="en-US"/>
          </a:p>
        </p:txBody>
      </p:sp>
      <p:sp>
        <p:nvSpPr>
          <p:cNvPr id="4" name="灯片编号占位符 3"/>
          <p:cNvSpPr>
            <a:spLocks noGrp="1"/>
          </p:cNvSpPr>
          <p:nvPr>
            <p:ph type="sldNum" sz="quarter" idx="10"/>
          </p:nvPr>
        </p:nvSpPr>
        <p:spPr/>
        <p:txBody>
          <a:bodyPr/>
          <a:lstStyle/>
          <a:p>
            <a:fld id="{91DFD9B9-D9FA-471C-AAB0-04E85B0A77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86F67-E76E-48F2-A4A5-386009A10B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endParaRPr lang="en-US" dirty="0"/>
          </a:p>
        </p:txBody>
      </p:sp>
      <p:sp>
        <p:nvSpPr>
          <p:cNvPr id="4" name="Freeform 30"/>
          <p:cNvSpPr>
            <a:spLocks noChangeArrowheads="1"/>
          </p:cNvSpPr>
          <p:nvPr userDrawn="1"/>
        </p:nvSpPr>
        <p:spPr bwMode="auto">
          <a:xfrm>
            <a:off x="10931084"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7"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8"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anchor="ctr"/>
          <a:lstStyle/>
          <a:p>
            <a:endParaRPr lang="en-US" sz="900" dirty="0">
              <a:latin typeface="Calibri Light" panose="020F0302020204030204"/>
            </a:endParaRPr>
          </a:p>
        </p:txBody>
      </p:sp>
      <p:sp>
        <p:nvSpPr>
          <p:cNvPr id="9"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anchor="ctr"/>
          <a:lstStyle/>
          <a:p>
            <a:endParaRPr lang="en-US" sz="900" dirty="0">
              <a:latin typeface="Calibri Light" panose="020F0302020204030204"/>
            </a:endParaRPr>
          </a:p>
        </p:txBody>
      </p:sp>
      <p:sp>
        <p:nvSpPr>
          <p:cNvPr id="10" name="TextBox 9"/>
          <p:cNvSpPr txBox="1"/>
          <p:nvPr userDrawn="1"/>
        </p:nvSpPr>
        <p:spPr>
          <a:xfrm>
            <a:off x="812902" y="6417211"/>
            <a:ext cx="1828025" cy="275590"/>
          </a:xfrm>
          <a:prstGeom prst="rect">
            <a:avLst/>
          </a:prstGeom>
          <a:noFill/>
        </p:spPr>
        <p:txBody>
          <a:bodyPr wrap="square" rtlCol="0">
            <a:spAutoFit/>
          </a:bodyPr>
          <a:lstStyle/>
          <a:p>
            <a:r>
              <a:rPr lang="id-ID" sz="1200" b="1" dirty="0" smtClean="0">
                <a:solidFill>
                  <a:schemeClr val="tx1"/>
                </a:solidFill>
                <a:latin typeface="Lato Regular"/>
                <a:cs typeface="Lato Regular"/>
              </a:rPr>
              <a:t>Commerce</a:t>
            </a:r>
            <a:r>
              <a:rPr lang="id-ID" sz="1200" b="1" dirty="0" smtClean="0">
                <a:solidFill>
                  <a:schemeClr val="tx1"/>
                </a:solidFill>
                <a:latin typeface="+mj-lt"/>
              </a:rPr>
              <a:t> </a:t>
            </a:r>
            <a:r>
              <a:rPr lang="id-ID" sz="1200" b="0" dirty="0" smtClean="0">
                <a:solidFill>
                  <a:schemeClr val="tx1"/>
                </a:solidFill>
                <a:latin typeface="Calibri Light" panose="020F0302020204030204"/>
                <a:cs typeface="Calibri Light" panose="020F0302020204030204"/>
              </a:rPr>
              <a:t>Slides</a:t>
            </a:r>
            <a:endParaRPr lang="id-ID" sz="1200" b="0" dirty="0">
              <a:solidFill>
                <a:schemeClr val="tx1"/>
              </a:solidFill>
              <a:latin typeface="Calibri Light" panose="020F0302020204030204"/>
              <a:cs typeface="Calibri Light" panose="020F030202020403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
        <p:nvSpPr>
          <p:cNvPr id="3" name="页脚占位符 2"/>
          <p:cNvSpPr>
            <a:spLocks noGrp="1"/>
          </p:cNvSpPr>
          <p:nvPr>
            <p:ph type="ftr" sz="quarter" idx="11"/>
          </p:nvPr>
        </p:nvSpPr>
        <p:spPr/>
        <p:txBody>
          <a:bodyP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endParaRPr>
          </a:p>
        </p:txBody>
      </p:sp>
      <p:sp>
        <p:nvSpPr>
          <p:cNvPr id="4" name="灯片编号占位符 3"/>
          <p:cNvSpPr>
            <a:spLocks noGrp="1"/>
          </p:cNvSpPr>
          <p:nvPr>
            <p:ph type="sldNum" sz="quarter" idx="12"/>
          </p:nvPr>
        </p:nvSpPr>
        <p:spPr/>
        <p:txBody>
          <a:bodyPr/>
          <a:lstStyle/>
          <a:p>
            <a:pPr marL="0" marR="0" lvl="0" indent="0" algn="r" defTabSz="685165" rtl="0" eaLnBrk="1" fontAlgn="auto" latinLnBrk="0" hangingPunct="1">
              <a:lnSpc>
                <a:spcPct val="100000"/>
              </a:lnSpc>
              <a:spcBef>
                <a:spcPts val="0"/>
              </a:spcBef>
              <a:spcAft>
                <a:spcPts val="0"/>
              </a:spcAft>
              <a:buClrTx/>
              <a:buSzTx/>
              <a:buFontTx/>
              <a:buNone/>
              <a:defRPr/>
            </a:pPr>
            <a:fld id="{B82E237B-6F24-4E07-B6C8-C3C6082166BC}" type="slidenum">
              <a:rPr kumimoji="0" lang="zh-CN" altLang="en-US" sz="900" b="0" i="0" u="none" strike="noStrike" kern="1200" cap="none" spc="0" normalizeH="0" baseline="0" noProof="0">
                <a:ln>
                  <a:noFill/>
                </a:ln>
                <a:solidFill>
                  <a:schemeClr val="tx1">
                    <a:tint val="75000"/>
                  </a:schemeClr>
                </a:solidFill>
                <a:effectLst/>
                <a:uLnTx/>
                <a:uFillTx/>
                <a:latin typeface="华文细黑" panose="02010600040101010101" pitchFamily="2" charset="-122"/>
                <a:ea typeface="+mn-ea"/>
                <a:cs typeface="+mn-cs"/>
              </a:rPr>
            </a:fld>
            <a:endParaRPr kumimoji="0" lang="zh-CN" altLang="en-US" sz="900" b="0" i="0" u="none" strike="noStrike" kern="1200" cap="none" spc="0" normalizeH="0" baseline="0" noProof="0" dirty="0">
              <a:ln>
                <a:noFill/>
              </a:ln>
              <a:solidFill>
                <a:schemeClr val="tx1">
                  <a:tint val="75000"/>
                </a:schemeClr>
              </a:solidFill>
              <a:effectLst/>
              <a:uLnTx/>
              <a:uFillTx/>
              <a:latin typeface="华文细黑" panose="02010600040101010101" pitchFamily="2" charset="-122"/>
              <a:ea typeface="+mn-ea"/>
              <a:cs typeface="+mn-cs"/>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0C913308-F349-4B6D-A68A-DD1791B4A57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149" y="312652"/>
            <a:ext cx="5683751" cy="5347153"/>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59552" y="1317797"/>
            <a:ext cx="3464896" cy="407478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a typeface="微软雅黑" panose="020B0503020204020204" pitchFamily="34" charset="-122"/>
            </a:endParaRPr>
          </a:p>
        </p:txBody>
      </p:sp>
      <p:grpSp>
        <p:nvGrpSpPr>
          <p:cNvPr id="4" name="Group 3      (向天歌演示原创作品：www.TopPPT.cn)"/>
          <p:cNvGrpSpPr/>
          <p:nvPr/>
        </p:nvGrpSpPr>
        <p:grpSpPr>
          <a:xfrm>
            <a:off x="906855" y="3316600"/>
            <a:ext cx="1748306" cy="121200"/>
            <a:chOff x="1622500" y="4356850"/>
            <a:chExt cx="1748306" cy="121200"/>
          </a:xfrm>
        </p:grpSpPr>
        <p:cxnSp>
          <p:nvCxnSpPr>
            <p:cNvPr id="24" name="Straight Connector 23      (向天歌演示原创作品：www.TopPPT.cn)"/>
            <p:cNvCxnSpPr/>
            <p:nvPr/>
          </p:nvCxnSpPr>
          <p:spPr>
            <a:xfrm flipH="1">
              <a:off x="1622500" y="4420894"/>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49606"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Group 4      (向天歌演示原创作品：www.TopPPT.cn)"/>
          <p:cNvGrpSpPr/>
          <p:nvPr/>
        </p:nvGrpSpPr>
        <p:grpSpPr>
          <a:xfrm>
            <a:off x="5880728" y="3323585"/>
            <a:ext cx="1869506" cy="12120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200"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5" name="Rectangle 44      (向天歌演示原创作品：www.TopPPT.cn)"/>
          <p:cNvSpPr/>
          <p:nvPr/>
        </p:nvSpPr>
        <p:spPr>
          <a:xfrm>
            <a:off x="202930" y="213047"/>
            <a:ext cx="2549358" cy="467756"/>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Group 9      (向天歌演示原创作品：www.TopPPT.cn)"/>
          <p:cNvGrpSpPr/>
          <p:nvPr/>
        </p:nvGrpSpPr>
        <p:grpSpPr>
          <a:xfrm>
            <a:off x="2956903" y="4225101"/>
            <a:ext cx="418098" cy="40234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Group 11      (向天歌演示原创作品：www.TopPPT.cn)"/>
          <p:cNvGrpSpPr/>
          <p:nvPr/>
        </p:nvGrpSpPr>
        <p:grpSpPr>
          <a:xfrm>
            <a:off x="3538220" y="4225290"/>
            <a:ext cx="2173605" cy="402590"/>
            <a:chOff x="3147050" y="4898862"/>
            <a:chExt cx="1802219" cy="402345"/>
          </a:xfrm>
        </p:grpSpPr>
        <p:sp>
          <p:nvSpPr>
            <p:cNvPr id="34" name="Rectangle 33      (向天歌演示原创作品：www.TopPPT.cn)"/>
            <p:cNvSpPr/>
            <p:nvPr/>
          </p:nvSpPr>
          <p:spPr>
            <a:xfrm flipV="1">
              <a:off x="3147050" y="4898862"/>
              <a:ext cx="1620152"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TextBox 35      (向天歌演示原创作品：www.TopPPT.cn)"/>
            <p:cNvSpPr txBox="1"/>
            <p:nvPr/>
          </p:nvSpPr>
          <p:spPr>
            <a:xfrm>
              <a:off x="3171269" y="4922996"/>
              <a:ext cx="1778000" cy="321749"/>
            </a:xfrm>
            <a:prstGeom prst="rect">
              <a:avLst/>
            </a:prstGeom>
            <a:noFill/>
          </p:spPr>
          <p:txBody>
            <a:bodyPr wrap="square" rtlCol="0">
              <a:spAutoFit/>
            </a:bodyPr>
            <a:lstStyle/>
            <a:p>
              <a:r>
                <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rPr>
                <a:t>foundation design</a:t>
              </a:r>
              <a:endParaRPr lang="zh-CN" altLang="en-US" sz="1500" b="1" dirty="0" smtClean="0">
                <a:solidFill>
                  <a:schemeClr val="bg1"/>
                </a:solidFill>
                <a:latin typeface="微软雅黑" panose="020B0503020204020204" pitchFamily="34" charset="-122"/>
                <a:ea typeface="微软雅黑" panose="020B0503020204020204" pitchFamily="34" charset="-122"/>
                <a:cs typeface="文鼎霹靂體" panose="02010609010101010101" pitchFamily="49" charset="-120"/>
              </a:endParaRPr>
            </a:p>
          </p:txBody>
        </p:sp>
      </p:grpSp>
      <p:sp>
        <p:nvSpPr>
          <p:cNvPr id="6" name="文本框 5"/>
          <p:cNvSpPr txBox="1"/>
          <p:nvPr/>
        </p:nvSpPr>
        <p:spPr>
          <a:xfrm>
            <a:off x="2643505" y="3181350"/>
            <a:ext cx="3237230" cy="398780"/>
          </a:xfrm>
          <a:prstGeom prst="rect">
            <a:avLst/>
          </a:prstGeom>
          <a:noFill/>
        </p:spPr>
        <p:txBody>
          <a:bodyPr wrap="square">
            <a:spAutoFit/>
          </a:bodyPr>
          <a:lstStyle/>
          <a:p>
            <a:pPr marR="0" algn="ctr" defTabSz="685165" eaLnBrk="1" fontAlgn="auto" hangingPunct="1">
              <a:spcBef>
                <a:spcPts val="0"/>
              </a:spcBef>
              <a:spcAft>
                <a:spcPts val="0"/>
              </a:spcAft>
              <a:buClrTx/>
              <a:buSzTx/>
              <a:buFontTx/>
              <a:buNone/>
              <a:defRPr/>
            </a:pPr>
            <a:r>
              <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第三部分美工项目应用实战</a:t>
            </a:r>
            <a:endParaRPr kumimoji="0" lang="zh-CN" altLang="en-US" sz="2000" kern="1200" cap="none" spc="0" normalizeH="0" baseline="0" noProof="0" dirty="0">
              <a:solidFill>
                <a:srgbClr val="2B2E3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a:spLocks noChangeArrowheads="1"/>
          </p:cNvSpPr>
          <p:nvPr/>
        </p:nvSpPr>
        <p:spPr bwMode="auto">
          <a:xfrm>
            <a:off x="1906270" y="1927860"/>
            <a:ext cx="48914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r>
              <a:rPr kumimoji="0"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网店店铺装修视觉设计</a:t>
            </a:r>
            <a:r>
              <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rPr>
              <a:t>》</a:t>
            </a:r>
            <a:endParaRPr kumimoji="0" lang="zh-CN" altLang="en-US" sz="3200" b="1" i="0" u="none" strike="noStrike" kern="1200" cap="none" spc="0" normalizeH="0" baseline="0" noProof="0" dirty="0" smtClean="0">
              <a:ln>
                <a:noFill/>
              </a:ln>
              <a:solidFill>
                <a:srgbClr val="2B2E30"/>
              </a:solidFill>
              <a:effectLst>
                <a:outerShdw blurRad="38100" dist="38100" dir="2700000" algn="tl">
                  <a:srgbClr val="000000">
                    <a:alpha val="43137"/>
                  </a:srgbClr>
                </a:outerShdw>
              </a:effectLst>
              <a:uLnTx/>
              <a:uFillTx/>
              <a:latin typeface="微软雅黑" panose="020B0503020204020204" pitchFamily="34"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left)">
                                      <p:cBhvr>
                                        <p:cTn id="12" dur="500"/>
                                        <p:tgtEl>
                                          <p:spTgt spid="3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600"/>
                                        <p:tgtEl>
                                          <p:spTgt spid="6"/>
                                        </p:tgtEl>
                                      </p:cBhvr>
                                    </p:animEffect>
                                  </p:childTnLst>
                                </p:cTn>
                              </p:par>
                              <p:par>
                                <p:cTn id="21" presetID="35" presetClass="path" presetSubtype="0" decel="100000" fill="hold" grpId="1" nodeType="withEffect">
                                  <p:stCondLst>
                                    <p:cond delay="0"/>
                                  </p:stCondLst>
                                  <p:childTnLst>
                                    <p:animMotion origin="layout" path="M -0.05552 0.00023 L -3.51034E-6 0.00023 " pathEditMode="relative" rAng="0" ptsTypes="AA">
                                      <p:cBhvr>
                                        <p:cTn id="22" dur="800" fill="hold"/>
                                        <p:tgtEl>
                                          <p:spTgt spid="6"/>
                                        </p:tgtEl>
                                        <p:attrNameLst>
                                          <p:attrName>ppt_x</p:attrName>
                                          <p:attrName>ppt_y</p:attrName>
                                        </p:attrNameLst>
                                      </p:cBhvr>
                                      <p:rCtr x="2800" y="0"/>
                                    </p:animMotion>
                                  </p:childTnLst>
                                </p:cTn>
                              </p:par>
                              <p:par>
                                <p:cTn id="23" presetID="56" presetClass="entr" presetSubtype="0" fill="hold" grpId="0" nodeType="withEffect">
                                  <p:stCondLst>
                                    <p:cond delay="0"/>
                                  </p:stCondLst>
                                  <p:iterate type="lt">
                                    <p:tmPct val="15000"/>
                                  </p:iterate>
                                  <p:childTnLst>
                                    <p:set>
                                      <p:cBhvr>
                                        <p:cTn id="24" dur="1" fill="hold">
                                          <p:stCondLst>
                                            <p:cond delay="0"/>
                                          </p:stCondLst>
                                        </p:cTn>
                                        <p:tgtEl>
                                          <p:spTgt spid="11"/>
                                        </p:tgtEl>
                                        <p:attrNameLst>
                                          <p:attrName>style.visibility</p:attrName>
                                        </p:attrNameLst>
                                      </p:cBhvr>
                                      <p:to>
                                        <p:strVal val="visible"/>
                                      </p:to>
                                    </p:set>
                                    <p:anim by="(-#ppt_w*2)" calcmode="lin" valueType="num">
                                      <p:cBhvr rctx="PPT">
                                        <p:cTn id="25" dur="500" autoRev="1" fill="hold">
                                          <p:stCondLst>
                                            <p:cond delay="0"/>
                                          </p:stCondLst>
                                        </p:cTn>
                                        <p:tgtEl>
                                          <p:spTgt spid="11"/>
                                        </p:tgtEl>
                                        <p:attrNameLst>
                                          <p:attrName>ppt_w</p:attrName>
                                        </p:attrNameLst>
                                      </p:cBhvr>
                                    </p:anim>
                                    <p:anim by="(#ppt_w*0.50)" calcmode="lin" valueType="num">
                                      <p:cBhvr>
                                        <p:cTn id="26" dur="500" decel="50000" autoRev="1" fill="hold">
                                          <p:stCondLst>
                                            <p:cond delay="0"/>
                                          </p:stCondLst>
                                        </p:cTn>
                                        <p:tgtEl>
                                          <p:spTgt spid="11"/>
                                        </p:tgtEl>
                                        <p:attrNameLst>
                                          <p:attrName>ppt_x</p:attrName>
                                        </p:attrNameLst>
                                      </p:cBhvr>
                                    </p:anim>
                                    <p:anim from="(-#ppt_h/2)" to="(#ppt_y)" calcmode="lin" valueType="num">
                                      <p:cBhvr>
                                        <p:cTn id="27" dur="1000" fill="hold">
                                          <p:stCondLst>
                                            <p:cond delay="0"/>
                                          </p:stCondLst>
                                        </p:cTn>
                                        <p:tgtEl>
                                          <p:spTgt spid="11"/>
                                        </p:tgtEl>
                                        <p:attrNameLst>
                                          <p:attrName>ppt_y</p:attrName>
                                        </p:attrNameLst>
                                      </p:cBhvr>
                                    </p:anim>
                                    <p:animRot by="21600000">
                                      <p:cBhvr>
                                        <p:cTn id="28" dur="1000" fill="hold">
                                          <p:stCondLst>
                                            <p:cond delay="0"/>
                                          </p:stCondLst>
                                        </p:cTn>
                                        <p:tgtEl>
                                          <p:spTgt spid="11"/>
                                        </p:tgtEl>
                                        <p:attrNameLst>
                                          <p:attrName>r</p:attrName>
                                        </p:attrNameLst>
                                      </p:cBhvr>
                                    </p:animRo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0.035469 0.000000 L 0.000000 0.000000 " pathEditMode="relative" ptsTypes="">
                                      <p:cBhvr>
                                        <p:cTn id="39"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animBg="1"/>
      <p:bldP spid="6" grpId="0"/>
      <p:bldP spid="6" grpId="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97663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02</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、产品详情页的构成框架</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endParaRPr lang="zh-CN" altLang="en-US" sz="16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4" name="图片 3" descr="20"/>
          <p:cNvPicPr>
            <a:picLocks noChangeAspect="1"/>
          </p:cNvPicPr>
          <p:nvPr/>
        </p:nvPicPr>
        <p:blipFill>
          <a:blip r:embed="rId1"/>
          <a:stretch>
            <a:fillRect/>
          </a:stretch>
        </p:blipFill>
        <p:spPr>
          <a:xfrm>
            <a:off x="991870" y="2272030"/>
            <a:ext cx="4564380" cy="2170430"/>
          </a:xfrm>
          <a:prstGeom prst="rect">
            <a:avLst/>
          </a:prstGeom>
        </p:spPr>
      </p:pic>
      <p:sp>
        <p:nvSpPr>
          <p:cNvPr id="5" name="文本框 4"/>
          <p:cNvSpPr txBox="1"/>
          <p:nvPr/>
        </p:nvSpPr>
        <p:spPr>
          <a:xfrm>
            <a:off x="5995670" y="2139950"/>
            <a:ext cx="4715510" cy="3138170"/>
          </a:xfrm>
          <a:prstGeom prst="rect">
            <a:avLst/>
          </a:prstGeom>
          <a:noFill/>
        </p:spPr>
        <p:txBody>
          <a:bodyPr wrap="square" rtlCol="0" anchor="t">
            <a:spAutoFit/>
          </a:bodyPr>
          <a:lstStyle/>
          <a:p>
            <a:r>
              <a:rPr lang="zh-CN" altLang="en-US"/>
              <a:t>1、创意海报情景大图</a:t>
            </a:r>
            <a:endParaRPr lang="zh-CN" altLang="en-US"/>
          </a:p>
          <a:p>
            <a:r>
              <a:rPr lang="zh-CN" altLang="en-US"/>
              <a:t>根据“前三屏（一屏指的是一个屏幕高度看到的内容，也就是说电脑显示器能够显示的高度，那么前三屏就相当于一个详情页前面的内容）3秒钟注意力原则”，消费者在浏览产品详情页的时候，前三屏注意力是最高的，所这里面所放置的内容能否引起消费者的购买欲望就变得很重要了，开头的大图是视觉焦点，背景应该采用能够展示品牌调性以及产品特色的意境图，可以第一时间吸引消费者注意力。</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lef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4" name="图片 3" descr="21"/>
          <p:cNvPicPr>
            <a:picLocks noChangeAspect="1"/>
          </p:cNvPicPr>
          <p:nvPr/>
        </p:nvPicPr>
        <p:blipFill>
          <a:blip r:embed="rId1"/>
          <a:stretch>
            <a:fillRect/>
          </a:stretch>
        </p:blipFill>
        <p:spPr>
          <a:xfrm>
            <a:off x="2357755" y="2059940"/>
            <a:ext cx="2095500" cy="733425"/>
          </a:xfrm>
          <a:prstGeom prst="rect">
            <a:avLst/>
          </a:prstGeom>
        </p:spPr>
      </p:pic>
      <p:pic>
        <p:nvPicPr>
          <p:cNvPr id="5" name="图片 4" descr="22"/>
          <p:cNvPicPr>
            <a:picLocks noChangeAspect="1"/>
          </p:cNvPicPr>
          <p:nvPr/>
        </p:nvPicPr>
        <p:blipFill>
          <a:blip r:embed="rId2"/>
          <a:stretch>
            <a:fillRect/>
          </a:stretch>
        </p:blipFill>
        <p:spPr>
          <a:xfrm>
            <a:off x="2357755" y="2952115"/>
            <a:ext cx="2095500" cy="1219200"/>
          </a:xfrm>
          <a:prstGeom prst="rect">
            <a:avLst/>
          </a:prstGeom>
        </p:spPr>
      </p:pic>
      <p:pic>
        <p:nvPicPr>
          <p:cNvPr id="6" name="图片 5" descr="23"/>
          <p:cNvPicPr>
            <a:picLocks noChangeAspect="1"/>
          </p:cNvPicPr>
          <p:nvPr/>
        </p:nvPicPr>
        <p:blipFill>
          <a:blip r:embed="rId3"/>
          <a:stretch>
            <a:fillRect/>
          </a:stretch>
        </p:blipFill>
        <p:spPr>
          <a:xfrm>
            <a:off x="2357755" y="4378325"/>
            <a:ext cx="2094865" cy="1108075"/>
          </a:xfrm>
          <a:prstGeom prst="rect">
            <a:avLst/>
          </a:prstGeom>
        </p:spPr>
      </p:pic>
      <p:sp>
        <p:nvSpPr>
          <p:cNvPr id="7" name="文本框 6"/>
          <p:cNvSpPr txBox="1"/>
          <p:nvPr/>
        </p:nvSpPr>
        <p:spPr>
          <a:xfrm>
            <a:off x="5163185" y="2059940"/>
            <a:ext cx="3689985" cy="3412490"/>
          </a:xfrm>
          <a:prstGeom prst="rect">
            <a:avLst/>
          </a:prstGeom>
          <a:noFill/>
        </p:spPr>
        <p:txBody>
          <a:bodyPr wrap="square" rtlCol="0" anchor="t">
            <a:spAutoFit/>
          </a:bodyPr>
          <a:lstStyle/>
          <a:p>
            <a:pPr>
              <a:lnSpc>
                <a:spcPct val="120000"/>
              </a:lnSpc>
            </a:pPr>
            <a:r>
              <a:rPr lang="zh-CN" altLang="en-US"/>
              <a:t>2、产品卖点/特性/作用/功能+产品给消费者带来的好处</a:t>
            </a:r>
            <a:endParaRPr lang="zh-CN" altLang="en-US"/>
          </a:p>
          <a:p>
            <a:pPr>
              <a:lnSpc>
                <a:spcPct val="120000"/>
              </a:lnSpc>
            </a:pPr>
            <a:r>
              <a:rPr lang="zh-CN" altLang="en-US"/>
              <a:t>根据FAB法则（FAB法则，即属性，作用，益处的法则。FAB对应是三个英文单词:Feature、Advantage和Benefit，按照这样的顺序来介绍，就是说服性演讲的结构，它达到的效果就是让消费者相信这个是最好的。）F（特性）→A（作用）→B（好处）</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left)">
                                      <p:cBhvr>
                                        <p:cTn id="16" dur="500"/>
                                        <p:tgtEl>
                                          <p:spTgt spid="4"/>
                                        </p:tgtEl>
                                      </p:cBhvr>
                                    </p:animEffect>
                                  </p:childTnLst>
                                </p:cTn>
                              </p:par>
                              <p:par>
                                <p:cTn id="17" presetID="1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left)">
                                      <p:cBhvr>
                                        <p:cTn id="20" dur="500"/>
                                        <p:tgtEl>
                                          <p:spTgt spid="5"/>
                                        </p:tgtEl>
                                      </p:cBhvr>
                                    </p:animEffect>
                                  </p:childTnLst>
                                </p:cTn>
                              </p:par>
                              <p:par>
                                <p:cTn id="21" presetID="1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left)">
                                      <p:cBhvr>
                                        <p:cTn id="24" dur="500"/>
                                        <p:tgtEl>
                                          <p:spTgt spid="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63615" y="2396490"/>
            <a:ext cx="3187065" cy="2748280"/>
          </a:xfrm>
          <a:prstGeom prst="rect">
            <a:avLst/>
          </a:prstGeom>
          <a:noFill/>
        </p:spPr>
        <p:txBody>
          <a:bodyPr wrap="square" rtlCol="0" anchor="t">
            <a:spAutoFit/>
          </a:bodyPr>
          <a:lstStyle/>
          <a:p>
            <a:pPr>
              <a:lnSpc>
                <a:spcPct val="120000"/>
              </a:lnSpc>
            </a:pPr>
            <a:r>
              <a:rPr lang="zh-CN" altLang="en-US"/>
              <a:t>3、产品规格参数/信息</a:t>
            </a:r>
            <a:endParaRPr lang="zh-CN" altLang="en-US"/>
          </a:p>
          <a:p>
            <a:pPr>
              <a:lnSpc>
                <a:spcPct val="120000"/>
              </a:lnSpc>
            </a:pPr>
            <a:r>
              <a:rPr lang="zh-CN" altLang="en-US"/>
              <a:t>4、同行产品优劣对比</a:t>
            </a:r>
            <a:endParaRPr lang="zh-CN" altLang="en-US"/>
          </a:p>
          <a:p>
            <a:pPr>
              <a:lnSpc>
                <a:spcPct val="120000"/>
              </a:lnSpc>
            </a:pPr>
            <a:r>
              <a:rPr lang="zh-CN" altLang="en-US"/>
              <a:t>5、产品细节图片展示</a:t>
            </a:r>
            <a:endParaRPr lang="zh-CN" altLang="en-US"/>
          </a:p>
          <a:p>
            <a:pPr>
              <a:lnSpc>
                <a:spcPct val="120000"/>
              </a:lnSpc>
            </a:pPr>
            <a:r>
              <a:rPr lang="zh-CN" altLang="en-US"/>
              <a:t>6、模特/产品全方位展示</a:t>
            </a:r>
            <a:endParaRPr lang="zh-CN" altLang="en-US"/>
          </a:p>
          <a:p>
            <a:pPr>
              <a:lnSpc>
                <a:spcPct val="120000"/>
              </a:lnSpc>
            </a:pPr>
            <a:r>
              <a:rPr lang="zh-CN" altLang="en-US"/>
              <a:t>7、产品包装展示+店铺/产品资质证书+品牌店面/生产车间展示</a:t>
            </a:r>
            <a:endParaRPr lang="zh-CN" altLang="en-US"/>
          </a:p>
          <a:p>
            <a:pPr>
              <a:lnSpc>
                <a:spcPct val="120000"/>
              </a:lnSpc>
            </a:pPr>
            <a:r>
              <a:rPr lang="zh-CN" altLang="en-US"/>
              <a:t>8、售后保障问题/物流</a:t>
            </a:r>
            <a:endParaRPr lang="zh-CN" altLang="en-US"/>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5" name="图片 4" descr="24"/>
          <p:cNvPicPr>
            <a:picLocks noChangeAspect="1"/>
          </p:cNvPicPr>
          <p:nvPr/>
        </p:nvPicPr>
        <p:blipFill>
          <a:blip r:embed="rId1"/>
          <a:stretch>
            <a:fillRect/>
          </a:stretch>
        </p:blipFill>
        <p:spPr>
          <a:xfrm>
            <a:off x="1972310" y="1379855"/>
            <a:ext cx="3114040" cy="1752600"/>
          </a:xfrm>
          <a:prstGeom prst="rect">
            <a:avLst/>
          </a:prstGeom>
        </p:spPr>
      </p:pic>
      <p:pic>
        <p:nvPicPr>
          <p:cNvPr id="6" name="图片 5" descr="27"/>
          <p:cNvPicPr>
            <a:picLocks noChangeAspect="1"/>
          </p:cNvPicPr>
          <p:nvPr/>
        </p:nvPicPr>
        <p:blipFill>
          <a:blip r:embed="rId2"/>
          <a:stretch>
            <a:fillRect/>
          </a:stretch>
        </p:blipFill>
        <p:spPr>
          <a:xfrm>
            <a:off x="1972310" y="5001260"/>
            <a:ext cx="3099435" cy="1114425"/>
          </a:xfrm>
          <a:prstGeom prst="rect">
            <a:avLst/>
          </a:prstGeom>
        </p:spPr>
      </p:pic>
      <p:pic>
        <p:nvPicPr>
          <p:cNvPr id="7" name="图片 6" descr="26"/>
          <p:cNvPicPr>
            <a:picLocks noChangeAspect="1"/>
          </p:cNvPicPr>
          <p:nvPr/>
        </p:nvPicPr>
        <p:blipFill>
          <a:blip r:embed="rId3"/>
          <a:stretch>
            <a:fillRect/>
          </a:stretch>
        </p:blipFill>
        <p:spPr>
          <a:xfrm>
            <a:off x="1972310" y="3349625"/>
            <a:ext cx="3113405" cy="1436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par>
                                <p:cTn id="21" presetID="1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97663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03</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 详情页的制作技巧</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endParaRPr lang="zh-CN" altLang="en-US" sz="16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37175" y="3507740"/>
            <a:ext cx="1527175" cy="1527175"/>
          </a:xfrm>
          <a:prstGeom prst="ellipse">
            <a:avLst/>
          </a:prstGeom>
          <a:noFill/>
          <a:ln w="28575">
            <a:solidFill>
              <a:schemeClr val="tx1">
                <a:lumMod val="65000"/>
                <a:lumOff val="3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grpSp>
        <p:nvGrpSpPr>
          <p:cNvPr id="18435" name="组合 2"/>
          <p:cNvGrpSpPr/>
          <p:nvPr/>
        </p:nvGrpSpPr>
        <p:grpSpPr>
          <a:xfrm>
            <a:off x="5541963" y="3709353"/>
            <a:ext cx="1084262" cy="1084262"/>
            <a:chOff x="4120926" y="2226250"/>
            <a:chExt cx="869489" cy="869489"/>
          </a:xfrm>
        </p:grpSpPr>
        <p:sp>
          <p:nvSpPr>
            <p:cNvPr id="4" name="椭圆 3"/>
            <p:cNvSpPr/>
            <p:nvPr/>
          </p:nvSpPr>
          <p:spPr>
            <a:xfrm>
              <a:off x="4120926" y="2226250"/>
              <a:ext cx="869489" cy="869489"/>
            </a:xfrm>
            <a:prstGeom prst="ellipse">
              <a:avLst/>
            </a:prstGeom>
            <a:solidFill>
              <a:srgbClr val="D95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 name="Freeform 63"/>
            <p:cNvSpPr>
              <a:spLocks noEditPoints="1"/>
            </p:cNvSpPr>
            <p:nvPr/>
          </p:nvSpPr>
          <p:spPr bwMode="auto">
            <a:xfrm>
              <a:off x="4418818" y="2379015"/>
              <a:ext cx="273704" cy="563958"/>
            </a:xfrm>
            <a:custGeom>
              <a:avLst/>
              <a:gdLst>
                <a:gd name="T0" fmla="*/ 33 w 34"/>
                <a:gd name="T1" fmla="*/ 73 h 75"/>
                <a:gd name="T2" fmla="*/ 27 w 34"/>
                <a:gd name="T3" fmla="*/ 75 h 75"/>
                <a:gd name="T4" fmla="*/ 27 w 34"/>
                <a:gd name="T5" fmla="*/ 72 h 75"/>
                <a:gd name="T6" fmla="*/ 6 w 34"/>
                <a:gd name="T7" fmla="*/ 74 h 75"/>
                <a:gd name="T8" fmla="*/ 0 w 34"/>
                <a:gd name="T9" fmla="*/ 75 h 75"/>
                <a:gd name="T10" fmla="*/ 12 w 34"/>
                <a:gd name="T11" fmla="*/ 55 h 75"/>
                <a:gd name="T12" fmla="*/ 11 w 34"/>
                <a:gd name="T13" fmla="*/ 19 h 75"/>
                <a:gd name="T14" fmla="*/ 1 w 34"/>
                <a:gd name="T15" fmla="*/ 7 h 75"/>
                <a:gd name="T16" fmla="*/ 0 w 34"/>
                <a:gd name="T17" fmla="*/ 0 h 75"/>
                <a:gd name="T18" fmla="*/ 6 w 34"/>
                <a:gd name="T19" fmla="*/ 1 h 75"/>
                <a:gd name="T20" fmla="*/ 27 w 34"/>
                <a:gd name="T21" fmla="*/ 3 h 75"/>
                <a:gd name="T22" fmla="*/ 27 w 34"/>
                <a:gd name="T23" fmla="*/ 0 h 75"/>
                <a:gd name="T24" fmla="*/ 33 w 34"/>
                <a:gd name="T25" fmla="*/ 1 h 75"/>
                <a:gd name="T26" fmla="*/ 30 w 34"/>
                <a:gd name="T27" fmla="*/ 13 h 75"/>
                <a:gd name="T28" fmla="*/ 33 w 34"/>
                <a:gd name="T29" fmla="*/ 38 h 75"/>
                <a:gd name="T30" fmla="*/ 26 w 34"/>
                <a:gd name="T31" fmla="*/ 68 h 75"/>
                <a:gd name="T32" fmla="*/ 9 w 34"/>
                <a:gd name="T33" fmla="*/ 66 h 75"/>
                <a:gd name="T34" fmla="*/ 26 w 34"/>
                <a:gd name="T35" fmla="*/ 68 h 75"/>
                <a:gd name="T36" fmla="*/ 18 w 34"/>
                <a:gd name="T37" fmla="*/ 60 h 75"/>
                <a:gd name="T38" fmla="*/ 13 w 34"/>
                <a:gd name="T39" fmla="*/ 62 h 75"/>
                <a:gd name="T40" fmla="*/ 15 w 34"/>
                <a:gd name="T41" fmla="*/ 50 h 75"/>
                <a:gd name="T42" fmla="*/ 21 w 34"/>
                <a:gd name="T43" fmla="*/ 48 h 75"/>
                <a:gd name="T44" fmla="*/ 15 w 34"/>
                <a:gd name="T45" fmla="*/ 50 h 75"/>
                <a:gd name="T46" fmla="*/ 25 w 34"/>
                <a:gd name="T47" fmla="*/ 44 h 75"/>
                <a:gd name="T48" fmla="*/ 8 w 34"/>
                <a:gd name="T49" fmla="*/ 42 h 75"/>
                <a:gd name="T50" fmla="*/ 7 w 34"/>
                <a:gd name="T51" fmla="*/ 38 h 75"/>
                <a:gd name="T52" fmla="*/ 27 w 34"/>
                <a:gd name="T53" fmla="*/ 36 h 75"/>
                <a:gd name="T54" fmla="*/ 7 w 34"/>
                <a:gd name="T55" fmla="*/ 38 h 75"/>
                <a:gd name="T56" fmla="*/ 26 w 34"/>
                <a:gd name="T57" fmla="*/ 32 h 75"/>
                <a:gd name="T58" fmla="*/ 9 w 34"/>
                <a:gd name="T59" fmla="*/ 30 h 75"/>
                <a:gd name="T60" fmla="*/ 13 w 34"/>
                <a:gd name="T61" fmla="*/ 26 h 75"/>
                <a:gd name="T62" fmla="*/ 19 w 34"/>
                <a:gd name="T63" fmla="*/ 24 h 75"/>
                <a:gd name="T64" fmla="*/ 13 w 34"/>
                <a:gd name="T65" fmla="*/ 26 h 75"/>
                <a:gd name="T66" fmla="*/ 18 w 34"/>
                <a:gd name="T67" fmla="*/ 15 h 75"/>
                <a:gd name="T68" fmla="*/ 13 w 34"/>
                <a:gd name="T69" fmla="*/ 13 h 75"/>
                <a:gd name="T70" fmla="*/ 8 w 34"/>
                <a:gd name="T71" fmla="*/ 9 h 75"/>
                <a:gd name="T72" fmla="*/ 26 w 34"/>
                <a:gd name="T73" fmla="*/ 7 h 75"/>
                <a:gd name="T74" fmla="*/ 8 w 34"/>
                <a:gd name="T75"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75">
                  <a:moveTo>
                    <a:pt x="22" y="55"/>
                  </a:moveTo>
                  <a:cubicBezTo>
                    <a:pt x="28" y="60"/>
                    <a:pt x="33" y="65"/>
                    <a:pt x="33" y="73"/>
                  </a:cubicBezTo>
                  <a:cubicBezTo>
                    <a:pt x="33" y="75"/>
                    <a:pt x="33" y="75"/>
                    <a:pt x="33" y="75"/>
                  </a:cubicBezTo>
                  <a:cubicBezTo>
                    <a:pt x="27" y="75"/>
                    <a:pt x="27" y="75"/>
                    <a:pt x="27" y="75"/>
                  </a:cubicBezTo>
                  <a:cubicBezTo>
                    <a:pt x="27" y="74"/>
                    <a:pt x="27" y="74"/>
                    <a:pt x="27" y="74"/>
                  </a:cubicBezTo>
                  <a:cubicBezTo>
                    <a:pt x="27" y="73"/>
                    <a:pt x="27" y="72"/>
                    <a:pt x="27" y="72"/>
                  </a:cubicBezTo>
                  <a:cubicBezTo>
                    <a:pt x="7" y="72"/>
                    <a:pt x="7" y="72"/>
                    <a:pt x="7" y="72"/>
                  </a:cubicBezTo>
                  <a:cubicBezTo>
                    <a:pt x="7" y="72"/>
                    <a:pt x="6" y="73"/>
                    <a:pt x="6" y="74"/>
                  </a:cubicBezTo>
                  <a:cubicBezTo>
                    <a:pt x="6" y="75"/>
                    <a:pt x="6" y="75"/>
                    <a:pt x="6" y="75"/>
                  </a:cubicBezTo>
                  <a:cubicBezTo>
                    <a:pt x="0" y="75"/>
                    <a:pt x="0" y="75"/>
                    <a:pt x="0" y="75"/>
                  </a:cubicBezTo>
                  <a:cubicBezTo>
                    <a:pt x="0" y="73"/>
                    <a:pt x="0" y="73"/>
                    <a:pt x="0" y="73"/>
                  </a:cubicBezTo>
                  <a:cubicBezTo>
                    <a:pt x="1" y="65"/>
                    <a:pt x="6" y="60"/>
                    <a:pt x="12" y="55"/>
                  </a:cubicBezTo>
                  <a:cubicBezTo>
                    <a:pt x="6" y="51"/>
                    <a:pt x="1" y="45"/>
                    <a:pt x="0" y="38"/>
                  </a:cubicBezTo>
                  <a:cubicBezTo>
                    <a:pt x="0" y="30"/>
                    <a:pt x="6" y="24"/>
                    <a:pt x="11" y="19"/>
                  </a:cubicBezTo>
                  <a:cubicBezTo>
                    <a:pt x="9" y="17"/>
                    <a:pt x="6" y="15"/>
                    <a:pt x="4" y="13"/>
                  </a:cubicBezTo>
                  <a:cubicBezTo>
                    <a:pt x="3" y="11"/>
                    <a:pt x="2" y="9"/>
                    <a:pt x="1" y="7"/>
                  </a:cubicBezTo>
                  <a:cubicBezTo>
                    <a:pt x="0" y="5"/>
                    <a:pt x="0" y="3"/>
                    <a:pt x="0" y="1"/>
                  </a:cubicBezTo>
                  <a:cubicBezTo>
                    <a:pt x="0" y="0"/>
                    <a:pt x="0" y="0"/>
                    <a:pt x="0" y="0"/>
                  </a:cubicBezTo>
                  <a:cubicBezTo>
                    <a:pt x="6" y="0"/>
                    <a:pt x="6" y="0"/>
                    <a:pt x="6" y="0"/>
                  </a:cubicBezTo>
                  <a:cubicBezTo>
                    <a:pt x="6" y="1"/>
                    <a:pt x="6" y="1"/>
                    <a:pt x="6" y="1"/>
                  </a:cubicBezTo>
                  <a:cubicBezTo>
                    <a:pt x="6" y="2"/>
                    <a:pt x="6" y="2"/>
                    <a:pt x="6" y="3"/>
                  </a:cubicBezTo>
                  <a:cubicBezTo>
                    <a:pt x="27" y="3"/>
                    <a:pt x="27" y="3"/>
                    <a:pt x="27" y="3"/>
                  </a:cubicBezTo>
                  <a:cubicBezTo>
                    <a:pt x="27" y="2"/>
                    <a:pt x="27" y="2"/>
                    <a:pt x="27" y="1"/>
                  </a:cubicBezTo>
                  <a:cubicBezTo>
                    <a:pt x="27" y="0"/>
                    <a:pt x="27" y="0"/>
                    <a:pt x="27" y="0"/>
                  </a:cubicBezTo>
                  <a:cubicBezTo>
                    <a:pt x="33" y="0"/>
                    <a:pt x="33" y="0"/>
                    <a:pt x="33" y="0"/>
                  </a:cubicBezTo>
                  <a:cubicBezTo>
                    <a:pt x="33" y="1"/>
                    <a:pt x="33" y="1"/>
                    <a:pt x="33" y="1"/>
                  </a:cubicBezTo>
                  <a:cubicBezTo>
                    <a:pt x="34" y="3"/>
                    <a:pt x="33" y="5"/>
                    <a:pt x="33" y="7"/>
                  </a:cubicBezTo>
                  <a:cubicBezTo>
                    <a:pt x="32" y="9"/>
                    <a:pt x="31" y="11"/>
                    <a:pt x="30" y="13"/>
                  </a:cubicBezTo>
                  <a:cubicBezTo>
                    <a:pt x="28" y="15"/>
                    <a:pt x="25" y="17"/>
                    <a:pt x="22" y="19"/>
                  </a:cubicBezTo>
                  <a:cubicBezTo>
                    <a:pt x="28" y="24"/>
                    <a:pt x="34" y="30"/>
                    <a:pt x="33" y="38"/>
                  </a:cubicBezTo>
                  <a:cubicBezTo>
                    <a:pt x="33" y="45"/>
                    <a:pt x="28" y="51"/>
                    <a:pt x="22" y="55"/>
                  </a:cubicBezTo>
                  <a:close/>
                  <a:moveTo>
                    <a:pt x="26" y="68"/>
                  </a:moveTo>
                  <a:cubicBezTo>
                    <a:pt x="25" y="67"/>
                    <a:pt x="25" y="67"/>
                    <a:pt x="24" y="66"/>
                  </a:cubicBezTo>
                  <a:cubicBezTo>
                    <a:pt x="9" y="66"/>
                    <a:pt x="9" y="66"/>
                    <a:pt x="9" y="66"/>
                  </a:cubicBezTo>
                  <a:cubicBezTo>
                    <a:pt x="9" y="67"/>
                    <a:pt x="8" y="67"/>
                    <a:pt x="8" y="68"/>
                  </a:cubicBezTo>
                  <a:cubicBezTo>
                    <a:pt x="26" y="68"/>
                    <a:pt x="26" y="68"/>
                    <a:pt x="26" y="68"/>
                  </a:cubicBezTo>
                  <a:close/>
                  <a:moveTo>
                    <a:pt x="21" y="62"/>
                  </a:moveTo>
                  <a:cubicBezTo>
                    <a:pt x="20" y="61"/>
                    <a:pt x="19" y="61"/>
                    <a:pt x="18" y="60"/>
                  </a:cubicBezTo>
                  <a:cubicBezTo>
                    <a:pt x="15" y="60"/>
                    <a:pt x="15" y="60"/>
                    <a:pt x="15" y="60"/>
                  </a:cubicBezTo>
                  <a:cubicBezTo>
                    <a:pt x="14" y="61"/>
                    <a:pt x="14" y="61"/>
                    <a:pt x="13" y="62"/>
                  </a:cubicBezTo>
                  <a:cubicBezTo>
                    <a:pt x="21" y="62"/>
                    <a:pt x="21" y="62"/>
                    <a:pt x="21" y="62"/>
                  </a:cubicBezTo>
                  <a:close/>
                  <a:moveTo>
                    <a:pt x="15" y="50"/>
                  </a:moveTo>
                  <a:cubicBezTo>
                    <a:pt x="18" y="50"/>
                    <a:pt x="18" y="50"/>
                    <a:pt x="18" y="50"/>
                  </a:cubicBezTo>
                  <a:cubicBezTo>
                    <a:pt x="19" y="49"/>
                    <a:pt x="20" y="49"/>
                    <a:pt x="21" y="48"/>
                  </a:cubicBezTo>
                  <a:cubicBezTo>
                    <a:pt x="13" y="48"/>
                    <a:pt x="13" y="48"/>
                    <a:pt x="13" y="48"/>
                  </a:cubicBezTo>
                  <a:cubicBezTo>
                    <a:pt x="14" y="49"/>
                    <a:pt x="14" y="49"/>
                    <a:pt x="15" y="50"/>
                  </a:cubicBezTo>
                  <a:close/>
                  <a:moveTo>
                    <a:pt x="9" y="44"/>
                  </a:moveTo>
                  <a:cubicBezTo>
                    <a:pt x="25" y="44"/>
                    <a:pt x="25" y="44"/>
                    <a:pt x="25" y="44"/>
                  </a:cubicBezTo>
                  <a:cubicBezTo>
                    <a:pt x="25" y="44"/>
                    <a:pt x="26" y="43"/>
                    <a:pt x="26" y="42"/>
                  </a:cubicBezTo>
                  <a:cubicBezTo>
                    <a:pt x="8" y="42"/>
                    <a:pt x="8" y="42"/>
                    <a:pt x="8" y="42"/>
                  </a:cubicBezTo>
                  <a:cubicBezTo>
                    <a:pt x="8" y="43"/>
                    <a:pt x="8" y="44"/>
                    <a:pt x="9" y="44"/>
                  </a:cubicBezTo>
                  <a:close/>
                  <a:moveTo>
                    <a:pt x="7" y="38"/>
                  </a:moveTo>
                  <a:cubicBezTo>
                    <a:pt x="27" y="38"/>
                    <a:pt x="27" y="38"/>
                    <a:pt x="27" y="38"/>
                  </a:cubicBezTo>
                  <a:cubicBezTo>
                    <a:pt x="27" y="38"/>
                    <a:pt x="27" y="37"/>
                    <a:pt x="27" y="36"/>
                  </a:cubicBezTo>
                  <a:cubicBezTo>
                    <a:pt x="7" y="36"/>
                    <a:pt x="7" y="36"/>
                    <a:pt x="7" y="36"/>
                  </a:cubicBezTo>
                  <a:cubicBezTo>
                    <a:pt x="6" y="37"/>
                    <a:pt x="6" y="38"/>
                    <a:pt x="7" y="38"/>
                  </a:cubicBezTo>
                  <a:close/>
                  <a:moveTo>
                    <a:pt x="8" y="32"/>
                  </a:moveTo>
                  <a:cubicBezTo>
                    <a:pt x="26" y="32"/>
                    <a:pt x="26" y="32"/>
                    <a:pt x="26" y="32"/>
                  </a:cubicBezTo>
                  <a:cubicBezTo>
                    <a:pt x="25" y="32"/>
                    <a:pt x="25" y="31"/>
                    <a:pt x="25" y="30"/>
                  </a:cubicBezTo>
                  <a:cubicBezTo>
                    <a:pt x="9" y="30"/>
                    <a:pt x="9" y="30"/>
                    <a:pt x="9" y="30"/>
                  </a:cubicBezTo>
                  <a:cubicBezTo>
                    <a:pt x="9" y="31"/>
                    <a:pt x="8" y="32"/>
                    <a:pt x="8" y="32"/>
                  </a:cubicBezTo>
                  <a:close/>
                  <a:moveTo>
                    <a:pt x="13" y="26"/>
                  </a:moveTo>
                  <a:cubicBezTo>
                    <a:pt x="21" y="26"/>
                    <a:pt x="21" y="26"/>
                    <a:pt x="21" y="26"/>
                  </a:cubicBezTo>
                  <a:cubicBezTo>
                    <a:pt x="20" y="26"/>
                    <a:pt x="20" y="25"/>
                    <a:pt x="19" y="24"/>
                  </a:cubicBezTo>
                  <a:cubicBezTo>
                    <a:pt x="15" y="24"/>
                    <a:pt x="15" y="24"/>
                    <a:pt x="15" y="24"/>
                  </a:cubicBezTo>
                  <a:cubicBezTo>
                    <a:pt x="14" y="25"/>
                    <a:pt x="13" y="26"/>
                    <a:pt x="13" y="26"/>
                  </a:cubicBezTo>
                  <a:close/>
                  <a:moveTo>
                    <a:pt x="16" y="15"/>
                  </a:moveTo>
                  <a:cubicBezTo>
                    <a:pt x="18" y="15"/>
                    <a:pt x="18" y="15"/>
                    <a:pt x="18" y="15"/>
                  </a:cubicBezTo>
                  <a:cubicBezTo>
                    <a:pt x="19" y="14"/>
                    <a:pt x="20" y="13"/>
                    <a:pt x="21" y="13"/>
                  </a:cubicBezTo>
                  <a:cubicBezTo>
                    <a:pt x="13" y="13"/>
                    <a:pt x="13" y="13"/>
                    <a:pt x="13" y="13"/>
                  </a:cubicBezTo>
                  <a:cubicBezTo>
                    <a:pt x="14" y="13"/>
                    <a:pt x="15" y="14"/>
                    <a:pt x="16" y="15"/>
                  </a:cubicBezTo>
                  <a:close/>
                  <a:moveTo>
                    <a:pt x="8" y="9"/>
                  </a:moveTo>
                  <a:cubicBezTo>
                    <a:pt x="25" y="9"/>
                    <a:pt x="25" y="9"/>
                    <a:pt x="25" y="9"/>
                  </a:cubicBezTo>
                  <a:cubicBezTo>
                    <a:pt x="26" y="8"/>
                    <a:pt x="26" y="7"/>
                    <a:pt x="26" y="7"/>
                  </a:cubicBezTo>
                  <a:cubicBezTo>
                    <a:pt x="7" y="7"/>
                    <a:pt x="7" y="7"/>
                    <a:pt x="7" y="7"/>
                  </a:cubicBezTo>
                  <a:cubicBezTo>
                    <a:pt x="8" y="7"/>
                    <a:pt x="8" y="8"/>
                    <a:pt x="8" y="9"/>
                  </a:cubicBezTo>
                  <a:close/>
                </a:path>
              </a:pathLst>
            </a:custGeom>
            <a:no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sp>
        <p:nvSpPr>
          <p:cNvPr id="6" name="右大括号 5"/>
          <p:cNvSpPr/>
          <p:nvPr/>
        </p:nvSpPr>
        <p:spPr>
          <a:xfrm flipH="1">
            <a:off x="7678738" y="2839403"/>
            <a:ext cx="44450" cy="584200"/>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9" name="右大括号 8"/>
          <p:cNvSpPr/>
          <p:nvPr/>
        </p:nvSpPr>
        <p:spPr>
          <a:xfrm flipH="1">
            <a:off x="8118475" y="3944303"/>
            <a:ext cx="44450" cy="584200"/>
          </a:xfrm>
          <a:prstGeom prst="rightBrace">
            <a:avLst/>
          </a:prstGeom>
          <a:noFill/>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2" name="右大括号 11"/>
          <p:cNvSpPr/>
          <p:nvPr/>
        </p:nvSpPr>
        <p:spPr>
          <a:xfrm flipH="1">
            <a:off x="7654925" y="5073015"/>
            <a:ext cx="44450" cy="584200"/>
          </a:xfrm>
          <a:prstGeom prst="rightBrace">
            <a:avLst/>
          </a:prstGeom>
          <a:noFill/>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6" name="右大括号 15"/>
          <p:cNvSpPr/>
          <p:nvPr/>
        </p:nvSpPr>
        <p:spPr>
          <a:xfrm flipH="1">
            <a:off x="6586538" y="5976303"/>
            <a:ext cx="44450" cy="582613"/>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1" name="右大括号 20"/>
          <p:cNvSpPr/>
          <p:nvPr/>
        </p:nvSpPr>
        <p:spPr>
          <a:xfrm>
            <a:off x="5553075" y="1985328"/>
            <a:ext cx="44450" cy="582613"/>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2" name="右大括号 21"/>
          <p:cNvSpPr/>
          <p:nvPr/>
        </p:nvSpPr>
        <p:spPr>
          <a:xfrm>
            <a:off x="4495800" y="2839403"/>
            <a:ext cx="44450" cy="584200"/>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3" name="右大括号 22"/>
          <p:cNvSpPr/>
          <p:nvPr/>
        </p:nvSpPr>
        <p:spPr>
          <a:xfrm>
            <a:off x="4019550" y="3957003"/>
            <a:ext cx="46038" cy="582613"/>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4" name="右大括号 23"/>
          <p:cNvSpPr/>
          <p:nvPr/>
        </p:nvSpPr>
        <p:spPr>
          <a:xfrm>
            <a:off x="4483100" y="5096828"/>
            <a:ext cx="46038" cy="584200"/>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nvGrpSpPr>
          <p:cNvPr id="18444" name="组合 24"/>
          <p:cNvGrpSpPr/>
          <p:nvPr/>
        </p:nvGrpSpPr>
        <p:grpSpPr>
          <a:xfrm>
            <a:off x="5694363" y="2326640"/>
            <a:ext cx="795337" cy="795338"/>
            <a:chOff x="3143518" y="1266825"/>
            <a:chExt cx="637505" cy="637505"/>
          </a:xfrm>
        </p:grpSpPr>
        <p:sp>
          <p:nvSpPr>
            <p:cNvPr id="26" name="椭圆 25"/>
            <p:cNvSpPr/>
            <p:nvPr/>
          </p:nvSpPr>
          <p:spPr>
            <a:xfrm>
              <a:off x="3143518" y="1266825"/>
              <a:ext cx="637505" cy="637505"/>
            </a:xfrm>
            <a:prstGeom prst="ellipse">
              <a:avLst/>
            </a:prstGeom>
            <a:solidFill>
              <a:srgbClr val="58D3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7" name="Freeform 62"/>
            <p:cNvSpPr>
              <a:spLocks noEditPoints="1"/>
            </p:cNvSpPr>
            <p:nvPr/>
          </p:nvSpPr>
          <p:spPr bwMode="auto">
            <a:xfrm>
              <a:off x="3320390" y="1382620"/>
              <a:ext cx="283760" cy="413550"/>
            </a:xfrm>
            <a:custGeom>
              <a:avLst/>
              <a:gdLst>
                <a:gd name="T0" fmla="*/ 24 w 53"/>
                <a:gd name="T1" fmla="*/ 38 h 77"/>
                <a:gd name="T2" fmla="*/ 18 w 53"/>
                <a:gd name="T3" fmla="*/ 33 h 77"/>
                <a:gd name="T4" fmla="*/ 17 w 53"/>
                <a:gd name="T5" fmla="*/ 34 h 77"/>
                <a:gd name="T6" fmla="*/ 11 w 53"/>
                <a:gd name="T7" fmla="*/ 27 h 77"/>
                <a:gd name="T8" fmla="*/ 6 w 53"/>
                <a:gd name="T9" fmla="*/ 13 h 77"/>
                <a:gd name="T10" fmla="*/ 8 w 53"/>
                <a:gd name="T11" fmla="*/ 11 h 77"/>
                <a:gd name="T12" fmla="*/ 10 w 53"/>
                <a:gd name="T13" fmla="*/ 10 h 77"/>
                <a:gd name="T14" fmla="*/ 12 w 53"/>
                <a:gd name="T15" fmla="*/ 10 h 77"/>
                <a:gd name="T16" fmla="*/ 18 w 53"/>
                <a:gd name="T17" fmla="*/ 5 h 77"/>
                <a:gd name="T18" fmla="*/ 12 w 53"/>
                <a:gd name="T19" fmla="*/ 0 h 77"/>
                <a:gd name="T20" fmla="*/ 7 w 53"/>
                <a:gd name="T21" fmla="*/ 5 h 77"/>
                <a:gd name="T22" fmla="*/ 5 w 53"/>
                <a:gd name="T23" fmla="*/ 7 h 77"/>
                <a:gd name="T24" fmla="*/ 1 w 53"/>
                <a:gd name="T25" fmla="*/ 11 h 77"/>
                <a:gd name="T26" fmla="*/ 0 w 53"/>
                <a:gd name="T27" fmla="*/ 12 h 77"/>
                <a:gd name="T28" fmla="*/ 1 w 53"/>
                <a:gd name="T29" fmla="*/ 13 h 77"/>
                <a:gd name="T30" fmla="*/ 7 w 53"/>
                <a:gd name="T31" fmla="*/ 30 h 77"/>
                <a:gd name="T32" fmla="*/ 13 w 53"/>
                <a:gd name="T33" fmla="*/ 38 h 77"/>
                <a:gd name="T34" fmla="*/ 12 w 53"/>
                <a:gd name="T35" fmla="*/ 40 h 77"/>
                <a:gd name="T36" fmla="*/ 21 w 53"/>
                <a:gd name="T37" fmla="*/ 47 h 77"/>
                <a:gd name="T38" fmla="*/ 21 w 53"/>
                <a:gd name="T39" fmla="*/ 47 h 77"/>
                <a:gd name="T40" fmla="*/ 17 w 53"/>
                <a:gd name="T41" fmla="*/ 53 h 77"/>
                <a:gd name="T42" fmla="*/ 16 w 53"/>
                <a:gd name="T43" fmla="*/ 54 h 77"/>
                <a:gd name="T44" fmla="*/ 10 w 53"/>
                <a:gd name="T45" fmla="*/ 70 h 77"/>
                <a:gd name="T46" fmla="*/ 33 w 53"/>
                <a:gd name="T47" fmla="*/ 67 h 77"/>
                <a:gd name="T48" fmla="*/ 33 w 53"/>
                <a:gd name="T49" fmla="*/ 67 h 77"/>
                <a:gd name="T50" fmla="*/ 34 w 53"/>
                <a:gd name="T51" fmla="*/ 67 h 77"/>
                <a:gd name="T52" fmla="*/ 41 w 53"/>
                <a:gd name="T53" fmla="*/ 70 h 77"/>
                <a:gd name="T54" fmla="*/ 53 w 53"/>
                <a:gd name="T55" fmla="*/ 58 h 77"/>
                <a:gd name="T56" fmla="*/ 41 w 53"/>
                <a:gd name="T57" fmla="*/ 47 h 77"/>
                <a:gd name="T58" fmla="*/ 29 w 53"/>
                <a:gd name="T59" fmla="*/ 58 h 77"/>
                <a:gd name="T60" fmla="*/ 30 w 53"/>
                <a:gd name="T61" fmla="*/ 63 h 77"/>
                <a:gd name="T62" fmla="*/ 14 w 53"/>
                <a:gd name="T63" fmla="*/ 67 h 77"/>
                <a:gd name="T64" fmla="*/ 20 w 53"/>
                <a:gd name="T65" fmla="*/ 57 h 77"/>
                <a:gd name="T66" fmla="*/ 21 w 53"/>
                <a:gd name="T67" fmla="*/ 57 h 77"/>
                <a:gd name="T68" fmla="*/ 27 w 53"/>
                <a:gd name="T69" fmla="*/ 47 h 77"/>
                <a:gd name="T70" fmla="*/ 27 w 53"/>
                <a:gd name="T71" fmla="*/ 47 h 77"/>
                <a:gd name="T72" fmla="*/ 36 w 53"/>
                <a:gd name="T73" fmla="*/ 40 h 77"/>
                <a:gd name="T74" fmla="*/ 35 w 53"/>
                <a:gd name="T75" fmla="*/ 38 h 77"/>
                <a:gd name="T76" fmla="*/ 41 w 53"/>
                <a:gd name="T77" fmla="*/ 30 h 77"/>
                <a:gd name="T78" fmla="*/ 48 w 53"/>
                <a:gd name="T79" fmla="*/ 13 h 77"/>
                <a:gd name="T80" fmla="*/ 48 w 53"/>
                <a:gd name="T81" fmla="*/ 12 h 77"/>
                <a:gd name="T82" fmla="*/ 47 w 53"/>
                <a:gd name="T83" fmla="*/ 11 h 77"/>
                <a:gd name="T84" fmla="*/ 43 w 53"/>
                <a:gd name="T85" fmla="*/ 7 h 77"/>
                <a:gd name="T86" fmla="*/ 41 w 53"/>
                <a:gd name="T87" fmla="*/ 5 h 77"/>
                <a:gd name="T88" fmla="*/ 36 w 53"/>
                <a:gd name="T89" fmla="*/ 0 h 77"/>
                <a:gd name="T90" fmla="*/ 31 w 53"/>
                <a:gd name="T91" fmla="*/ 5 h 77"/>
                <a:gd name="T92" fmla="*/ 36 w 53"/>
                <a:gd name="T93" fmla="*/ 10 h 77"/>
                <a:gd name="T94" fmla="*/ 38 w 53"/>
                <a:gd name="T95" fmla="*/ 10 h 77"/>
                <a:gd name="T96" fmla="*/ 40 w 53"/>
                <a:gd name="T97" fmla="*/ 11 h 77"/>
                <a:gd name="T98" fmla="*/ 42 w 53"/>
                <a:gd name="T99" fmla="*/ 13 h 77"/>
                <a:gd name="T100" fmla="*/ 37 w 53"/>
                <a:gd name="T101" fmla="*/ 27 h 77"/>
                <a:gd name="T102" fmla="*/ 31 w 53"/>
                <a:gd name="T103" fmla="*/ 34 h 77"/>
                <a:gd name="T104" fmla="*/ 30 w 53"/>
                <a:gd name="T105" fmla="*/ 33 h 77"/>
                <a:gd name="T106" fmla="*/ 24 w 53"/>
                <a:gd name="T107" fmla="*/ 38 h 77"/>
                <a:gd name="T108" fmla="*/ 41 w 53"/>
                <a:gd name="T109" fmla="*/ 54 h 77"/>
                <a:gd name="T110" fmla="*/ 46 w 53"/>
                <a:gd name="T111" fmla="*/ 58 h 77"/>
                <a:gd name="T112" fmla="*/ 41 w 53"/>
                <a:gd name="T113" fmla="*/ 63 h 77"/>
                <a:gd name="T114" fmla="*/ 37 w 53"/>
                <a:gd name="T115" fmla="*/ 58 h 77"/>
                <a:gd name="T116" fmla="*/ 41 w 53"/>
                <a:gd name="T117"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77">
                  <a:moveTo>
                    <a:pt x="24" y="38"/>
                  </a:moveTo>
                  <a:cubicBezTo>
                    <a:pt x="18" y="33"/>
                    <a:pt x="18" y="33"/>
                    <a:pt x="18" y="33"/>
                  </a:cubicBezTo>
                  <a:cubicBezTo>
                    <a:pt x="17" y="34"/>
                    <a:pt x="17" y="34"/>
                    <a:pt x="17" y="34"/>
                  </a:cubicBezTo>
                  <a:cubicBezTo>
                    <a:pt x="15" y="32"/>
                    <a:pt x="13" y="30"/>
                    <a:pt x="11" y="27"/>
                  </a:cubicBezTo>
                  <a:cubicBezTo>
                    <a:pt x="9" y="23"/>
                    <a:pt x="7" y="19"/>
                    <a:pt x="6" y="13"/>
                  </a:cubicBezTo>
                  <a:cubicBezTo>
                    <a:pt x="7" y="12"/>
                    <a:pt x="8" y="12"/>
                    <a:pt x="8" y="11"/>
                  </a:cubicBezTo>
                  <a:cubicBezTo>
                    <a:pt x="9" y="11"/>
                    <a:pt x="9" y="10"/>
                    <a:pt x="10" y="10"/>
                  </a:cubicBezTo>
                  <a:cubicBezTo>
                    <a:pt x="11" y="10"/>
                    <a:pt x="12" y="10"/>
                    <a:pt x="12" y="10"/>
                  </a:cubicBezTo>
                  <a:cubicBezTo>
                    <a:pt x="15" y="10"/>
                    <a:pt x="18" y="8"/>
                    <a:pt x="18" y="5"/>
                  </a:cubicBezTo>
                  <a:cubicBezTo>
                    <a:pt x="18" y="2"/>
                    <a:pt x="15" y="0"/>
                    <a:pt x="12" y="0"/>
                  </a:cubicBezTo>
                  <a:cubicBezTo>
                    <a:pt x="10" y="0"/>
                    <a:pt x="7" y="2"/>
                    <a:pt x="7" y="5"/>
                  </a:cubicBezTo>
                  <a:cubicBezTo>
                    <a:pt x="6" y="6"/>
                    <a:pt x="6" y="6"/>
                    <a:pt x="5" y="7"/>
                  </a:cubicBezTo>
                  <a:cubicBezTo>
                    <a:pt x="3" y="8"/>
                    <a:pt x="2" y="9"/>
                    <a:pt x="1" y="11"/>
                  </a:cubicBezTo>
                  <a:cubicBezTo>
                    <a:pt x="0" y="12"/>
                    <a:pt x="0" y="12"/>
                    <a:pt x="0" y="12"/>
                  </a:cubicBezTo>
                  <a:cubicBezTo>
                    <a:pt x="1" y="13"/>
                    <a:pt x="1" y="13"/>
                    <a:pt x="1" y="13"/>
                  </a:cubicBezTo>
                  <a:cubicBezTo>
                    <a:pt x="2" y="20"/>
                    <a:pt x="4" y="26"/>
                    <a:pt x="7" y="30"/>
                  </a:cubicBezTo>
                  <a:cubicBezTo>
                    <a:pt x="9" y="33"/>
                    <a:pt x="11" y="36"/>
                    <a:pt x="13" y="38"/>
                  </a:cubicBezTo>
                  <a:cubicBezTo>
                    <a:pt x="12" y="40"/>
                    <a:pt x="12" y="40"/>
                    <a:pt x="12" y="40"/>
                  </a:cubicBezTo>
                  <a:cubicBezTo>
                    <a:pt x="21" y="47"/>
                    <a:pt x="21" y="47"/>
                    <a:pt x="21" y="47"/>
                  </a:cubicBezTo>
                  <a:cubicBezTo>
                    <a:pt x="21" y="47"/>
                    <a:pt x="21" y="47"/>
                    <a:pt x="21" y="47"/>
                  </a:cubicBezTo>
                  <a:cubicBezTo>
                    <a:pt x="20" y="48"/>
                    <a:pt x="19" y="50"/>
                    <a:pt x="17" y="53"/>
                  </a:cubicBezTo>
                  <a:cubicBezTo>
                    <a:pt x="17" y="53"/>
                    <a:pt x="16" y="54"/>
                    <a:pt x="16" y="54"/>
                  </a:cubicBezTo>
                  <a:cubicBezTo>
                    <a:pt x="12" y="58"/>
                    <a:pt x="6" y="64"/>
                    <a:pt x="10" y="70"/>
                  </a:cubicBezTo>
                  <a:cubicBezTo>
                    <a:pt x="15" y="77"/>
                    <a:pt x="26" y="71"/>
                    <a:pt x="33" y="67"/>
                  </a:cubicBezTo>
                  <a:cubicBezTo>
                    <a:pt x="33" y="67"/>
                    <a:pt x="33" y="67"/>
                    <a:pt x="33" y="67"/>
                  </a:cubicBezTo>
                  <a:cubicBezTo>
                    <a:pt x="34" y="67"/>
                    <a:pt x="34" y="67"/>
                    <a:pt x="34" y="67"/>
                  </a:cubicBezTo>
                  <a:cubicBezTo>
                    <a:pt x="36" y="69"/>
                    <a:pt x="38" y="70"/>
                    <a:pt x="41" y="70"/>
                  </a:cubicBezTo>
                  <a:cubicBezTo>
                    <a:pt x="48" y="70"/>
                    <a:pt x="53" y="65"/>
                    <a:pt x="53" y="58"/>
                  </a:cubicBezTo>
                  <a:cubicBezTo>
                    <a:pt x="53" y="52"/>
                    <a:pt x="48" y="47"/>
                    <a:pt x="41" y="47"/>
                  </a:cubicBezTo>
                  <a:cubicBezTo>
                    <a:pt x="35" y="47"/>
                    <a:pt x="29" y="52"/>
                    <a:pt x="29" y="58"/>
                  </a:cubicBezTo>
                  <a:cubicBezTo>
                    <a:pt x="29" y="60"/>
                    <a:pt x="30" y="61"/>
                    <a:pt x="30" y="63"/>
                  </a:cubicBezTo>
                  <a:cubicBezTo>
                    <a:pt x="25" y="66"/>
                    <a:pt x="17" y="70"/>
                    <a:pt x="14" y="67"/>
                  </a:cubicBezTo>
                  <a:cubicBezTo>
                    <a:pt x="13" y="65"/>
                    <a:pt x="17" y="60"/>
                    <a:pt x="20" y="57"/>
                  </a:cubicBezTo>
                  <a:cubicBezTo>
                    <a:pt x="20" y="57"/>
                    <a:pt x="20" y="57"/>
                    <a:pt x="21" y="57"/>
                  </a:cubicBezTo>
                  <a:cubicBezTo>
                    <a:pt x="24" y="53"/>
                    <a:pt x="26" y="49"/>
                    <a:pt x="27" y="47"/>
                  </a:cubicBezTo>
                  <a:cubicBezTo>
                    <a:pt x="27" y="47"/>
                    <a:pt x="27" y="47"/>
                    <a:pt x="27" y="47"/>
                  </a:cubicBezTo>
                  <a:cubicBezTo>
                    <a:pt x="36" y="40"/>
                    <a:pt x="36" y="40"/>
                    <a:pt x="36" y="40"/>
                  </a:cubicBezTo>
                  <a:cubicBezTo>
                    <a:pt x="35" y="38"/>
                    <a:pt x="35" y="38"/>
                    <a:pt x="35" y="38"/>
                  </a:cubicBezTo>
                  <a:cubicBezTo>
                    <a:pt x="37" y="36"/>
                    <a:pt x="39" y="33"/>
                    <a:pt x="41" y="30"/>
                  </a:cubicBezTo>
                  <a:cubicBezTo>
                    <a:pt x="44" y="26"/>
                    <a:pt x="46" y="20"/>
                    <a:pt x="48" y="13"/>
                  </a:cubicBezTo>
                  <a:cubicBezTo>
                    <a:pt x="48" y="12"/>
                    <a:pt x="48" y="12"/>
                    <a:pt x="48" y="12"/>
                  </a:cubicBezTo>
                  <a:cubicBezTo>
                    <a:pt x="47" y="11"/>
                    <a:pt x="47" y="11"/>
                    <a:pt x="47" y="11"/>
                  </a:cubicBezTo>
                  <a:cubicBezTo>
                    <a:pt x="46" y="9"/>
                    <a:pt x="45" y="8"/>
                    <a:pt x="43" y="7"/>
                  </a:cubicBezTo>
                  <a:cubicBezTo>
                    <a:pt x="43" y="6"/>
                    <a:pt x="42" y="6"/>
                    <a:pt x="41" y="5"/>
                  </a:cubicBezTo>
                  <a:cubicBezTo>
                    <a:pt x="41" y="2"/>
                    <a:pt x="39" y="0"/>
                    <a:pt x="36" y="0"/>
                  </a:cubicBezTo>
                  <a:cubicBezTo>
                    <a:pt x="33" y="0"/>
                    <a:pt x="31" y="2"/>
                    <a:pt x="31" y="5"/>
                  </a:cubicBezTo>
                  <a:cubicBezTo>
                    <a:pt x="31" y="8"/>
                    <a:pt x="33" y="10"/>
                    <a:pt x="36" y="10"/>
                  </a:cubicBezTo>
                  <a:cubicBezTo>
                    <a:pt x="37" y="10"/>
                    <a:pt x="38" y="10"/>
                    <a:pt x="38" y="10"/>
                  </a:cubicBezTo>
                  <a:cubicBezTo>
                    <a:pt x="39" y="10"/>
                    <a:pt x="39" y="11"/>
                    <a:pt x="40" y="11"/>
                  </a:cubicBezTo>
                  <a:cubicBezTo>
                    <a:pt x="41" y="12"/>
                    <a:pt x="41" y="12"/>
                    <a:pt x="42" y="13"/>
                  </a:cubicBezTo>
                  <a:cubicBezTo>
                    <a:pt x="41" y="19"/>
                    <a:pt x="39" y="23"/>
                    <a:pt x="37" y="27"/>
                  </a:cubicBezTo>
                  <a:cubicBezTo>
                    <a:pt x="35" y="30"/>
                    <a:pt x="33" y="32"/>
                    <a:pt x="31" y="34"/>
                  </a:cubicBezTo>
                  <a:cubicBezTo>
                    <a:pt x="30" y="33"/>
                    <a:pt x="30" y="33"/>
                    <a:pt x="30" y="33"/>
                  </a:cubicBezTo>
                  <a:cubicBezTo>
                    <a:pt x="24" y="38"/>
                    <a:pt x="24" y="38"/>
                    <a:pt x="24" y="38"/>
                  </a:cubicBezTo>
                  <a:close/>
                  <a:moveTo>
                    <a:pt x="41" y="54"/>
                  </a:moveTo>
                  <a:cubicBezTo>
                    <a:pt x="44" y="54"/>
                    <a:pt x="46" y="56"/>
                    <a:pt x="46" y="58"/>
                  </a:cubicBezTo>
                  <a:cubicBezTo>
                    <a:pt x="46" y="61"/>
                    <a:pt x="44" y="63"/>
                    <a:pt x="41" y="63"/>
                  </a:cubicBezTo>
                  <a:cubicBezTo>
                    <a:pt x="39" y="63"/>
                    <a:pt x="37" y="61"/>
                    <a:pt x="37" y="58"/>
                  </a:cubicBezTo>
                  <a:cubicBezTo>
                    <a:pt x="37" y="56"/>
                    <a:pt x="39" y="54"/>
                    <a:pt x="41" y="54"/>
                  </a:cubicBezTo>
                  <a:close/>
                </a:path>
              </a:pathLst>
            </a:custGeom>
            <a:solidFill>
              <a:schemeClr val="bg1"/>
            </a:solid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45" name="组合 27"/>
          <p:cNvGrpSpPr/>
          <p:nvPr/>
        </p:nvGrpSpPr>
        <p:grpSpPr>
          <a:xfrm>
            <a:off x="4614863" y="2775903"/>
            <a:ext cx="795337" cy="795337"/>
            <a:chOff x="3111589" y="3332810"/>
            <a:chExt cx="637505" cy="637505"/>
          </a:xfrm>
        </p:grpSpPr>
        <p:sp>
          <p:nvSpPr>
            <p:cNvPr id="29" name="椭圆 28"/>
            <p:cNvSpPr/>
            <p:nvPr/>
          </p:nvSpPr>
          <p:spPr>
            <a:xfrm>
              <a:off x="3111589" y="3332810"/>
              <a:ext cx="637505" cy="637505"/>
            </a:xfrm>
            <a:prstGeom prst="ellipse">
              <a:avLst/>
            </a:prstGeom>
            <a:solidFill>
              <a:srgbClr val="5AD2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Freeform 52"/>
            <p:cNvSpPr>
              <a:spLocks noEditPoints="1"/>
            </p:cNvSpPr>
            <p:nvPr/>
          </p:nvSpPr>
          <p:spPr bwMode="auto">
            <a:xfrm>
              <a:off x="3294824" y="3477871"/>
              <a:ext cx="271035" cy="347383"/>
            </a:xfrm>
            <a:custGeom>
              <a:avLst/>
              <a:gdLst>
                <a:gd name="T0" fmla="*/ 63 w 196"/>
                <a:gd name="T1" fmla="*/ 19 h 250"/>
                <a:gd name="T2" fmla="*/ 137 w 196"/>
                <a:gd name="T3" fmla="*/ 0 h 250"/>
                <a:gd name="T4" fmla="*/ 157 w 196"/>
                <a:gd name="T5" fmla="*/ 19 h 250"/>
                <a:gd name="T6" fmla="*/ 188 w 196"/>
                <a:gd name="T7" fmla="*/ 35 h 250"/>
                <a:gd name="T8" fmla="*/ 196 w 196"/>
                <a:gd name="T9" fmla="*/ 47 h 250"/>
                <a:gd name="T10" fmla="*/ 196 w 196"/>
                <a:gd name="T11" fmla="*/ 250 h 250"/>
                <a:gd name="T12" fmla="*/ 12 w 196"/>
                <a:gd name="T13" fmla="*/ 250 h 250"/>
                <a:gd name="T14" fmla="*/ 0 w 196"/>
                <a:gd name="T15" fmla="*/ 239 h 250"/>
                <a:gd name="T16" fmla="*/ 0 w 196"/>
                <a:gd name="T17" fmla="*/ 35 h 250"/>
                <a:gd name="T18" fmla="*/ 27 w 196"/>
                <a:gd name="T19" fmla="*/ 35 h 250"/>
                <a:gd name="T20" fmla="*/ 23 w 196"/>
                <a:gd name="T21" fmla="*/ 55 h 250"/>
                <a:gd name="T22" fmla="*/ 176 w 196"/>
                <a:gd name="T23" fmla="*/ 227 h 250"/>
                <a:gd name="T24" fmla="*/ 157 w 196"/>
                <a:gd name="T25" fmla="*/ 55 h 250"/>
                <a:gd name="T26" fmla="*/ 47 w 196"/>
                <a:gd name="T27" fmla="*/ 66 h 250"/>
                <a:gd name="T28" fmla="*/ 47 w 196"/>
                <a:gd name="T29" fmla="*/ 19 h 250"/>
                <a:gd name="T30" fmla="*/ 70 w 196"/>
                <a:gd name="T31" fmla="*/ 137 h 250"/>
                <a:gd name="T32" fmla="*/ 43 w 196"/>
                <a:gd name="T33" fmla="*/ 145 h 250"/>
                <a:gd name="T34" fmla="*/ 70 w 196"/>
                <a:gd name="T35" fmla="*/ 145 h 250"/>
                <a:gd name="T36" fmla="*/ 121 w 196"/>
                <a:gd name="T37" fmla="*/ 137 h 250"/>
                <a:gd name="T38" fmla="*/ 94 w 196"/>
                <a:gd name="T39" fmla="*/ 145 h 250"/>
                <a:gd name="T40" fmla="*/ 121 w 196"/>
                <a:gd name="T41" fmla="*/ 145 h 250"/>
                <a:gd name="T42" fmla="*/ 160 w 196"/>
                <a:gd name="T43" fmla="*/ 137 h 250"/>
                <a:gd name="T44" fmla="*/ 133 w 196"/>
                <a:gd name="T45" fmla="*/ 145 h 250"/>
                <a:gd name="T46" fmla="*/ 160 w 196"/>
                <a:gd name="T47" fmla="*/ 145 h 250"/>
                <a:gd name="T48" fmla="*/ 86 w 196"/>
                <a:gd name="T49" fmla="*/ 160 h 250"/>
                <a:gd name="T50" fmla="*/ 43 w 196"/>
                <a:gd name="T51" fmla="*/ 168 h 250"/>
                <a:gd name="T52" fmla="*/ 86 w 196"/>
                <a:gd name="T53" fmla="*/ 168 h 250"/>
                <a:gd name="T54" fmla="*/ 102 w 196"/>
                <a:gd name="T55" fmla="*/ 160 h 250"/>
                <a:gd name="T56" fmla="*/ 94 w 196"/>
                <a:gd name="T57" fmla="*/ 168 h 250"/>
                <a:gd name="T58" fmla="*/ 102 w 196"/>
                <a:gd name="T59" fmla="*/ 168 h 250"/>
                <a:gd name="T60" fmla="*/ 160 w 196"/>
                <a:gd name="T61" fmla="*/ 160 h 250"/>
                <a:gd name="T62" fmla="*/ 110 w 196"/>
                <a:gd name="T63" fmla="*/ 168 h 250"/>
                <a:gd name="T64" fmla="*/ 160 w 196"/>
                <a:gd name="T65" fmla="*/ 168 h 250"/>
                <a:gd name="T66" fmla="*/ 133 w 196"/>
                <a:gd name="T67" fmla="*/ 121 h 250"/>
                <a:gd name="T68" fmla="*/ 160 w 196"/>
                <a:gd name="T69" fmla="*/ 113 h 250"/>
                <a:gd name="T70" fmla="*/ 133 w 196"/>
                <a:gd name="T71" fmla="*/ 113 h 250"/>
                <a:gd name="T72" fmla="*/ 78 w 196"/>
                <a:gd name="T73" fmla="*/ 121 h 250"/>
                <a:gd name="T74" fmla="*/ 110 w 196"/>
                <a:gd name="T75" fmla="*/ 113 h 250"/>
                <a:gd name="T76" fmla="*/ 78 w 196"/>
                <a:gd name="T77" fmla="*/ 113 h 250"/>
                <a:gd name="T78" fmla="*/ 43 w 196"/>
                <a:gd name="T79" fmla="*/ 121 h 250"/>
                <a:gd name="T80" fmla="*/ 66 w 196"/>
                <a:gd name="T81" fmla="*/ 113 h 250"/>
                <a:gd name="T82" fmla="*/ 43 w 196"/>
                <a:gd name="T83" fmla="*/ 113 h 250"/>
                <a:gd name="T84" fmla="*/ 117 w 196"/>
                <a:gd name="T85" fmla="*/ 98 h 250"/>
                <a:gd name="T86" fmla="*/ 160 w 196"/>
                <a:gd name="T87" fmla="*/ 90 h 250"/>
                <a:gd name="T88" fmla="*/ 117 w 196"/>
                <a:gd name="T89" fmla="*/ 90 h 250"/>
                <a:gd name="T90" fmla="*/ 98 w 196"/>
                <a:gd name="T91" fmla="*/ 98 h 250"/>
                <a:gd name="T92" fmla="*/ 110 w 196"/>
                <a:gd name="T93" fmla="*/ 90 h 250"/>
                <a:gd name="T94" fmla="*/ 98 w 196"/>
                <a:gd name="T95" fmla="*/ 90 h 250"/>
                <a:gd name="T96" fmla="*/ 43 w 196"/>
                <a:gd name="T97" fmla="*/ 98 h 250"/>
                <a:gd name="T98" fmla="*/ 94 w 196"/>
                <a:gd name="T99" fmla="*/ 9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50">
                  <a:moveTo>
                    <a:pt x="47" y="19"/>
                  </a:moveTo>
                  <a:lnTo>
                    <a:pt x="63" y="19"/>
                  </a:lnTo>
                  <a:lnTo>
                    <a:pt x="63" y="0"/>
                  </a:lnTo>
                  <a:lnTo>
                    <a:pt x="137" y="0"/>
                  </a:lnTo>
                  <a:lnTo>
                    <a:pt x="137" y="19"/>
                  </a:lnTo>
                  <a:lnTo>
                    <a:pt x="157" y="19"/>
                  </a:lnTo>
                  <a:lnTo>
                    <a:pt x="157" y="35"/>
                  </a:lnTo>
                  <a:lnTo>
                    <a:pt x="188" y="35"/>
                  </a:lnTo>
                  <a:lnTo>
                    <a:pt x="196" y="35"/>
                  </a:lnTo>
                  <a:lnTo>
                    <a:pt x="196" y="47"/>
                  </a:lnTo>
                  <a:lnTo>
                    <a:pt x="196" y="239"/>
                  </a:lnTo>
                  <a:lnTo>
                    <a:pt x="196" y="250"/>
                  </a:lnTo>
                  <a:lnTo>
                    <a:pt x="188" y="250"/>
                  </a:lnTo>
                  <a:lnTo>
                    <a:pt x="12" y="250"/>
                  </a:lnTo>
                  <a:lnTo>
                    <a:pt x="0" y="250"/>
                  </a:lnTo>
                  <a:lnTo>
                    <a:pt x="0" y="239"/>
                  </a:lnTo>
                  <a:lnTo>
                    <a:pt x="0" y="47"/>
                  </a:lnTo>
                  <a:lnTo>
                    <a:pt x="0" y="35"/>
                  </a:lnTo>
                  <a:lnTo>
                    <a:pt x="12" y="35"/>
                  </a:lnTo>
                  <a:lnTo>
                    <a:pt x="27" y="35"/>
                  </a:lnTo>
                  <a:lnTo>
                    <a:pt x="27" y="55"/>
                  </a:lnTo>
                  <a:lnTo>
                    <a:pt x="23" y="55"/>
                  </a:lnTo>
                  <a:lnTo>
                    <a:pt x="23" y="227"/>
                  </a:lnTo>
                  <a:lnTo>
                    <a:pt x="176" y="227"/>
                  </a:lnTo>
                  <a:lnTo>
                    <a:pt x="176" y="55"/>
                  </a:lnTo>
                  <a:lnTo>
                    <a:pt x="157" y="55"/>
                  </a:lnTo>
                  <a:lnTo>
                    <a:pt x="157" y="66"/>
                  </a:lnTo>
                  <a:lnTo>
                    <a:pt x="47" y="66"/>
                  </a:lnTo>
                  <a:lnTo>
                    <a:pt x="47" y="19"/>
                  </a:lnTo>
                  <a:lnTo>
                    <a:pt x="47" y="19"/>
                  </a:lnTo>
                  <a:close/>
                  <a:moveTo>
                    <a:pt x="70" y="145"/>
                  </a:moveTo>
                  <a:lnTo>
                    <a:pt x="70" y="137"/>
                  </a:lnTo>
                  <a:lnTo>
                    <a:pt x="43" y="137"/>
                  </a:lnTo>
                  <a:lnTo>
                    <a:pt x="43" y="145"/>
                  </a:lnTo>
                  <a:lnTo>
                    <a:pt x="70" y="145"/>
                  </a:lnTo>
                  <a:lnTo>
                    <a:pt x="70" y="145"/>
                  </a:lnTo>
                  <a:close/>
                  <a:moveTo>
                    <a:pt x="121" y="145"/>
                  </a:moveTo>
                  <a:lnTo>
                    <a:pt x="121" y="137"/>
                  </a:lnTo>
                  <a:lnTo>
                    <a:pt x="94" y="137"/>
                  </a:lnTo>
                  <a:lnTo>
                    <a:pt x="94" y="145"/>
                  </a:lnTo>
                  <a:lnTo>
                    <a:pt x="121" y="145"/>
                  </a:lnTo>
                  <a:lnTo>
                    <a:pt x="121" y="145"/>
                  </a:lnTo>
                  <a:close/>
                  <a:moveTo>
                    <a:pt x="160" y="145"/>
                  </a:moveTo>
                  <a:lnTo>
                    <a:pt x="160" y="137"/>
                  </a:lnTo>
                  <a:lnTo>
                    <a:pt x="133" y="137"/>
                  </a:lnTo>
                  <a:lnTo>
                    <a:pt x="133" y="145"/>
                  </a:lnTo>
                  <a:lnTo>
                    <a:pt x="160" y="145"/>
                  </a:lnTo>
                  <a:lnTo>
                    <a:pt x="160" y="145"/>
                  </a:lnTo>
                  <a:close/>
                  <a:moveTo>
                    <a:pt x="86" y="168"/>
                  </a:moveTo>
                  <a:lnTo>
                    <a:pt x="86" y="160"/>
                  </a:lnTo>
                  <a:lnTo>
                    <a:pt x="43" y="160"/>
                  </a:lnTo>
                  <a:lnTo>
                    <a:pt x="43" y="168"/>
                  </a:lnTo>
                  <a:lnTo>
                    <a:pt x="86" y="168"/>
                  </a:lnTo>
                  <a:lnTo>
                    <a:pt x="86" y="168"/>
                  </a:lnTo>
                  <a:close/>
                  <a:moveTo>
                    <a:pt x="102" y="168"/>
                  </a:moveTo>
                  <a:lnTo>
                    <a:pt x="102" y="160"/>
                  </a:lnTo>
                  <a:lnTo>
                    <a:pt x="94" y="160"/>
                  </a:lnTo>
                  <a:lnTo>
                    <a:pt x="94" y="168"/>
                  </a:lnTo>
                  <a:lnTo>
                    <a:pt x="102" y="168"/>
                  </a:lnTo>
                  <a:lnTo>
                    <a:pt x="102" y="168"/>
                  </a:lnTo>
                  <a:close/>
                  <a:moveTo>
                    <a:pt x="160" y="168"/>
                  </a:moveTo>
                  <a:lnTo>
                    <a:pt x="160" y="160"/>
                  </a:lnTo>
                  <a:lnTo>
                    <a:pt x="110" y="160"/>
                  </a:lnTo>
                  <a:lnTo>
                    <a:pt x="110" y="168"/>
                  </a:lnTo>
                  <a:lnTo>
                    <a:pt x="160" y="168"/>
                  </a:lnTo>
                  <a:lnTo>
                    <a:pt x="160" y="168"/>
                  </a:lnTo>
                  <a:close/>
                  <a:moveTo>
                    <a:pt x="133" y="113"/>
                  </a:moveTo>
                  <a:lnTo>
                    <a:pt x="133" y="121"/>
                  </a:lnTo>
                  <a:lnTo>
                    <a:pt x="160" y="121"/>
                  </a:lnTo>
                  <a:lnTo>
                    <a:pt x="160" y="113"/>
                  </a:lnTo>
                  <a:lnTo>
                    <a:pt x="133" y="113"/>
                  </a:lnTo>
                  <a:lnTo>
                    <a:pt x="133" y="113"/>
                  </a:lnTo>
                  <a:close/>
                  <a:moveTo>
                    <a:pt x="78" y="113"/>
                  </a:moveTo>
                  <a:lnTo>
                    <a:pt x="78" y="121"/>
                  </a:lnTo>
                  <a:lnTo>
                    <a:pt x="110" y="121"/>
                  </a:lnTo>
                  <a:lnTo>
                    <a:pt x="110" y="113"/>
                  </a:lnTo>
                  <a:lnTo>
                    <a:pt x="78" y="113"/>
                  </a:lnTo>
                  <a:lnTo>
                    <a:pt x="78" y="113"/>
                  </a:lnTo>
                  <a:close/>
                  <a:moveTo>
                    <a:pt x="43" y="113"/>
                  </a:moveTo>
                  <a:lnTo>
                    <a:pt x="43" y="121"/>
                  </a:lnTo>
                  <a:lnTo>
                    <a:pt x="66" y="121"/>
                  </a:lnTo>
                  <a:lnTo>
                    <a:pt x="66" y="113"/>
                  </a:lnTo>
                  <a:lnTo>
                    <a:pt x="43" y="113"/>
                  </a:lnTo>
                  <a:lnTo>
                    <a:pt x="43" y="113"/>
                  </a:lnTo>
                  <a:close/>
                  <a:moveTo>
                    <a:pt x="117" y="90"/>
                  </a:moveTo>
                  <a:lnTo>
                    <a:pt x="117" y="98"/>
                  </a:lnTo>
                  <a:lnTo>
                    <a:pt x="160" y="98"/>
                  </a:lnTo>
                  <a:lnTo>
                    <a:pt x="160" y="90"/>
                  </a:lnTo>
                  <a:lnTo>
                    <a:pt x="117" y="90"/>
                  </a:lnTo>
                  <a:lnTo>
                    <a:pt x="117" y="90"/>
                  </a:lnTo>
                  <a:close/>
                  <a:moveTo>
                    <a:pt x="98" y="90"/>
                  </a:moveTo>
                  <a:lnTo>
                    <a:pt x="98" y="98"/>
                  </a:lnTo>
                  <a:lnTo>
                    <a:pt x="110" y="98"/>
                  </a:lnTo>
                  <a:lnTo>
                    <a:pt x="110" y="90"/>
                  </a:lnTo>
                  <a:lnTo>
                    <a:pt x="98" y="90"/>
                  </a:lnTo>
                  <a:lnTo>
                    <a:pt x="98" y="90"/>
                  </a:lnTo>
                  <a:close/>
                  <a:moveTo>
                    <a:pt x="43" y="90"/>
                  </a:moveTo>
                  <a:lnTo>
                    <a:pt x="43" y="98"/>
                  </a:lnTo>
                  <a:lnTo>
                    <a:pt x="94" y="98"/>
                  </a:lnTo>
                  <a:lnTo>
                    <a:pt x="94" y="90"/>
                  </a:lnTo>
                  <a:lnTo>
                    <a:pt x="43" y="90"/>
                  </a:lnTo>
                  <a:close/>
                </a:path>
              </a:pathLst>
            </a:custGeom>
            <a:solidFill>
              <a:schemeClr val="bg1"/>
            </a:solid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46" name="组合 30"/>
          <p:cNvGrpSpPr/>
          <p:nvPr/>
        </p:nvGrpSpPr>
        <p:grpSpPr>
          <a:xfrm>
            <a:off x="6810375" y="2775903"/>
            <a:ext cx="795338" cy="795337"/>
            <a:chOff x="5177248" y="2780157"/>
            <a:chExt cx="637505" cy="637505"/>
          </a:xfrm>
        </p:grpSpPr>
        <p:sp>
          <p:nvSpPr>
            <p:cNvPr id="32" name="椭圆 31"/>
            <p:cNvSpPr/>
            <p:nvPr/>
          </p:nvSpPr>
          <p:spPr>
            <a:xfrm>
              <a:off x="5177248" y="2780157"/>
              <a:ext cx="637505" cy="637505"/>
            </a:xfrm>
            <a:prstGeom prst="ellipse">
              <a:avLst/>
            </a:prstGeom>
            <a:solidFill>
              <a:srgbClr val="FF81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3" name="Freeform 43"/>
            <p:cNvSpPr>
              <a:spLocks noEditPoints="1"/>
            </p:cNvSpPr>
            <p:nvPr/>
          </p:nvSpPr>
          <p:spPr bwMode="auto">
            <a:xfrm>
              <a:off x="5360483" y="2878136"/>
              <a:ext cx="230316" cy="404644"/>
            </a:xfrm>
            <a:custGeom>
              <a:avLst/>
              <a:gdLst>
                <a:gd name="T0" fmla="*/ 4 w 40"/>
                <a:gd name="T1" fmla="*/ 61 h 70"/>
                <a:gd name="T2" fmla="*/ 22 w 40"/>
                <a:gd name="T3" fmla="*/ 61 h 70"/>
                <a:gd name="T4" fmla="*/ 24 w 40"/>
                <a:gd name="T5" fmla="*/ 51 h 70"/>
                <a:gd name="T6" fmla="*/ 3 w 40"/>
                <a:gd name="T7" fmla="*/ 51 h 70"/>
                <a:gd name="T8" fmla="*/ 3 w 40"/>
                <a:gd name="T9" fmla="*/ 47 h 70"/>
                <a:gd name="T10" fmla="*/ 25 w 40"/>
                <a:gd name="T11" fmla="*/ 47 h 70"/>
                <a:gd name="T12" fmla="*/ 25 w 40"/>
                <a:gd name="T13" fmla="*/ 45 h 70"/>
                <a:gd name="T14" fmla="*/ 32 w 40"/>
                <a:gd name="T15" fmla="*/ 45 h 70"/>
                <a:gd name="T16" fmla="*/ 31 w 40"/>
                <a:gd name="T17" fmla="*/ 33 h 70"/>
                <a:gd name="T18" fmla="*/ 29 w 40"/>
                <a:gd name="T19" fmla="*/ 29 h 70"/>
                <a:gd name="T20" fmla="*/ 26 w 40"/>
                <a:gd name="T21" fmla="*/ 29 h 70"/>
                <a:gd name="T22" fmla="*/ 25 w 40"/>
                <a:gd name="T23" fmla="*/ 29 h 70"/>
                <a:gd name="T24" fmla="*/ 22 w 40"/>
                <a:gd name="T25" fmla="*/ 35 h 70"/>
                <a:gd name="T26" fmla="*/ 19 w 40"/>
                <a:gd name="T27" fmla="*/ 34 h 70"/>
                <a:gd name="T28" fmla="*/ 17 w 40"/>
                <a:gd name="T29" fmla="*/ 37 h 70"/>
                <a:gd name="T30" fmla="*/ 20 w 40"/>
                <a:gd name="T31" fmla="*/ 39 h 70"/>
                <a:gd name="T32" fmla="*/ 19 w 40"/>
                <a:gd name="T33" fmla="*/ 42 h 70"/>
                <a:gd name="T34" fmla="*/ 7 w 40"/>
                <a:gd name="T35" fmla="*/ 36 h 70"/>
                <a:gd name="T36" fmla="*/ 9 w 40"/>
                <a:gd name="T37" fmla="*/ 33 h 70"/>
                <a:gd name="T38" fmla="*/ 11 w 40"/>
                <a:gd name="T39" fmla="*/ 35 h 70"/>
                <a:gd name="T40" fmla="*/ 13 w 40"/>
                <a:gd name="T41" fmla="*/ 31 h 70"/>
                <a:gd name="T42" fmla="*/ 10 w 40"/>
                <a:gd name="T43" fmla="*/ 30 h 70"/>
                <a:gd name="T44" fmla="*/ 24 w 40"/>
                <a:gd name="T45" fmla="*/ 0 h 70"/>
                <a:gd name="T46" fmla="*/ 36 w 40"/>
                <a:gd name="T47" fmla="*/ 5 h 70"/>
                <a:gd name="T48" fmla="*/ 32 w 40"/>
                <a:gd name="T49" fmla="*/ 14 h 70"/>
                <a:gd name="T50" fmla="*/ 32 w 40"/>
                <a:gd name="T51" fmla="*/ 15 h 70"/>
                <a:gd name="T52" fmla="*/ 35 w 40"/>
                <a:gd name="T53" fmla="*/ 21 h 70"/>
                <a:gd name="T54" fmla="*/ 34 w 40"/>
                <a:gd name="T55" fmla="*/ 24 h 70"/>
                <a:gd name="T56" fmla="*/ 38 w 40"/>
                <a:gd name="T57" fmla="*/ 31 h 70"/>
                <a:gd name="T58" fmla="*/ 39 w 40"/>
                <a:gd name="T59" fmla="*/ 45 h 70"/>
                <a:gd name="T60" fmla="*/ 40 w 40"/>
                <a:gd name="T61" fmla="*/ 45 h 70"/>
                <a:gd name="T62" fmla="*/ 40 w 40"/>
                <a:gd name="T63" fmla="*/ 61 h 70"/>
                <a:gd name="T64" fmla="*/ 40 w 40"/>
                <a:gd name="T65" fmla="*/ 65 h 70"/>
                <a:gd name="T66" fmla="*/ 40 w 40"/>
                <a:gd name="T67" fmla="*/ 70 h 70"/>
                <a:gd name="T68" fmla="*/ 0 w 40"/>
                <a:gd name="T69" fmla="*/ 70 h 70"/>
                <a:gd name="T70" fmla="*/ 4 w 40"/>
                <a:gd name="T71" fmla="*/ 61 h 70"/>
                <a:gd name="T72" fmla="*/ 29 w 40"/>
                <a:gd name="T73" fmla="*/ 18 h 70"/>
                <a:gd name="T74" fmla="*/ 26 w 40"/>
                <a:gd name="T75" fmla="*/ 17 h 70"/>
                <a:gd name="T76" fmla="*/ 23 w 40"/>
                <a:gd name="T77" fmla="*/ 18 h 70"/>
                <a:gd name="T78" fmla="*/ 22 w 40"/>
                <a:gd name="T79" fmla="*/ 21 h 70"/>
                <a:gd name="T80" fmla="*/ 23 w 40"/>
                <a:gd name="T81" fmla="*/ 24 h 70"/>
                <a:gd name="T82" fmla="*/ 26 w 40"/>
                <a:gd name="T83" fmla="*/ 25 h 70"/>
                <a:gd name="T84" fmla="*/ 29 w 40"/>
                <a:gd name="T85" fmla="*/ 24 h 70"/>
                <a:gd name="T86" fmla="*/ 30 w 40"/>
                <a:gd name="T87" fmla="*/ 21 h 70"/>
                <a:gd name="T88" fmla="*/ 29 w 40"/>
                <a:gd name="T8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70">
                  <a:moveTo>
                    <a:pt x="4" y="61"/>
                  </a:moveTo>
                  <a:cubicBezTo>
                    <a:pt x="22" y="61"/>
                    <a:pt x="22" y="61"/>
                    <a:pt x="22" y="61"/>
                  </a:cubicBezTo>
                  <a:cubicBezTo>
                    <a:pt x="24" y="51"/>
                    <a:pt x="24" y="51"/>
                    <a:pt x="24" y="51"/>
                  </a:cubicBezTo>
                  <a:cubicBezTo>
                    <a:pt x="3" y="51"/>
                    <a:pt x="3" y="51"/>
                    <a:pt x="3" y="51"/>
                  </a:cubicBezTo>
                  <a:cubicBezTo>
                    <a:pt x="3" y="47"/>
                    <a:pt x="3" y="47"/>
                    <a:pt x="3" y="47"/>
                  </a:cubicBezTo>
                  <a:cubicBezTo>
                    <a:pt x="25" y="47"/>
                    <a:pt x="25" y="47"/>
                    <a:pt x="25" y="47"/>
                  </a:cubicBezTo>
                  <a:cubicBezTo>
                    <a:pt x="25" y="45"/>
                    <a:pt x="25" y="45"/>
                    <a:pt x="25" y="45"/>
                  </a:cubicBezTo>
                  <a:cubicBezTo>
                    <a:pt x="32" y="45"/>
                    <a:pt x="32" y="45"/>
                    <a:pt x="32" y="45"/>
                  </a:cubicBezTo>
                  <a:cubicBezTo>
                    <a:pt x="33" y="41"/>
                    <a:pt x="33" y="37"/>
                    <a:pt x="31" y="33"/>
                  </a:cubicBezTo>
                  <a:cubicBezTo>
                    <a:pt x="31" y="32"/>
                    <a:pt x="30" y="30"/>
                    <a:pt x="29" y="29"/>
                  </a:cubicBezTo>
                  <a:cubicBezTo>
                    <a:pt x="28" y="29"/>
                    <a:pt x="27" y="29"/>
                    <a:pt x="26" y="29"/>
                  </a:cubicBezTo>
                  <a:cubicBezTo>
                    <a:pt x="26" y="29"/>
                    <a:pt x="25" y="29"/>
                    <a:pt x="25" y="29"/>
                  </a:cubicBezTo>
                  <a:cubicBezTo>
                    <a:pt x="22" y="35"/>
                    <a:pt x="22" y="35"/>
                    <a:pt x="22" y="35"/>
                  </a:cubicBezTo>
                  <a:cubicBezTo>
                    <a:pt x="19" y="34"/>
                    <a:pt x="19" y="34"/>
                    <a:pt x="19" y="34"/>
                  </a:cubicBezTo>
                  <a:cubicBezTo>
                    <a:pt x="17" y="37"/>
                    <a:pt x="17" y="37"/>
                    <a:pt x="17" y="37"/>
                  </a:cubicBezTo>
                  <a:cubicBezTo>
                    <a:pt x="20" y="39"/>
                    <a:pt x="20" y="39"/>
                    <a:pt x="20" y="39"/>
                  </a:cubicBezTo>
                  <a:cubicBezTo>
                    <a:pt x="19" y="42"/>
                    <a:pt x="19" y="42"/>
                    <a:pt x="19" y="42"/>
                  </a:cubicBezTo>
                  <a:cubicBezTo>
                    <a:pt x="7" y="36"/>
                    <a:pt x="7" y="36"/>
                    <a:pt x="7" y="36"/>
                  </a:cubicBezTo>
                  <a:cubicBezTo>
                    <a:pt x="9" y="33"/>
                    <a:pt x="9" y="33"/>
                    <a:pt x="9" y="33"/>
                  </a:cubicBezTo>
                  <a:cubicBezTo>
                    <a:pt x="11" y="35"/>
                    <a:pt x="11" y="35"/>
                    <a:pt x="11" y="35"/>
                  </a:cubicBezTo>
                  <a:cubicBezTo>
                    <a:pt x="13" y="31"/>
                    <a:pt x="13" y="31"/>
                    <a:pt x="13" y="31"/>
                  </a:cubicBezTo>
                  <a:cubicBezTo>
                    <a:pt x="10" y="30"/>
                    <a:pt x="10" y="30"/>
                    <a:pt x="10" y="30"/>
                  </a:cubicBezTo>
                  <a:cubicBezTo>
                    <a:pt x="24" y="0"/>
                    <a:pt x="24" y="0"/>
                    <a:pt x="24" y="0"/>
                  </a:cubicBezTo>
                  <a:cubicBezTo>
                    <a:pt x="36" y="5"/>
                    <a:pt x="36" y="5"/>
                    <a:pt x="36" y="5"/>
                  </a:cubicBezTo>
                  <a:cubicBezTo>
                    <a:pt x="32" y="14"/>
                    <a:pt x="32" y="14"/>
                    <a:pt x="32" y="14"/>
                  </a:cubicBezTo>
                  <a:cubicBezTo>
                    <a:pt x="32" y="14"/>
                    <a:pt x="32" y="15"/>
                    <a:pt x="32" y="15"/>
                  </a:cubicBezTo>
                  <a:cubicBezTo>
                    <a:pt x="34" y="16"/>
                    <a:pt x="35" y="19"/>
                    <a:pt x="35" y="21"/>
                  </a:cubicBezTo>
                  <a:cubicBezTo>
                    <a:pt x="35" y="22"/>
                    <a:pt x="35" y="23"/>
                    <a:pt x="34" y="24"/>
                  </a:cubicBezTo>
                  <a:cubicBezTo>
                    <a:pt x="36" y="26"/>
                    <a:pt x="37" y="29"/>
                    <a:pt x="38" y="31"/>
                  </a:cubicBezTo>
                  <a:cubicBezTo>
                    <a:pt x="39" y="35"/>
                    <a:pt x="39" y="40"/>
                    <a:pt x="39" y="45"/>
                  </a:cubicBezTo>
                  <a:cubicBezTo>
                    <a:pt x="40" y="45"/>
                    <a:pt x="40" y="45"/>
                    <a:pt x="40" y="45"/>
                  </a:cubicBezTo>
                  <a:cubicBezTo>
                    <a:pt x="40" y="61"/>
                    <a:pt x="40" y="61"/>
                    <a:pt x="40" y="61"/>
                  </a:cubicBezTo>
                  <a:cubicBezTo>
                    <a:pt x="40" y="65"/>
                    <a:pt x="40" y="65"/>
                    <a:pt x="40" y="65"/>
                  </a:cubicBezTo>
                  <a:cubicBezTo>
                    <a:pt x="40" y="70"/>
                    <a:pt x="40" y="70"/>
                    <a:pt x="40" y="70"/>
                  </a:cubicBezTo>
                  <a:cubicBezTo>
                    <a:pt x="0" y="70"/>
                    <a:pt x="0" y="70"/>
                    <a:pt x="0" y="70"/>
                  </a:cubicBezTo>
                  <a:cubicBezTo>
                    <a:pt x="4" y="61"/>
                    <a:pt x="4" y="61"/>
                    <a:pt x="4" y="61"/>
                  </a:cubicBezTo>
                  <a:close/>
                  <a:moveTo>
                    <a:pt x="29" y="18"/>
                  </a:moveTo>
                  <a:cubicBezTo>
                    <a:pt x="28" y="17"/>
                    <a:pt x="27" y="17"/>
                    <a:pt x="26" y="17"/>
                  </a:cubicBezTo>
                  <a:cubicBezTo>
                    <a:pt x="25" y="17"/>
                    <a:pt x="24" y="17"/>
                    <a:pt x="23" y="18"/>
                  </a:cubicBezTo>
                  <a:cubicBezTo>
                    <a:pt x="23" y="19"/>
                    <a:pt x="22" y="20"/>
                    <a:pt x="22" y="21"/>
                  </a:cubicBezTo>
                  <a:cubicBezTo>
                    <a:pt x="22" y="22"/>
                    <a:pt x="23" y="23"/>
                    <a:pt x="23" y="24"/>
                  </a:cubicBezTo>
                  <a:cubicBezTo>
                    <a:pt x="24" y="25"/>
                    <a:pt x="25" y="25"/>
                    <a:pt x="26" y="25"/>
                  </a:cubicBezTo>
                  <a:cubicBezTo>
                    <a:pt x="27" y="25"/>
                    <a:pt x="28" y="25"/>
                    <a:pt x="29" y="24"/>
                  </a:cubicBezTo>
                  <a:cubicBezTo>
                    <a:pt x="30" y="23"/>
                    <a:pt x="30" y="22"/>
                    <a:pt x="30" y="21"/>
                  </a:cubicBezTo>
                  <a:cubicBezTo>
                    <a:pt x="30" y="20"/>
                    <a:pt x="30" y="19"/>
                    <a:pt x="29" y="18"/>
                  </a:cubicBezTo>
                  <a:close/>
                </a:path>
              </a:pathLst>
            </a:custGeom>
            <a:solidFill>
              <a:schemeClr val="bg1"/>
            </a:solid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47" name="组合 33"/>
          <p:cNvGrpSpPr/>
          <p:nvPr/>
        </p:nvGrpSpPr>
        <p:grpSpPr>
          <a:xfrm>
            <a:off x="4589463" y="4969828"/>
            <a:ext cx="793750" cy="795337"/>
            <a:chOff x="3331377" y="2770454"/>
            <a:chExt cx="637505" cy="637505"/>
          </a:xfrm>
        </p:grpSpPr>
        <p:sp>
          <p:nvSpPr>
            <p:cNvPr id="35" name="椭圆 34"/>
            <p:cNvSpPr/>
            <p:nvPr/>
          </p:nvSpPr>
          <p:spPr>
            <a:xfrm>
              <a:off x="3331377" y="2770454"/>
              <a:ext cx="637505" cy="637505"/>
            </a:xfrm>
            <a:prstGeom prst="ellipse">
              <a:avLst/>
            </a:prstGeom>
            <a:solidFill>
              <a:srgbClr val="D95D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6" name="Freeform 49"/>
            <p:cNvSpPr>
              <a:spLocks noEditPoints="1"/>
            </p:cNvSpPr>
            <p:nvPr/>
          </p:nvSpPr>
          <p:spPr bwMode="auto">
            <a:xfrm>
              <a:off x="3494578" y="2986773"/>
              <a:ext cx="322577" cy="222681"/>
            </a:xfrm>
            <a:custGeom>
              <a:avLst/>
              <a:gdLst>
                <a:gd name="T0" fmla="*/ 55 w 65"/>
                <a:gd name="T1" fmla="*/ 4 h 45"/>
                <a:gd name="T2" fmla="*/ 64 w 65"/>
                <a:gd name="T3" fmla="*/ 20 h 45"/>
                <a:gd name="T4" fmla="*/ 65 w 65"/>
                <a:gd name="T5" fmla="*/ 25 h 45"/>
                <a:gd name="T6" fmla="*/ 65 w 65"/>
                <a:gd name="T7" fmla="*/ 27 h 45"/>
                <a:gd name="T8" fmla="*/ 55 w 65"/>
                <a:gd name="T9" fmla="*/ 41 h 45"/>
                <a:gd name="T10" fmla="*/ 10 w 65"/>
                <a:gd name="T11" fmla="*/ 41 h 45"/>
                <a:gd name="T12" fmla="*/ 0 w 65"/>
                <a:gd name="T13" fmla="*/ 27 h 45"/>
                <a:gd name="T14" fmla="*/ 0 w 65"/>
                <a:gd name="T15" fmla="*/ 25 h 45"/>
                <a:gd name="T16" fmla="*/ 1 w 65"/>
                <a:gd name="T17" fmla="*/ 20 h 45"/>
                <a:gd name="T18" fmla="*/ 10 w 65"/>
                <a:gd name="T19" fmla="*/ 4 h 45"/>
                <a:gd name="T20" fmla="*/ 38 w 65"/>
                <a:gd name="T21" fmla="*/ 16 h 45"/>
                <a:gd name="T22" fmla="*/ 38 w 65"/>
                <a:gd name="T23" fmla="*/ 18 h 45"/>
                <a:gd name="T24" fmla="*/ 38 w 65"/>
                <a:gd name="T25" fmla="*/ 16 h 45"/>
                <a:gd name="T26" fmla="*/ 29 w 65"/>
                <a:gd name="T27" fmla="*/ 24 h 45"/>
                <a:gd name="T28" fmla="*/ 34 w 65"/>
                <a:gd name="T29" fmla="*/ 24 h 45"/>
                <a:gd name="T30" fmla="*/ 39 w 65"/>
                <a:gd name="T31" fmla="*/ 21 h 45"/>
                <a:gd name="T32" fmla="*/ 39 w 65"/>
                <a:gd name="T33" fmla="*/ 23 h 45"/>
                <a:gd name="T34" fmla="*/ 42 w 65"/>
                <a:gd name="T35" fmla="*/ 21 h 45"/>
                <a:gd name="T36" fmla="*/ 44 w 65"/>
                <a:gd name="T37" fmla="*/ 20 h 45"/>
                <a:gd name="T38" fmla="*/ 40 w 65"/>
                <a:gd name="T39" fmla="*/ 20 h 45"/>
                <a:gd name="T40" fmla="*/ 39 w 65"/>
                <a:gd name="T41" fmla="*/ 21 h 45"/>
                <a:gd name="T42" fmla="*/ 18 w 65"/>
                <a:gd name="T43" fmla="*/ 18 h 45"/>
                <a:gd name="T44" fmla="*/ 18 w 65"/>
                <a:gd name="T45" fmla="*/ 19 h 45"/>
                <a:gd name="T46" fmla="*/ 18 w 65"/>
                <a:gd name="T47" fmla="*/ 22 h 45"/>
                <a:gd name="T48" fmla="*/ 26 w 65"/>
                <a:gd name="T49" fmla="*/ 21 h 45"/>
                <a:gd name="T50" fmla="*/ 26 w 65"/>
                <a:gd name="T51" fmla="*/ 15 h 45"/>
                <a:gd name="T52" fmla="*/ 54 w 65"/>
                <a:gd name="T53" fmla="*/ 14 h 45"/>
                <a:gd name="T54" fmla="*/ 60 w 65"/>
                <a:gd name="T55" fmla="*/ 16 h 45"/>
                <a:gd name="T56" fmla="*/ 32 w 65"/>
                <a:gd name="T57" fmla="*/ 5 h 45"/>
                <a:gd name="T58" fmla="*/ 5 w 65"/>
                <a:gd name="T59" fmla="*/ 16 h 45"/>
                <a:gd name="T60" fmla="*/ 11 w 65"/>
                <a:gd name="T61" fmla="*/ 14 h 45"/>
                <a:gd name="T62" fmla="*/ 53 w 65"/>
                <a:gd name="T63" fmla="*/ 16 h 45"/>
                <a:gd name="T64" fmla="*/ 12 w 65"/>
                <a:gd name="T65" fmla="*/ 16 h 45"/>
                <a:gd name="T66" fmla="*/ 12 w 65"/>
                <a:gd name="T67" fmla="*/ 24 h 45"/>
                <a:gd name="T68" fmla="*/ 52 w 65"/>
                <a:gd name="T69" fmla="*/ 24 h 45"/>
                <a:gd name="T70" fmla="*/ 53 w 65"/>
                <a:gd name="T71" fmla="*/ 16 h 45"/>
                <a:gd name="T72" fmla="*/ 55 w 65"/>
                <a:gd name="T73" fmla="*/ 28 h 45"/>
                <a:gd name="T74" fmla="*/ 10 w 65"/>
                <a:gd name="T75" fmla="*/ 28 h 45"/>
                <a:gd name="T76" fmla="*/ 5 w 65"/>
                <a:gd name="T77" fmla="*/ 26 h 45"/>
                <a:gd name="T78" fmla="*/ 32 w 65"/>
                <a:gd name="T79" fmla="*/ 36 h 45"/>
                <a:gd name="T80" fmla="*/ 59 w 65"/>
                <a:gd name="T81"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45">
                  <a:moveTo>
                    <a:pt x="32" y="0"/>
                  </a:moveTo>
                  <a:cubicBezTo>
                    <a:pt x="41" y="0"/>
                    <a:pt x="49" y="1"/>
                    <a:pt x="55" y="4"/>
                  </a:cubicBezTo>
                  <a:cubicBezTo>
                    <a:pt x="61" y="7"/>
                    <a:pt x="65" y="11"/>
                    <a:pt x="65" y="16"/>
                  </a:cubicBezTo>
                  <a:cubicBezTo>
                    <a:pt x="65" y="17"/>
                    <a:pt x="65" y="19"/>
                    <a:pt x="64" y="20"/>
                  </a:cubicBezTo>
                  <a:cubicBezTo>
                    <a:pt x="65" y="21"/>
                    <a:pt x="65" y="23"/>
                    <a:pt x="65" y="24"/>
                  </a:cubicBezTo>
                  <a:cubicBezTo>
                    <a:pt x="65" y="25"/>
                    <a:pt x="65" y="25"/>
                    <a:pt x="65" y="25"/>
                  </a:cubicBezTo>
                  <a:cubicBezTo>
                    <a:pt x="65" y="26"/>
                    <a:pt x="65" y="26"/>
                    <a:pt x="65" y="26"/>
                  </a:cubicBezTo>
                  <a:cubicBezTo>
                    <a:pt x="65" y="27"/>
                    <a:pt x="65" y="27"/>
                    <a:pt x="65" y="27"/>
                  </a:cubicBezTo>
                  <a:cubicBezTo>
                    <a:pt x="65" y="28"/>
                    <a:pt x="65" y="28"/>
                    <a:pt x="65" y="28"/>
                  </a:cubicBezTo>
                  <a:cubicBezTo>
                    <a:pt x="65" y="33"/>
                    <a:pt x="61" y="38"/>
                    <a:pt x="55" y="41"/>
                  </a:cubicBezTo>
                  <a:cubicBezTo>
                    <a:pt x="49" y="43"/>
                    <a:pt x="41" y="45"/>
                    <a:pt x="32" y="45"/>
                  </a:cubicBezTo>
                  <a:cubicBezTo>
                    <a:pt x="24" y="45"/>
                    <a:pt x="16" y="43"/>
                    <a:pt x="10" y="41"/>
                  </a:cubicBezTo>
                  <a:cubicBezTo>
                    <a:pt x="4" y="38"/>
                    <a:pt x="0" y="33"/>
                    <a:pt x="0" y="28"/>
                  </a:cubicBezTo>
                  <a:cubicBezTo>
                    <a:pt x="0" y="28"/>
                    <a:pt x="0" y="28"/>
                    <a:pt x="0" y="27"/>
                  </a:cubicBezTo>
                  <a:cubicBezTo>
                    <a:pt x="0" y="27"/>
                    <a:pt x="0" y="27"/>
                    <a:pt x="0" y="26"/>
                  </a:cubicBezTo>
                  <a:cubicBezTo>
                    <a:pt x="0" y="26"/>
                    <a:pt x="0" y="26"/>
                    <a:pt x="0" y="25"/>
                  </a:cubicBezTo>
                  <a:cubicBezTo>
                    <a:pt x="0" y="25"/>
                    <a:pt x="0" y="25"/>
                    <a:pt x="0" y="24"/>
                  </a:cubicBezTo>
                  <a:cubicBezTo>
                    <a:pt x="0" y="23"/>
                    <a:pt x="0" y="21"/>
                    <a:pt x="1" y="20"/>
                  </a:cubicBezTo>
                  <a:cubicBezTo>
                    <a:pt x="0" y="19"/>
                    <a:pt x="0" y="17"/>
                    <a:pt x="0" y="16"/>
                  </a:cubicBezTo>
                  <a:cubicBezTo>
                    <a:pt x="0" y="11"/>
                    <a:pt x="4" y="7"/>
                    <a:pt x="10" y="4"/>
                  </a:cubicBezTo>
                  <a:cubicBezTo>
                    <a:pt x="16" y="1"/>
                    <a:pt x="24" y="0"/>
                    <a:pt x="32" y="0"/>
                  </a:cubicBezTo>
                  <a:close/>
                  <a:moveTo>
                    <a:pt x="38" y="16"/>
                  </a:moveTo>
                  <a:cubicBezTo>
                    <a:pt x="37" y="16"/>
                    <a:pt x="36" y="16"/>
                    <a:pt x="36" y="17"/>
                  </a:cubicBezTo>
                  <a:cubicBezTo>
                    <a:pt x="36" y="17"/>
                    <a:pt x="37" y="18"/>
                    <a:pt x="38" y="18"/>
                  </a:cubicBezTo>
                  <a:cubicBezTo>
                    <a:pt x="40" y="18"/>
                    <a:pt x="41" y="17"/>
                    <a:pt x="41" y="17"/>
                  </a:cubicBezTo>
                  <a:cubicBezTo>
                    <a:pt x="41" y="16"/>
                    <a:pt x="40" y="16"/>
                    <a:pt x="38" y="16"/>
                  </a:cubicBezTo>
                  <a:close/>
                  <a:moveTo>
                    <a:pt x="31" y="23"/>
                  </a:moveTo>
                  <a:cubicBezTo>
                    <a:pt x="30" y="23"/>
                    <a:pt x="29" y="23"/>
                    <a:pt x="29" y="24"/>
                  </a:cubicBezTo>
                  <a:cubicBezTo>
                    <a:pt x="29" y="25"/>
                    <a:pt x="30" y="25"/>
                    <a:pt x="31" y="25"/>
                  </a:cubicBezTo>
                  <a:cubicBezTo>
                    <a:pt x="33" y="25"/>
                    <a:pt x="34" y="25"/>
                    <a:pt x="34" y="24"/>
                  </a:cubicBezTo>
                  <a:cubicBezTo>
                    <a:pt x="34" y="23"/>
                    <a:pt x="33" y="23"/>
                    <a:pt x="31" y="23"/>
                  </a:cubicBezTo>
                  <a:close/>
                  <a:moveTo>
                    <a:pt x="39" y="21"/>
                  </a:moveTo>
                  <a:cubicBezTo>
                    <a:pt x="37" y="21"/>
                    <a:pt x="36" y="21"/>
                    <a:pt x="36" y="22"/>
                  </a:cubicBezTo>
                  <a:cubicBezTo>
                    <a:pt x="36" y="23"/>
                    <a:pt x="37" y="23"/>
                    <a:pt x="39" y="23"/>
                  </a:cubicBezTo>
                  <a:cubicBezTo>
                    <a:pt x="41" y="23"/>
                    <a:pt x="42" y="23"/>
                    <a:pt x="42" y="22"/>
                  </a:cubicBezTo>
                  <a:cubicBezTo>
                    <a:pt x="42" y="22"/>
                    <a:pt x="42" y="21"/>
                    <a:pt x="42" y="21"/>
                  </a:cubicBezTo>
                  <a:cubicBezTo>
                    <a:pt x="42" y="21"/>
                    <a:pt x="42" y="21"/>
                    <a:pt x="42" y="21"/>
                  </a:cubicBezTo>
                  <a:cubicBezTo>
                    <a:pt x="43" y="21"/>
                    <a:pt x="44" y="21"/>
                    <a:pt x="44" y="20"/>
                  </a:cubicBezTo>
                  <a:cubicBezTo>
                    <a:pt x="44" y="20"/>
                    <a:pt x="43" y="20"/>
                    <a:pt x="42" y="20"/>
                  </a:cubicBezTo>
                  <a:cubicBezTo>
                    <a:pt x="41" y="20"/>
                    <a:pt x="40" y="20"/>
                    <a:pt x="40" y="20"/>
                  </a:cubicBezTo>
                  <a:cubicBezTo>
                    <a:pt x="40" y="21"/>
                    <a:pt x="40" y="21"/>
                    <a:pt x="40" y="21"/>
                  </a:cubicBezTo>
                  <a:cubicBezTo>
                    <a:pt x="40" y="21"/>
                    <a:pt x="39" y="21"/>
                    <a:pt x="39" y="21"/>
                  </a:cubicBezTo>
                  <a:close/>
                  <a:moveTo>
                    <a:pt x="26" y="15"/>
                  </a:moveTo>
                  <a:cubicBezTo>
                    <a:pt x="22" y="15"/>
                    <a:pt x="18" y="17"/>
                    <a:pt x="18" y="18"/>
                  </a:cubicBezTo>
                  <a:cubicBezTo>
                    <a:pt x="18" y="18"/>
                    <a:pt x="18" y="19"/>
                    <a:pt x="18" y="19"/>
                  </a:cubicBezTo>
                  <a:cubicBezTo>
                    <a:pt x="18" y="19"/>
                    <a:pt x="18" y="19"/>
                    <a:pt x="18" y="19"/>
                  </a:cubicBezTo>
                  <a:cubicBezTo>
                    <a:pt x="16" y="19"/>
                    <a:pt x="14" y="20"/>
                    <a:pt x="14" y="20"/>
                  </a:cubicBezTo>
                  <a:cubicBezTo>
                    <a:pt x="14" y="21"/>
                    <a:pt x="16" y="22"/>
                    <a:pt x="18" y="22"/>
                  </a:cubicBezTo>
                  <a:cubicBezTo>
                    <a:pt x="19" y="22"/>
                    <a:pt x="21" y="21"/>
                    <a:pt x="21" y="21"/>
                  </a:cubicBezTo>
                  <a:cubicBezTo>
                    <a:pt x="22" y="21"/>
                    <a:pt x="24" y="21"/>
                    <a:pt x="26" y="21"/>
                  </a:cubicBezTo>
                  <a:cubicBezTo>
                    <a:pt x="30" y="21"/>
                    <a:pt x="33" y="20"/>
                    <a:pt x="33" y="18"/>
                  </a:cubicBezTo>
                  <a:cubicBezTo>
                    <a:pt x="33" y="17"/>
                    <a:pt x="30" y="15"/>
                    <a:pt x="26" y="15"/>
                  </a:cubicBezTo>
                  <a:close/>
                  <a:moveTo>
                    <a:pt x="32" y="10"/>
                  </a:moveTo>
                  <a:cubicBezTo>
                    <a:pt x="41" y="10"/>
                    <a:pt x="48" y="11"/>
                    <a:pt x="54" y="14"/>
                  </a:cubicBezTo>
                  <a:cubicBezTo>
                    <a:pt x="56" y="15"/>
                    <a:pt x="58" y="16"/>
                    <a:pt x="60" y="17"/>
                  </a:cubicBezTo>
                  <a:cubicBezTo>
                    <a:pt x="60" y="17"/>
                    <a:pt x="60" y="16"/>
                    <a:pt x="60" y="16"/>
                  </a:cubicBezTo>
                  <a:cubicBezTo>
                    <a:pt x="60" y="13"/>
                    <a:pt x="57" y="11"/>
                    <a:pt x="52" y="8"/>
                  </a:cubicBezTo>
                  <a:cubicBezTo>
                    <a:pt x="47" y="6"/>
                    <a:pt x="40" y="5"/>
                    <a:pt x="32" y="5"/>
                  </a:cubicBezTo>
                  <a:cubicBezTo>
                    <a:pt x="24" y="5"/>
                    <a:pt x="17" y="6"/>
                    <a:pt x="12" y="8"/>
                  </a:cubicBezTo>
                  <a:cubicBezTo>
                    <a:pt x="8" y="11"/>
                    <a:pt x="5" y="13"/>
                    <a:pt x="5" y="16"/>
                  </a:cubicBezTo>
                  <a:cubicBezTo>
                    <a:pt x="5" y="16"/>
                    <a:pt x="5" y="17"/>
                    <a:pt x="5" y="17"/>
                  </a:cubicBezTo>
                  <a:cubicBezTo>
                    <a:pt x="7" y="16"/>
                    <a:pt x="8" y="15"/>
                    <a:pt x="11" y="14"/>
                  </a:cubicBezTo>
                  <a:cubicBezTo>
                    <a:pt x="16" y="11"/>
                    <a:pt x="24" y="10"/>
                    <a:pt x="32" y="10"/>
                  </a:cubicBezTo>
                  <a:close/>
                  <a:moveTo>
                    <a:pt x="53" y="16"/>
                  </a:moveTo>
                  <a:cubicBezTo>
                    <a:pt x="48" y="14"/>
                    <a:pt x="40" y="12"/>
                    <a:pt x="32" y="12"/>
                  </a:cubicBezTo>
                  <a:cubicBezTo>
                    <a:pt x="24" y="12"/>
                    <a:pt x="17" y="14"/>
                    <a:pt x="12" y="16"/>
                  </a:cubicBezTo>
                  <a:cubicBezTo>
                    <a:pt x="9" y="17"/>
                    <a:pt x="8" y="18"/>
                    <a:pt x="6" y="20"/>
                  </a:cubicBezTo>
                  <a:cubicBezTo>
                    <a:pt x="8" y="21"/>
                    <a:pt x="10" y="22"/>
                    <a:pt x="12" y="24"/>
                  </a:cubicBezTo>
                  <a:cubicBezTo>
                    <a:pt x="17" y="26"/>
                    <a:pt x="24" y="27"/>
                    <a:pt x="32" y="27"/>
                  </a:cubicBezTo>
                  <a:cubicBezTo>
                    <a:pt x="40" y="27"/>
                    <a:pt x="47" y="26"/>
                    <a:pt x="52" y="24"/>
                  </a:cubicBezTo>
                  <a:cubicBezTo>
                    <a:pt x="55" y="22"/>
                    <a:pt x="57" y="21"/>
                    <a:pt x="58" y="20"/>
                  </a:cubicBezTo>
                  <a:cubicBezTo>
                    <a:pt x="57" y="18"/>
                    <a:pt x="55" y="17"/>
                    <a:pt x="53" y="16"/>
                  </a:cubicBezTo>
                  <a:close/>
                  <a:moveTo>
                    <a:pt x="59" y="26"/>
                  </a:moveTo>
                  <a:cubicBezTo>
                    <a:pt x="58" y="27"/>
                    <a:pt x="56" y="27"/>
                    <a:pt x="55" y="28"/>
                  </a:cubicBezTo>
                  <a:cubicBezTo>
                    <a:pt x="49" y="31"/>
                    <a:pt x="41" y="32"/>
                    <a:pt x="32" y="32"/>
                  </a:cubicBezTo>
                  <a:cubicBezTo>
                    <a:pt x="24" y="32"/>
                    <a:pt x="16" y="31"/>
                    <a:pt x="10" y="28"/>
                  </a:cubicBezTo>
                  <a:cubicBezTo>
                    <a:pt x="8" y="27"/>
                    <a:pt x="7" y="27"/>
                    <a:pt x="6" y="26"/>
                  </a:cubicBezTo>
                  <a:cubicBezTo>
                    <a:pt x="6" y="26"/>
                    <a:pt x="6" y="26"/>
                    <a:pt x="5" y="26"/>
                  </a:cubicBezTo>
                  <a:cubicBezTo>
                    <a:pt x="6" y="28"/>
                    <a:pt x="9" y="30"/>
                    <a:pt x="12" y="32"/>
                  </a:cubicBezTo>
                  <a:cubicBezTo>
                    <a:pt x="17" y="34"/>
                    <a:pt x="24" y="36"/>
                    <a:pt x="32" y="36"/>
                  </a:cubicBezTo>
                  <a:cubicBezTo>
                    <a:pt x="40" y="36"/>
                    <a:pt x="47" y="34"/>
                    <a:pt x="52" y="32"/>
                  </a:cubicBezTo>
                  <a:cubicBezTo>
                    <a:pt x="56" y="30"/>
                    <a:pt x="58" y="28"/>
                    <a:pt x="59" y="26"/>
                  </a:cubicBezTo>
                  <a:cubicBezTo>
                    <a:pt x="59" y="26"/>
                    <a:pt x="59" y="26"/>
                    <a:pt x="59" y="26"/>
                  </a:cubicBezTo>
                  <a:close/>
                </a:path>
              </a:pathLst>
            </a:custGeom>
            <a:solidFill>
              <a:schemeClr val="bg1"/>
            </a:solid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48" name="组合 36"/>
          <p:cNvGrpSpPr/>
          <p:nvPr/>
        </p:nvGrpSpPr>
        <p:grpSpPr>
          <a:xfrm>
            <a:off x="6797675" y="4982528"/>
            <a:ext cx="795338" cy="795337"/>
            <a:chOff x="5128156" y="3247344"/>
            <a:chExt cx="637505" cy="637505"/>
          </a:xfrm>
        </p:grpSpPr>
        <p:sp>
          <p:nvSpPr>
            <p:cNvPr id="38" name="椭圆 37"/>
            <p:cNvSpPr/>
            <p:nvPr/>
          </p:nvSpPr>
          <p:spPr>
            <a:xfrm>
              <a:off x="5128156" y="3247344"/>
              <a:ext cx="637505" cy="637505"/>
            </a:xfrm>
            <a:prstGeom prst="ellipse">
              <a:avLst/>
            </a:prstGeom>
            <a:solidFill>
              <a:srgbClr val="5AAD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9" name="Freeform 43"/>
            <p:cNvSpPr>
              <a:spLocks noEditPoints="1"/>
            </p:cNvSpPr>
            <p:nvPr/>
          </p:nvSpPr>
          <p:spPr bwMode="auto">
            <a:xfrm>
              <a:off x="5316481" y="3358048"/>
              <a:ext cx="213774" cy="375378"/>
            </a:xfrm>
            <a:custGeom>
              <a:avLst/>
              <a:gdLst>
                <a:gd name="T0" fmla="*/ 4 w 40"/>
                <a:gd name="T1" fmla="*/ 61 h 70"/>
                <a:gd name="T2" fmla="*/ 22 w 40"/>
                <a:gd name="T3" fmla="*/ 61 h 70"/>
                <a:gd name="T4" fmla="*/ 24 w 40"/>
                <a:gd name="T5" fmla="*/ 51 h 70"/>
                <a:gd name="T6" fmla="*/ 3 w 40"/>
                <a:gd name="T7" fmla="*/ 51 h 70"/>
                <a:gd name="T8" fmla="*/ 3 w 40"/>
                <a:gd name="T9" fmla="*/ 47 h 70"/>
                <a:gd name="T10" fmla="*/ 25 w 40"/>
                <a:gd name="T11" fmla="*/ 47 h 70"/>
                <a:gd name="T12" fmla="*/ 25 w 40"/>
                <a:gd name="T13" fmla="*/ 45 h 70"/>
                <a:gd name="T14" fmla="*/ 32 w 40"/>
                <a:gd name="T15" fmla="*/ 45 h 70"/>
                <a:gd name="T16" fmla="*/ 31 w 40"/>
                <a:gd name="T17" fmla="*/ 33 h 70"/>
                <a:gd name="T18" fmla="*/ 29 w 40"/>
                <a:gd name="T19" fmla="*/ 29 h 70"/>
                <a:gd name="T20" fmla="*/ 26 w 40"/>
                <a:gd name="T21" fmla="*/ 29 h 70"/>
                <a:gd name="T22" fmla="*/ 25 w 40"/>
                <a:gd name="T23" fmla="*/ 29 h 70"/>
                <a:gd name="T24" fmla="*/ 22 w 40"/>
                <a:gd name="T25" fmla="*/ 35 h 70"/>
                <a:gd name="T26" fmla="*/ 19 w 40"/>
                <a:gd name="T27" fmla="*/ 34 h 70"/>
                <a:gd name="T28" fmla="*/ 17 w 40"/>
                <a:gd name="T29" fmla="*/ 37 h 70"/>
                <a:gd name="T30" fmla="*/ 20 w 40"/>
                <a:gd name="T31" fmla="*/ 39 h 70"/>
                <a:gd name="T32" fmla="*/ 19 w 40"/>
                <a:gd name="T33" fmla="*/ 42 h 70"/>
                <a:gd name="T34" fmla="*/ 7 w 40"/>
                <a:gd name="T35" fmla="*/ 36 h 70"/>
                <a:gd name="T36" fmla="*/ 9 w 40"/>
                <a:gd name="T37" fmla="*/ 33 h 70"/>
                <a:gd name="T38" fmla="*/ 11 w 40"/>
                <a:gd name="T39" fmla="*/ 35 h 70"/>
                <a:gd name="T40" fmla="*/ 13 w 40"/>
                <a:gd name="T41" fmla="*/ 31 h 70"/>
                <a:gd name="T42" fmla="*/ 10 w 40"/>
                <a:gd name="T43" fmla="*/ 30 h 70"/>
                <a:gd name="T44" fmla="*/ 24 w 40"/>
                <a:gd name="T45" fmla="*/ 0 h 70"/>
                <a:gd name="T46" fmla="*/ 36 w 40"/>
                <a:gd name="T47" fmla="*/ 5 h 70"/>
                <a:gd name="T48" fmla="*/ 32 w 40"/>
                <a:gd name="T49" fmla="*/ 14 h 70"/>
                <a:gd name="T50" fmla="*/ 32 w 40"/>
                <a:gd name="T51" fmla="*/ 15 h 70"/>
                <a:gd name="T52" fmla="*/ 35 w 40"/>
                <a:gd name="T53" fmla="*/ 21 h 70"/>
                <a:gd name="T54" fmla="*/ 34 w 40"/>
                <a:gd name="T55" fmla="*/ 24 h 70"/>
                <a:gd name="T56" fmla="*/ 38 w 40"/>
                <a:gd name="T57" fmla="*/ 31 h 70"/>
                <a:gd name="T58" fmla="*/ 39 w 40"/>
                <a:gd name="T59" fmla="*/ 45 h 70"/>
                <a:gd name="T60" fmla="*/ 40 w 40"/>
                <a:gd name="T61" fmla="*/ 45 h 70"/>
                <a:gd name="T62" fmla="*/ 40 w 40"/>
                <a:gd name="T63" fmla="*/ 61 h 70"/>
                <a:gd name="T64" fmla="*/ 40 w 40"/>
                <a:gd name="T65" fmla="*/ 65 h 70"/>
                <a:gd name="T66" fmla="*/ 40 w 40"/>
                <a:gd name="T67" fmla="*/ 70 h 70"/>
                <a:gd name="T68" fmla="*/ 0 w 40"/>
                <a:gd name="T69" fmla="*/ 70 h 70"/>
                <a:gd name="T70" fmla="*/ 4 w 40"/>
                <a:gd name="T71" fmla="*/ 61 h 70"/>
                <a:gd name="T72" fmla="*/ 29 w 40"/>
                <a:gd name="T73" fmla="*/ 18 h 70"/>
                <a:gd name="T74" fmla="*/ 26 w 40"/>
                <a:gd name="T75" fmla="*/ 17 h 70"/>
                <a:gd name="T76" fmla="*/ 23 w 40"/>
                <a:gd name="T77" fmla="*/ 18 h 70"/>
                <a:gd name="T78" fmla="*/ 22 w 40"/>
                <a:gd name="T79" fmla="*/ 21 h 70"/>
                <a:gd name="T80" fmla="*/ 23 w 40"/>
                <a:gd name="T81" fmla="*/ 24 h 70"/>
                <a:gd name="T82" fmla="*/ 26 w 40"/>
                <a:gd name="T83" fmla="*/ 25 h 70"/>
                <a:gd name="T84" fmla="*/ 29 w 40"/>
                <a:gd name="T85" fmla="*/ 24 h 70"/>
                <a:gd name="T86" fmla="*/ 30 w 40"/>
                <a:gd name="T87" fmla="*/ 21 h 70"/>
                <a:gd name="T88" fmla="*/ 29 w 40"/>
                <a:gd name="T8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70">
                  <a:moveTo>
                    <a:pt x="4" y="61"/>
                  </a:moveTo>
                  <a:cubicBezTo>
                    <a:pt x="22" y="61"/>
                    <a:pt x="22" y="61"/>
                    <a:pt x="22" y="61"/>
                  </a:cubicBezTo>
                  <a:cubicBezTo>
                    <a:pt x="24" y="51"/>
                    <a:pt x="24" y="51"/>
                    <a:pt x="24" y="51"/>
                  </a:cubicBezTo>
                  <a:cubicBezTo>
                    <a:pt x="3" y="51"/>
                    <a:pt x="3" y="51"/>
                    <a:pt x="3" y="51"/>
                  </a:cubicBezTo>
                  <a:cubicBezTo>
                    <a:pt x="3" y="47"/>
                    <a:pt x="3" y="47"/>
                    <a:pt x="3" y="47"/>
                  </a:cubicBezTo>
                  <a:cubicBezTo>
                    <a:pt x="25" y="47"/>
                    <a:pt x="25" y="47"/>
                    <a:pt x="25" y="47"/>
                  </a:cubicBezTo>
                  <a:cubicBezTo>
                    <a:pt x="25" y="45"/>
                    <a:pt x="25" y="45"/>
                    <a:pt x="25" y="45"/>
                  </a:cubicBezTo>
                  <a:cubicBezTo>
                    <a:pt x="32" y="45"/>
                    <a:pt x="32" y="45"/>
                    <a:pt x="32" y="45"/>
                  </a:cubicBezTo>
                  <a:cubicBezTo>
                    <a:pt x="33" y="41"/>
                    <a:pt x="33" y="37"/>
                    <a:pt x="31" y="33"/>
                  </a:cubicBezTo>
                  <a:cubicBezTo>
                    <a:pt x="31" y="32"/>
                    <a:pt x="30" y="30"/>
                    <a:pt x="29" y="29"/>
                  </a:cubicBezTo>
                  <a:cubicBezTo>
                    <a:pt x="28" y="29"/>
                    <a:pt x="27" y="29"/>
                    <a:pt x="26" y="29"/>
                  </a:cubicBezTo>
                  <a:cubicBezTo>
                    <a:pt x="26" y="29"/>
                    <a:pt x="25" y="29"/>
                    <a:pt x="25" y="29"/>
                  </a:cubicBezTo>
                  <a:cubicBezTo>
                    <a:pt x="22" y="35"/>
                    <a:pt x="22" y="35"/>
                    <a:pt x="22" y="35"/>
                  </a:cubicBezTo>
                  <a:cubicBezTo>
                    <a:pt x="19" y="34"/>
                    <a:pt x="19" y="34"/>
                    <a:pt x="19" y="34"/>
                  </a:cubicBezTo>
                  <a:cubicBezTo>
                    <a:pt x="17" y="37"/>
                    <a:pt x="17" y="37"/>
                    <a:pt x="17" y="37"/>
                  </a:cubicBezTo>
                  <a:cubicBezTo>
                    <a:pt x="20" y="39"/>
                    <a:pt x="20" y="39"/>
                    <a:pt x="20" y="39"/>
                  </a:cubicBezTo>
                  <a:cubicBezTo>
                    <a:pt x="19" y="42"/>
                    <a:pt x="19" y="42"/>
                    <a:pt x="19" y="42"/>
                  </a:cubicBezTo>
                  <a:cubicBezTo>
                    <a:pt x="7" y="36"/>
                    <a:pt x="7" y="36"/>
                    <a:pt x="7" y="36"/>
                  </a:cubicBezTo>
                  <a:cubicBezTo>
                    <a:pt x="9" y="33"/>
                    <a:pt x="9" y="33"/>
                    <a:pt x="9" y="33"/>
                  </a:cubicBezTo>
                  <a:cubicBezTo>
                    <a:pt x="11" y="35"/>
                    <a:pt x="11" y="35"/>
                    <a:pt x="11" y="35"/>
                  </a:cubicBezTo>
                  <a:cubicBezTo>
                    <a:pt x="13" y="31"/>
                    <a:pt x="13" y="31"/>
                    <a:pt x="13" y="31"/>
                  </a:cubicBezTo>
                  <a:cubicBezTo>
                    <a:pt x="10" y="30"/>
                    <a:pt x="10" y="30"/>
                    <a:pt x="10" y="30"/>
                  </a:cubicBezTo>
                  <a:cubicBezTo>
                    <a:pt x="24" y="0"/>
                    <a:pt x="24" y="0"/>
                    <a:pt x="24" y="0"/>
                  </a:cubicBezTo>
                  <a:cubicBezTo>
                    <a:pt x="36" y="5"/>
                    <a:pt x="36" y="5"/>
                    <a:pt x="36" y="5"/>
                  </a:cubicBezTo>
                  <a:cubicBezTo>
                    <a:pt x="32" y="14"/>
                    <a:pt x="32" y="14"/>
                    <a:pt x="32" y="14"/>
                  </a:cubicBezTo>
                  <a:cubicBezTo>
                    <a:pt x="32" y="14"/>
                    <a:pt x="32" y="15"/>
                    <a:pt x="32" y="15"/>
                  </a:cubicBezTo>
                  <a:cubicBezTo>
                    <a:pt x="34" y="16"/>
                    <a:pt x="35" y="19"/>
                    <a:pt x="35" y="21"/>
                  </a:cubicBezTo>
                  <a:cubicBezTo>
                    <a:pt x="35" y="22"/>
                    <a:pt x="35" y="23"/>
                    <a:pt x="34" y="24"/>
                  </a:cubicBezTo>
                  <a:cubicBezTo>
                    <a:pt x="36" y="26"/>
                    <a:pt x="37" y="29"/>
                    <a:pt x="38" y="31"/>
                  </a:cubicBezTo>
                  <a:cubicBezTo>
                    <a:pt x="39" y="35"/>
                    <a:pt x="39" y="40"/>
                    <a:pt x="39" y="45"/>
                  </a:cubicBezTo>
                  <a:cubicBezTo>
                    <a:pt x="40" y="45"/>
                    <a:pt x="40" y="45"/>
                    <a:pt x="40" y="45"/>
                  </a:cubicBezTo>
                  <a:cubicBezTo>
                    <a:pt x="40" y="61"/>
                    <a:pt x="40" y="61"/>
                    <a:pt x="40" y="61"/>
                  </a:cubicBezTo>
                  <a:cubicBezTo>
                    <a:pt x="40" y="65"/>
                    <a:pt x="40" y="65"/>
                    <a:pt x="40" y="65"/>
                  </a:cubicBezTo>
                  <a:cubicBezTo>
                    <a:pt x="40" y="70"/>
                    <a:pt x="40" y="70"/>
                    <a:pt x="40" y="70"/>
                  </a:cubicBezTo>
                  <a:cubicBezTo>
                    <a:pt x="0" y="70"/>
                    <a:pt x="0" y="70"/>
                    <a:pt x="0" y="70"/>
                  </a:cubicBezTo>
                  <a:cubicBezTo>
                    <a:pt x="4" y="61"/>
                    <a:pt x="4" y="61"/>
                    <a:pt x="4" y="61"/>
                  </a:cubicBezTo>
                  <a:close/>
                  <a:moveTo>
                    <a:pt x="29" y="18"/>
                  </a:moveTo>
                  <a:cubicBezTo>
                    <a:pt x="28" y="17"/>
                    <a:pt x="27" y="17"/>
                    <a:pt x="26" y="17"/>
                  </a:cubicBezTo>
                  <a:cubicBezTo>
                    <a:pt x="25" y="17"/>
                    <a:pt x="24" y="17"/>
                    <a:pt x="23" y="18"/>
                  </a:cubicBezTo>
                  <a:cubicBezTo>
                    <a:pt x="23" y="19"/>
                    <a:pt x="22" y="20"/>
                    <a:pt x="22" y="21"/>
                  </a:cubicBezTo>
                  <a:cubicBezTo>
                    <a:pt x="22" y="22"/>
                    <a:pt x="23" y="23"/>
                    <a:pt x="23" y="24"/>
                  </a:cubicBezTo>
                  <a:cubicBezTo>
                    <a:pt x="24" y="25"/>
                    <a:pt x="25" y="25"/>
                    <a:pt x="26" y="25"/>
                  </a:cubicBezTo>
                  <a:cubicBezTo>
                    <a:pt x="27" y="25"/>
                    <a:pt x="28" y="25"/>
                    <a:pt x="29" y="24"/>
                  </a:cubicBezTo>
                  <a:cubicBezTo>
                    <a:pt x="30" y="23"/>
                    <a:pt x="30" y="22"/>
                    <a:pt x="30" y="21"/>
                  </a:cubicBezTo>
                  <a:cubicBezTo>
                    <a:pt x="30" y="20"/>
                    <a:pt x="30" y="19"/>
                    <a:pt x="29" y="18"/>
                  </a:cubicBezTo>
                  <a:close/>
                </a:path>
              </a:pathLst>
            </a:custGeom>
            <a:no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49" name="组合 39"/>
          <p:cNvGrpSpPr/>
          <p:nvPr/>
        </p:nvGrpSpPr>
        <p:grpSpPr>
          <a:xfrm>
            <a:off x="4137025" y="3869690"/>
            <a:ext cx="795338" cy="795338"/>
            <a:chOff x="2994870" y="2354977"/>
            <a:chExt cx="637505" cy="637505"/>
          </a:xfrm>
        </p:grpSpPr>
        <p:sp>
          <p:nvSpPr>
            <p:cNvPr id="41" name="椭圆 40"/>
            <p:cNvSpPr/>
            <p:nvPr/>
          </p:nvSpPr>
          <p:spPr>
            <a:xfrm>
              <a:off x="2994870" y="2354977"/>
              <a:ext cx="637505" cy="637505"/>
            </a:xfrm>
            <a:prstGeom prst="ellipse">
              <a:avLst/>
            </a:prstGeom>
            <a:solidFill>
              <a:srgbClr val="5AAD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2" name="Freeform 44"/>
            <p:cNvSpPr>
              <a:spLocks noEditPoints="1"/>
            </p:cNvSpPr>
            <p:nvPr/>
          </p:nvSpPr>
          <p:spPr bwMode="auto">
            <a:xfrm>
              <a:off x="3077581" y="2459319"/>
              <a:ext cx="405916" cy="417368"/>
            </a:xfrm>
            <a:custGeom>
              <a:avLst/>
              <a:gdLst>
                <a:gd name="T0" fmla="*/ 22 w 65"/>
                <a:gd name="T1" fmla="*/ 51 h 67"/>
                <a:gd name="T2" fmla="*/ 59 w 65"/>
                <a:gd name="T3" fmla="*/ 10 h 67"/>
                <a:gd name="T4" fmla="*/ 61 w 65"/>
                <a:gd name="T5" fmla="*/ 19 h 67"/>
                <a:gd name="T6" fmla="*/ 61 w 65"/>
                <a:gd name="T7" fmla="*/ 31 h 67"/>
                <a:gd name="T8" fmla="*/ 61 w 65"/>
                <a:gd name="T9" fmla="*/ 43 h 67"/>
                <a:gd name="T10" fmla="*/ 59 w 65"/>
                <a:gd name="T11" fmla="*/ 55 h 67"/>
                <a:gd name="T12" fmla="*/ 49 w 65"/>
                <a:gd name="T13" fmla="*/ 67 h 67"/>
                <a:gd name="T14" fmla="*/ 51 w 65"/>
                <a:gd name="T15" fmla="*/ 26 h 67"/>
                <a:gd name="T16" fmla="*/ 37 w 65"/>
                <a:gd name="T17" fmla="*/ 8 h 67"/>
                <a:gd name="T18" fmla="*/ 28 w 65"/>
                <a:gd name="T19" fmla="*/ 31 h 67"/>
                <a:gd name="T20" fmla="*/ 31 w 65"/>
                <a:gd name="T21" fmla="*/ 37 h 67"/>
                <a:gd name="T22" fmla="*/ 43 w 65"/>
                <a:gd name="T23" fmla="*/ 30 h 67"/>
                <a:gd name="T24" fmla="*/ 47 w 65"/>
                <a:gd name="T25" fmla="*/ 27 h 67"/>
                <a:gd name="T26" fmla="*/ 40 w 65"/>
                <a:gd name="T27" fmla="*/ 17 h 67"/>
                <a:gd name="T28" fmla="*/ 37 w 65"/>
                <a:gd name="T29" fmla="*/ 18 h 67"/>
                <a:gd name="T30" fmla="*/ 36 w 65"/>
                <a:gd name="T31" fmla="*/ 16 h 67"/>
                <a:gd name="T32" fmla="*/ 31 w 65"/>
                <a:gd name="T33" fmla="*/ 15 h 67"/>
                <a:gd name="T34" fmla="*/ 33 w 65"/>
                <a:gd name="T35" fmla="*/ 13 h 67"/>
                <a:gd name="T36" fmla="*/ 34 w 65"/>
                <a:gd name="T37" fmla="*/ 15 h 67"/>
                <a:gd name="T38" fmla="*/ 43 w 65"/>
                <a:gd name="T39" fmla="*/ 16 h 67"/>
                <a:gd name="T40" fmla="*/ 45 w 65"/>
                <a:gd name="T41" fmla="*/ 15 h 67"/>
                <a:gd name="T42" fmla="*/ 48 w 65"/>
                <a:gd name="T43" fmla="*/ 18 h 67"/>
                <a:gd name="T44" fmla="*/ 50 w 65"/>
                <a:gd name="T45" fmla="*/ 17 h 67"/>
                <a:gd name="T46" fmla="*/ 48 w 65"/>
                <a:gd name="T47" fmla="*/ 27 h 67"/>
                <a:gd name="T48" fmla="*/ 44 w 65"/>
                <a:gd name="T49" fmla="*/ 22 h 67"/>
                <a:gd name="T50" fmla="*/ 41 w 65"/>
                <a:gd name="T51" fmla="*/ 19 h 67"/>
                <a:gd name="T52" fmla="*/ 39 w 65"/>
                <a:gd name="T53" fmla="*/ 20 h 67"/>
                <a:gd name="T54" fmla="*/ 33 w 65"/>
                <a:gd name="T55" fmla="*/ 20 h 67"/>
                <a:gd name="T56" fmla="*/ 31 w 65"/>
                <a:gd name="T57" fmla="*/ 18 h 67"/>
                <a:gd name="T58" fmla="*/ 28 w 65"/>
                <a:gd name="T59" fmla="*/ 21 h 67"/>
                <a:gd name="T60" fmla="*/ 22 w 65"/>
                <a:gd name="T61" fmla="*/ 19 h 67"/>
                <a:gd name="T62" fmla="*/ 28 w 65"/>
                <a:gd name="T63" fmla="*/ 23 h 67"/>
                <a:gd name="T64" fmla="*/ 36 w 65"/>
                <a:gd name="T65" fmla="*/ 22 h 67"/>
                <a:gd name="T66" fmla="*/ 44 w 65"/>
                <a:gd name="T67" fmla="*/ 22 h 67"/>
                <a:gd name="T68" fmla="*/ 36 w 65"/>
                <a:gd name="T69" fmla="*/ 25 h 67"/>
                <a:gd name="T70" fmla="*/ 35 w 65"/>
                <a:gd name="T71" fmla="*/ 25 h 67"/>
                <a:gd name="T72" fmla="*/ 28 w 65"/>
                <a:gd name="T73" fmla="*/ 25 h 67"/>
                <a:gd name="T74" fmla="*/ 27 w 65"/>
                <a:gd name="T75" fmla="*/ 25 h 67"/>
                <a:gd name="T76" fmla="*/ 21 w 65"/>
                <a:gd name="T77" fmla="*/ 24 h 67"/>
                <a:gd name="T78" fmla="*/ 24 w 65"/>
                <a:gd name="T79" fmla="*/ 27 h 67"/>
                <a:gd name="T80" fmla="*/ 24 w 65"/>
                <a:gd name="T81" fmla="*/ 27 h 67"/>
                <a:gd name="T82" fmla="*/ 31 w 65"/>
                <a:gd name="T83" fmla="*/ 28 h 67"/>
                <a:gd name="T84" fmla="*/ 32 w 65"/>
                <a:gd name="T85" fmla="*/ 28 h 67"/>
                <a:gd name="T86" fmla="*/ 40 w 65"/>
                <a:gd name="T87" fmla="*/ 27 h 67"/>
                <a:gd name="T88" fmla="*/ 49 w 65"/>
                <a:gd name="T89" fmla="*/ 13 h 67"/>
                <a:gd name="T90" fmla="*/ 42 w 65"/>
                <a:gd name="T91" fmla="*/ 10 h 67"/>
                <a:gd name="T92" fmla="*/ 41 w 65"/>
                <a:gd name="T93" fmla="*/ 10 h 67"/>
                <a:gd name="T94" fmla="*/ 33 w 65"/>
                <a:gd name="T95" fmla="*/ 10 h 67"/>
                <a:gd name="T96" fmla="*/ 33 w 65"/>
                <a:gd name="T97" fmla="*/ 10 h 67"/>
                <a:gd name="T98" fmla="*/ 28 w 65"/>
                <a:gd name="T99" fmla="*/ 12 h 67"/>
                <a:gd name="T100" fmla="*/ 28 w 65"/>
                <a:gd name="T101" fmla="*/ 12 h 67"/>
                <a:gd name="T102" fmla="*/ 27 w 65"/>
                <a:gd name="T103" fmla="*/ 15 h 67"/>
                <a:gd name="T104" fmla="*/ 31 w 65"/>
                <a:gd name="T105" fmla="*/ 13 h 67"/>
                <a:gd name="T106" fmla="*/ 32 w 65"/>
                <a:gd name="T107" fmla="*/ 13 h 67"/>
                <a:gd name="T108" fmla="*/ 38 w 65"/>
                <a:gd name="T109" fmla="*/ 12 h 67"/>
                <a:gd name="T110" fmla="*/ 38 w 65"/>
                <a:gd name="T111" fmla="*/ 12 h 67"/>
                <a:gd name="T112" fmla="*/ 44 w 65"/>
                <a:gd name="T113" fmla="*/ 13 h 67"/>
                <a:gd name="T114" fmla="*/ 44 w 65"/>
                <a:gd name="T115" fmla="*/ 14 h 67"/>
                <a:gd name="T116" fmla="*/ 49 w 65"/>
                <a:gd name="T117"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67">
                  <a:moveTo>
                    <a:pt x="23" y="67"/>
                  </a:moveTo>
                  <a:cubicBezTo>
                    <a:pt x="24" y="62"/>
                    <a:pt x="24" y="56"/>
                    <a:pt x="22" y="51"/>
                  </a:cubicBezTo>
                  <a:cubicBezTo>
                    <a:pt x="0" y="38"/>
                    <a:pt x="8" y="10"/>
                    <a:pt x="27" y="4"/>
                  </a:cubicBezTo>
                  <a:cubicBezTo>
                    <a:pt x="37" y="0"/>
                    <a:pt x="50" y="1"/>
                    <a:pt x="59" y="10"/>
                  </a:cubicBezTo>
                  <a:cubicBezTo>
                    <a:pt x="65" y="16"/>
                    <a:pt x="62" y="18"/>
                    <a:pt x="62" y="18"/>
                  </a:cubicBezTo>
                  <a:cubicBezTo>
                    <a:pt x="61" y="19"/>
                    <a:pt x="61" y="19"/>
                    <a:pt x="61" y="19"/>
                  </a:cubicBezTo>
                  <a:cubicBezTo>
                    <a:pt x="61" y="22"/>
                    <a:pt x="63" y="28"/>
                    <a:pt x="63" y="28"/>
                  </a:cubicBezTo>
                  <a:cubicBezTo>
                    <a:pt x="62" y="30"/>
                    <a:pt x="61" y="31"/>
                    <a:pt x="61" y="31"/>
                  </a:cubicBezTo>
                  <a:cubicBezTo>
                    <a:pt x="64" y="42"/>
                    <a:pt x="64" y="42"/>
                    <a:pt x="64" y="42"/>
                  </a:cubicBezTo>
                  <a:cubicBezTo>
                    <a:pt x="61" y="43"/>
                    <a:pt x="61" y="43"/>
                    <a:pt x="61" y="43"/>
                  </a:cubicBezTo>
                  <a:cubicBezTo>
                    <a:pt x="62" y="46"/>
                    <a:pt x="62" y="49"/>
                    <a:pt x="62" y="53"/>
                  </a:cubicBezTo>
                  <a:cubicBezTo>
                    <a:pt x="62" y="53"/>
                    <a:pt x="60" y="55"/>
                    <a:pt x="59" y="55"/>
                  </a:cubicBezTo>
                  <a:cubicBezTo>
                    <a:pt x="49" y="56"/>
                    <a:pt x="49" y="56"/>
                    <a:pt x="49" y="56"/>
                  </a:cubicBezTo>
                  <a:cubicBezTo>
                    <a:pt x="49" y="67"/>
                    <a:pt x="49" y="67"/>
                    <a:pt x="49" y="67"/>
                  </a:cubicBezTo>
                  <a:cubicBezTo>
                    <a:pt x="23" y="67"/>
                    <a:pt x="23" y="67"/>
                    <a:pt x="23" y="67"/>
                  </a:cubicBezTo>
                  <a:close/>
                  <a:moveTo>
                    <a:pt x="51" y="26"/>
                  </a:moveTo>
                  <a:cubicBezTo>
                    <a:pt x="54" y="24"/>
                    <a:pt x="55" y="20"/>
                    <a:pt x="54" y="16"/>
                  </a:cubicBezTo>
                  <a:cubicBezTo>
                    <a:pt x="54" y="14"/>
                    <a:pt x="49" y="8"/>
                    <a:pt x="37" y="8"/>
                  </a:cubicBezTo>
                  <a:cubicBezTo>
                    <a:pt x="25" y="8"/>
                    <a:pt x="16" y="20"/>
                    <a:pt x="17" y="25"/>
                  </a:cubicBezTo>
                  <a:cubicBezTo>
                    <a:pt x="17" y="28"/>
                    <a:pt x="22" y="31"/>
                    <a:pt x="28" y="31"/>
                  </a:cubicBezTo>
                  <a:cubicBezTo>
                    <a:pt x="28" y="36"/>
                    <a:pt x="28" y="36"/>
                    <a:pt x="28" y="36"/>
                  </a:cubicBezTo>
                  <a:cubicBezTo>
                    <a:pt x="31" y="37"/>
                    <a:pt x="31" y="37"/>
                    <a:pt x="31" y="37"/>
                  </a:cubicBezTo>
                  <a:cubicBezTo>
                    <a:pt x="33" y="32"/>
                    <a:pt x="33" y="32"/>
                    <a:pt x="33" y="32"/>
                  </a:cubicBezTo>
                  <a:cubicBezTo>
                    <a:pt x="38" y="32"/>
                    <a:pt x="42" y="31"/>
                    <a:pt x="43" y="30"/>
                  </a:cubicBezTo>
                  <a:cubicBezTo>
                    <a:pt x="45" y="29"/>
                    <a:pt x="47" y="27"/>
                    <a:pt x="47" y="27"/>
                  </a:cubicBezTo>
                  <a:cubicBezTo>
                    <a:pt x="47" y="27"/>
                    <a:pt x="47" y="27"/>
                    <a:pt x="47" y="27"/>
                  </a:cubicBezTo>
                  <a:cubicBezTo>
                    <a:pt x="48" y="25"/>
                    <a:pt x="48" y="22"/>
                    <a:pt x="47" y="20"/>
                  </a:cubicBezTo>
                  <a:cubicBezTo>
                    <a:pt x="45" y="18"/>
                    <a:pt x="42" y="17"/>
                    <a:pt x="40" y="17"/>
                  </a:cubicBezTo>
                  <a:cubicBezTo>
                    <a:pt x="39" y="17"/>
                    <a:pt x="38" y="16"/>
                    <a:pt x="37" y="16"/>
                  </a:cubicBezTo>
                  <a:cubicBezTo>
                    <a:pt x="37" y="18"/>
                    <a:pt x="37" y="18"/>
                    <a:pt x="37" y="18"/>
                  </a:cubicBezTo>
                  <a:cubicBezTo>
                    <a:pt x="36" y="18"/>
                    <a:pt x="36" y="18"/>
                    <a:pt x="36" y="18"/>
                  </a:cubicBezTo>
                  <a:cubicBezTo>
                    <a:pt x="36" y="16"/>
                    <a:pt x="36" y="16"/>
                    <a:pt x="36" y="16"/>
                  </a:cubicBezTo>
                  <a:cubicBezTo>
                    <a:pt x="34" y="16"/>
                    <a:pt x="33" y="16"/>
                    <a:pt x="31" y="17"/>
                  </a:cubicBezTo>
                  <a:cubicBezTo>
                    <a:pt x="31" y="15"/>
                    <a:pt x="31" y="15"/>
                    <a:pt x="31" y="15"/>
                  </a:cubicBezTo>
                  <a:cubicBezTo>
                    <a:pt x="32" y="15"/>
                    <a:pt x="32" y="15"/>
                    <a:pt x="33" y="15"/>
                  </a:cubicBezTo>
                  <a:cubicBezTo>
                    <a:pt x="33" y="13"/>
                    <a:pt x="33" y="13"/>
                    <a:pt x="33" y="13"/>
                  </a:cubicBezTo>
                  <a:cubicBezTo>
                    <a:pt x="34" y="13"/>
                    <a:pt x="34" y="13"/>
                    <a:pt x="34" y="13"/>
                  </a:cubicBezTo>
                  <a:cubicBezTo>
                    <a:pt x="34" y="15"/>
                    <a:pt x="34" y="15"/>
                    <a:pt x="34" y="15"/>
                  </a:cubicBezTo>
                  <a:cubicBezTo>
                    <a:pt x="36" y="15"/>
                    <a:pt x="38" y="15"/>
                    <a:pt x="40" y="16"/>
                  </a:cubicBezTo>
                  <a:cubicBezTo>
                    <a:pt x="41" y="16"/>
                    <a:pt x="42" y="16"/>
                    <a:pt x="43" y="16"/>
                  </a:cubicBezTo>
                  <a:cubicBezTo>
                    <a:pt x="44" y="14"/>
                    <a:pt x="44" y="14"/>
                    <a:pt x="44" y="14"/>
                  </a:cubicBezTo>
                  <a:cubicBezTo>
                    <a:pt x="45" y="15"/>
                    <a:pt x="45" y="15"/>
                    <a:pt x="45" y="15"/>
                  </a:cubicBezTo>
                  <a:cubicBezTo>
                    <a:pt x="44" y="17"/>
                    <a:pt x="44" y="17"/>
                    <a:pt x="44" y="17"/>
                  </a:cubicBezTo>
                  <a:cubicBezTo>
                    <a:pt x="45" y="17"/>
                    <a:pt x="46" y="18"/>
                    <a:pt x="48" y="18"/>
                  </a:cubicBezTo>
                  <a:cubicBezTo>
                    <a:pt x="49" y="16"/>
                    <a:pt x="49" y="16"/>
                    <a:pt x="49" y="16"/>
                  </a:cubicBezTo>
                  <a:cubicBezTo>
                    <a:pt x="50" y="17"/>
                    <a:pt x="50" y="17"/>
                    <a:pt x="50" y="17"/>
                  </a:cubicBezTo>
                  <a:cubicBezTo>
                    <a:pt x="49" y="19"/>
                    <a:pt x="49" y="19"/>
                    <a:pt x="49" y="19"/>
                  </a:cubicBezTo>
                  <a:cubicBezTo>
                    <a:pt x="49" y="21"/>
                    <a:pt x="49" y="25"/>
                    <a:pt x="48" y="27"/>
                  </a:cubicBezTo>
                  <a:cubicBezTo>
                    <a:pt x="51" y="26"/>
                    <a:pt x="51" y="26"/>
                    <a:pt x="51" y="26"/>
                  </a:cubicBezTo>
                  <a:close/>
                  <a:moveTo>
                    <a:pt x="44" y="22"/>
                  </a:moveTo>
                  <a:cubicBezTo>
                    <a:pt x="43" y="21"/>
                    <a:pt x="41" y="21"/>
                    <a:pt x="40" y="21"/>
                  </a:cubicBezTo>
                  <a:cubicBezTo>
                    <a:pt x="41" y="19"/>
                    <a:pt x="41" y="19"/>
                    <a:pt x="41" y="19"/>
                  </a:cubicBezTo>
                  <a:cubicBezTo>
                    <a:pt x="39" y="19"/>
                    <a:pt x="39" y="19"/>
                    <a:pt x="39" y="19"/>
                  </a:cubicBezTo>
                  <a:cubicBezTo>
                    <a:pt x="39" y="20"/>
                    <a:pt x="39" y="20"/>
                    <a:pt x="39" y="20"/>
                  </a:cubicBezTo>
                  <a:cubicBezTo>
                    <a:pt x="38" y="20"/>
                    <a:pt x="37" y="20"/>
                    <a:pt x="36" y="20"/>
                  </a:cubicBezTo>
                  <a:cubicBezTo>
                    <a:pt x="35" y="20"/>
                    <a:pt x="34" y="20"/>
                    <a:pt x="33" y="20"/>
                  </a:cubicBezTo>
                  <a:cubicBezTo>
                    <a:pt x="32" y="18"/>
                    <a:pt x="32" y="18"/>
                    <a:pt x="32" y="18"/>
                  </a:cubicBezTo>
                  <a:cubicBezTo>
                    <a:pt x="31" y="18"/>
                    <a:pt x="31" y="18"/>
                    <a:pt x="31" y="18"/>
                  </a:cubicBezTo>
                  <a:cubicBezTo>
                    <a:pt x="31" y="20"/>
                    <a:pt x="31" y="20"/>
                    <a:pt x="31" y="20"/>
                  </a:cubicBezTo>
                  <a:cubicBezTo>
                    <a:pt x="30" y="21"/>
                    <a:pt x="29" y="21"/>
                    <a:pt x="28" y="21"/>
                  </a:cubicBezTo>
                  <a:cubicBezTo>
                    <a:pt x="23" y="18"/>
                    <a:pt x="23" y="18"/>
                    <a:pt x="23" y="18"/>
                  </a:cubicBezTo>
                  <a:cubicBezTo>
                    <a:pt x="22" y="19"/>
                    <a:pt x="22" y="19"/>
                    <a:pt x="22" y="19"/>
                  </a:cubicBezTo>
                  <a:cubicBezTo>
                    <a:pt x="27" y="22"/>
                    <a:pt x="27" y="22"/>
                    <a:pt x="27" y="22"/>
                  </a:cubicBezTo>
                  <a:cubicBezTo>
                    <a:pt x="28" y="23"/>
                    <a:pt x="28" y="23"/>
                    <a:pt x="28" y="23"/>
                  </a:cubicBezTo>
                  <a:cubicBezTo>
                    <a:pt x="28" y="22"/>
                    <a:pt x="28" y="22"/>
                    <a:pt x="28" y="22"/>
                  </a:cubicBezTo>
                  <a:cubicBezTo>
                    <a:pt x="31" y="22"/>
                    <a:pt x="33" y="21"/>
                    <a:pt x="36" y="22"/>
                  </a:cubicBezTo>
                  <a:cubicBezTo>
                    <a:pt x="39" y="22"/>
                    <a:pt x="41" y="22"/>
                    <a:pt x="43" y="23"/>
                  </a:cubicBezTo>
                  <a:cubicBezTo>
                    <a:pt x="44" y="22"/>
                    <a:pt x="44" y="22"/>
                    <a:pt x="44" y="22"/>
                  </a:cubicBezTo>
                  <a:close/>
                  <a:moveTo>
                    <a:pt x="40" y="26"/>
                  </a:moveTo>
                  <a:cubicBezTo>
                    <a:pt x="36" y="25"/>
                    <a:pt x="36" y="25"/>
                    <a:pt x="36" y="25"/>
                  </a:cubicBezTo>
                  <a:cubicBezTo>
                    <a:pt x="36" y="25"/>
                    <a:pt x="36" y="25"/>
                    <a:pt x="36" y="25"/>
                  </a:cubicBezTo>
                  <a:cubicBezTo>
                    <a:pt x="35" y="25"/>
                    <a:pt x="35" y="25"/>
                    <a:pt x="35" y="25"/>
                  </a:cubicBezTo>
                  <a:cubicBezTo>
                    <a:pt x="32" y="26"/>
                    <a:pt x="32" y="26"/>
                    <a:pt x="32" y="26"/>
                  </a:cubicBezTo>
                  <a:cubicBezTo>
                    <a:pt x="28" y="25"/>
                    <a:pt x="28" y="25"/>
                    <a:pt x="28" y="25"/>
                  </a:cubicBezTo>
                  <a:cubicBezTo>
                    <a:pt x="28" y="25"/>
                    <a:pt x="28" y="25"/>
                    <a:pt x="28" y="25"/>
                  </a:cubicBezTo>
                  <a:cubicBezTo>
                    <a:pt x="27" y="25"/>
                    <a:pt x="27" y="25"/>
                    <a:pt x="27" y="25"/>
                  </a:cubicBezTo>
                  <a:cubicBezTo>
                    <a:pt x="24" y="26"/>
                    <a:pt x="24" y="26"/>
                    <a:pt x="24" y="26"/>
                  </a:cubicBezTo>
                  <a:cubicBezTo>
                    <a:pt x="21" y="24"/>
                    <a:pt x="21" y="24"/>
                    <a:pt x="21" y="24"/>
                  </a:cubicBezTo>
                  <a:cubicBezTo>
                    <a:pt x="21" y="25"/>
                    <a:pt x="21" y="25"/>
                    <a:pt x="21" y="25"/>
                  </a:cubicBezTo>
                  <a:cubicBezTo>
                    <a:pt x="24" y="27"/>
                    <a:pt x="24" y="27"/>
                    <a:pt x="24" y="27"/>
                  </a:cubicBezTo>
                  <a:cubicBezTo>
                    <a:pt x="24" y="27"/>
                    <a:pt x="24" y="27"/>
                    <a:pt x="24" y="27"/>
                  </a:cubicBezTo>
                  <a:cubicBezTo>
                    <a:pt x="24" y="27"/>
                    <a:pt x="24" y="27"/>
                    <a:pt x="24" y="27"/>
                  </a:cubicBezTo>
                  <a:cubicBezTo>
                    <a:pt x="28" y="26"/>
                    <a:pt x="28" y="26"/>
                    <a:pt x="28" y="26"/>
                  </a:cubicBezTo>
                  <a:cubicBezTo>
                    <a:pt x="31" y="28"/>
                    <a:pt x="31" y="28"/>
                    <a:pt x="31" y="28"/>
                  </a:cubicBezTo>
                  <a:cubicBezTo>
                    <a:pt x="32" y="28"/>
                    <a:pt x="32" y="28"/>
                    <a:pt x="32" y="28"/>
                  </a:cubicBezTo>
                  <a:cubicBezTo>
                    <a:pt x="32" y="28"/>
                    <a:pt x="32" y="28"/>
                    <a:pt x="32" y="28"/>
                  </a:cubicBezTo>
                  <a:cubicBezTo>
                    <a:pt x="36" y="26"/>
                    <a:pt x="36" y="26"/>
                    <a:pt x="36" y="26"/>
                  </a:cubicBezTo>
                  <a:cubicBezTo>
                    <a:pt x="40" y="27"/>
                    <a:pt x="40" y="27"/>
                    <a:pt x="40" y="27"/>
                  </a:cubicBezTo>
                  <a:cubicBezTo>
                    <a:pt x="40" y="26"/>
                    <a:pt x="40" y="26"/>
                    <a:pt x="40" y="26"/>
                  </a:cubicBezTo>
                  <a:close/>
                  <a:moveTo>
                    <a:pt x="49" y="13"/>
                  </a:moveTo>
                  <a:cubicBezTo>
                    <a:pt x="44" y="12"/>
                    <a:pt x="44" y="12"/>
                    <a:pt x="44" y="12"/>
                  </a:cubicBezTo>
                  <a:cubicBezTo>
                    <a:pt x="42" y="10"/>
                    <a:pt x="42" y="10"/>
                    <a:pt x="42" y="10"/>
                  </a:cubicBezTo>
                  <a:cubicBezTo>
                    <a:pt x="42" y="9"/>
                    <a:pt x="42" y="9"/>
                    <a:pt x="42" y="9"/>
                  </a:cubicBezTo>
                  <a:cubicBezTo>
                    <a:pt x="41" y="10"/>
                    <a:pt x="41" y="10"/>
                    <a:pt x="41" y="10"/>
                  </a:cubicBezTo>
                  <a:cubicBezTo>
                    <a:pt x="38" y="11"/>
                    <a:pt x="38" y="11"/>
                    <a:pt x="38" y="11"/>
                  </a:cubicBezTo>
                  <a:cubicBezTo>
                    <a:pt x="33" y="10"/>
                    <a:pt x="33" y="10"/>
                    <a:pt x="33" y="10"/>
                  </a:cubicBezTo>
                  <a:cubicBezTo>
                    <a:pt x="33" y="10"/>
                    <a:pt x="33" y="10"/>
                    <a:pt x="33" y="10"/>
                  </a:cubicBezTo>
                  <a:cubicBezTo>
                    <a:pt x="33" y="10"/>
                    <a:pt x="33" y="10"/>
                    <a:pt x="33" y="10"/>
                  </a:cubicBezTo>
                  <a:cubicBezTo>
                    <a:pt x="31" y="12"/>
                    <a:pt x="31" y="12"/>
                    <a:pt x="31" y="12"/>
                  </a:cubicBezTo>
                  <a:cubicBezTo>
                    <a:pt x="28" y="12"/>
                    <a:pt x="28" y="12"/>
                    <a:pt x="28" y="12"/>
                  </a:cubicBezTo>
                  <a:cubicBezTo>
                    <a:pt x="28" y="12"/>
                    <a:pt x="28" y="12"/>
                    <a:pt x="28" y="12"/>
                  </a:cubicBezTo>
                  <a:cubicBezTo>
                    <a:pt x="28" y="12"/>
                    <a:pt x="28" y="12"/>
                    <a:pt x="28" y="12"/>
                  </a:cubicBezTo>
                  <a:cubicBezTo>
                    <a:pt x="26" y="14"/>
                    <a:pt x="26" y="14"/>
                    <a:pt x="26" y="14"/>
                  </a:cubicBezTo>
                  <a:cubicBezTo>
                    <a:pt x="27" y="15"/>
                    <a:pt x="27" y="15"/>
                    <a:pt x="27" y="15"/>
                  </a:cubicBezTo>
                  <a:cubicBezTo>
                    <a:pt x="28" y="13"/>
                    <a:pt x="28" y="13"/>
                    <a:pt x="28" y="13"/>
                  </a:cubicBezTo>
                  <a:cubicBezTo>
                    <a:pt x="31" y="13"/>
                    <a:pt x="31" y="13"/>
                    <a:pt x="31" y="13"/>
                  </a:cubicBezTo>
                  <a:cubicBezTo>
                    <a:pt x="31" y="13"/>
                    <a:pt x="31" y="13"/>
                    <a:pt x="31" y="13"/>
                  </a:cubicBezTo>
                  <a:cubicBezTo>
                    <a:pt x="32" y="13"/>
                    <a:pt x="32" y="13"/>
                    <a:pt x="32" y="13"/>
                  </a:cubicBezTo>
                  <a:cubicBezTo>
                    <a:pt x="33" y="12"/>
                    <a:pt x="33" y="12"/>
                    <a:pt x="33" y="12"/>
                  </a:cubicBezTo>
                  <a:cubicBezTo>
                    <a:pt x="38" y="12"/>
                    <a:pt x="38" y="12"/>
                    <a:pt x="38" y="12"/>
                  </a:cubicBezTo>
                  <a:cubicBezTo>
                    <a:pt x="38" y="12"/>
                    <a:pt x="38" y="12"/>
                    <a:pt x="38" y="12"/>
                  </a:cubicBezTo>
                  <a:cubicBezTo>
                    <a:pt x="38" y="12"/>
                    <a:pt x="38" y="12"/>
                    <a:pt x="38" y="12"/>
                  </a:cubicBezTo>
                  <a:cubicBezTo>
                    <a:pt x="41" y="11"/>
                    <a:pt x="41" y="11"/>
                    <a:pt x="41" y="11"/>
                  </a:cubicBezTo>
                  <a:cubicBezTo>
                    <a:pt x="44" y="13"/>
                    <a:pt x="44" y="13"/>
                    <a:pt x="44" y="13"/>
                  </a:cubicBezTo>
                  <a:cubicBezTo>
                    <a:pt x="44" y="14"/>
                    <a:pt x="44" y="14"/>
                    <a:pt x="44" y="14"/>
                  </a:cubicBezTo>
                  <a:cubicBezTo>
                    <a:pt x="44" y="14"/>
                    <a:pt x="44" y="14"/>
                    <a:pt x="44" y="14"/>
                  </a:cubicBezTo>
                  <a:cubicBezTo>
                    <a:pt x="49" y="14"/>
                    <a:pt x="49" y="14"/>
                    <a:pt x="49" y="14"/>
                  </a:cubicBezTo>
                  <a:lnTo>
                    <a:pt x="49" y="13"/>
                  </a:lnTo>
                  <a:close/>
                </a:path>
              </a:pathLst>
            </a:custGeom>
            <a:no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50" name="组合 42"/>
          <p:cNvGrpSpPr/>
          <p:nvPr/>
        </p:nvGrpSpPr>
        <p:grpSpPr>
          <a:xfrm>
            <a:off x="5686425" y="5422265"/>
            <a:ext cx="795338" cy="795338"/>
            <a:chOff x="4237118" y="3599883"/>
            <a:chExt cx="637505" cy="637505"/>
          </a:xfrm>
        </p:grpSpPr>
        <p:sp>
          <p:nvSpPr>
            <p:cNvPr id="44" name="椭圆 43"/>
            <p:cNvSpPr/>
            <p:nvPr/>
          </p:nvSpPr>
          <p:spPr>
            <a:xfrm>
              <a:off x="4237118" y="3599883"/>
              <a:ext cx="637505" cy="637505"/>
            </a:xfrm>
            <a:prstGeom prst="ellipse">
              <a:avLst/>
            </a:prstGeom>
            <a:solidFill>
              <a:srgbClr val="5AD2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5" name="Freeform 61"/>
            <p:cNvSpPr>
              <a:spLocks noEditPoints="1"/>
            </p:cNvSpPr>
            <p:nvPr/>
          </p:nvSpPr>
          <p:spPr bwMode="auto">
            <a:xfrm>
              <a:off x="4472524" y="3714405"/>
              <a:ext cx="167965" cy="400827"/>
            </a:xfrm>
            <a:custGeom>
              <a:avLst/>
              <a:gdLst>
                <a:gd name="T0" fmla="*/ 12 w 31"/>
                <a:gd name="T1" fmla="*/ 10 h 74"/>
                <a:gd name="T2" fmla="*/ 10 w 31"/>
                <a:gd name="T3" fmla="*/ 5 h 74"/>
                <a:gd name="T4" fmla="*/ 15 w 31"/>
                <a:gd name="T5" fmla="*/ 0 h 74"/>
                <a:gd name="T6" fmla="*/ 21 w 31"/>
                <a:gd name="T7" fmla="*/ 5 h 74"/>
                <a:gd name="T8" fmla="*/ 18 w 31"/>
                <a:gd name="T9" fmla="*/ 10 h 74"/>
                <a:gd name="T10" fmla="*/ 18 w 31"/>
                <a:gd name="T11" fmla="*/ 13 h 74"/>
                <a:gd name="T12" fmla="*/ 28 w 31"/>
                <a:gd name="T13" fmla="*/ 13 h 74"/>
                <a:gd name="T14" fmla="*/ 31 w 31"/>
                <a:gd name="T15" fmla="*/ 13 h 74"/>
                <a:gd name="T16" fmla="*/ 31 w 31"/>
                <a:gd name="T17" fmla="*/ 16 h 74"/>
                <a:gd name="T18" fmla="*/ 31 w 31"/>
                <a:gd name="T19" fmla="*/ 71 h 74"/>
                <a:gd name="T20" fmla="*/ 31 w 31"/>
                <a:gd name="T21" fmla="*/ 74 h 74"/>
                <a:gd name="T22" fmla="*/ 28 w 31"/>
                <a:gd name="T23" fmla="*/ 74 h 74"/>
                <a:gd name="T24" fmla="*/ 2 w 31"/>
                <a:gd name="T25" fmla="*/ 74 h 74"/>
                <a:gd name="T26" fmla="*/ 0 w 31"/>
                <a:gd name="T27" fmla="*/ 74 h 74"/>
                <a:gd name="T28" fmla="*/ 0 w 31"/>
                <a:gd name="T29" fmla="*/ 71 h 74"/>
                <a:gd name="T30" fmla="*/ 0 w 31"/>
                <a:gd name="T31" fmla="*/ 16 h 74"/>
                <a:gd name="T32" fmla="*/ 0 w 31"/>
                <a:gd name="T33" fmla="*/ 13 h 74"/>
                <a:gd name="T34" fmla="*/ 2 w 31"/>
                <a:gd name="T35" fmla="*/ 13 h 74"/>
                <a:gd name="T36" fmla="*/ 12 w 31"/>
                <a:gd name="T37" fmla="*/ 13 h 74"/>
                <a:gd name="T38" fmla="*/ 12 w 31"/>
                <a:gd name="T39" fmla="*/ 10 h 74"/>
                <a:gd name="T40" fmla="*/ 18 w 31"/>
                <a:gd name="T41" fmla="*/ 18 h 74"/>
                <a:gd name="T42" fmla="*/ 18 w 31"/>
                <a:gd name="T43" fmla="*/ 25 h 74"/>
                <a:gd name="T44" fmla="*/ 18 w 31"/>
                <a:gd name="T45" fmla="*/ 29 h 74"/>
                <a:gd name="T46" fmla="*/ 23 w 31"/>
                <a:gd name="T47" fmla="*/ 29 h 74"/>
                <a:gd name="T48" fmla="*/ 23 w 31"/>
                <a:gd name="T49" fmla="*/ 30 h 74"/>
                <a:gd name="T50" fmla="*/ 18 w 31"/>
                <a:gd name="T51" fmla="*/ 30 h 74"/>
                <a:gd name="T52" fmla="*/ 18 w 31"/>
                <a:gd name="T53" fmla="*/ 42 h 74"/>
                <a:gd name="T54" fmla="*/ 23 w 31"/>
                <a:gd name="T55" fmla="*/ 42 h 74"/>
                <a:gd name="T56" fmla="*/ 23 w 31"/>
                <a:gd name="T57" fmla="*/ 44 h 74"/>
                <a:gd name="T58" fmla="*/ 18 w 31"/>
                <a:gd name="T59" fmla="*/ 44 h 74"/>
                <a:gd name="T60" fmla="*/ 18 w 31"/>
                <a:gd name="T61" fmla="*/ 55 h 74"/>
                <a:gd name="T62" fmla="*/ 23 w 31"/>
                <a:gd name="T63" fmla="*/ 55 h 74"/>
                <a:gd name="T64" fmla="*/ 23 w 31"/>
                <a:gd name="T65" fmla="*/ 57 h 74"/>
                <a:gd name="T66" fmla="*/ 18 w 31"/>
                <a:gd name="T67" fmla="*/ 57 h 74"/>
                <a:gd name="T68" fmla="*/ 18 w 31"/>
                <a:gd name="T69" fmla="*/ 65 h 74"/>
                <a:gd name="T70" fmla="*/ 12 w 31"/>
                <a:gd name="T71" fmla="*/ 65 h 74"/>
                <a:gd name="T72" fmla="*/ 12 w 31"/>
                <a:gd name="T73" fmla="*/ 57 h 74"/>
                <a:gd name="T74" fmla="*/ 8 w 31"/>
                <a:gd name="T75" fmla="*/ 57 h 74"/>
                <a:gd name="T76" fmla="*/ 8 w 31"/>
                <a:gd name="T77" fmla="*/ 55 h 74"/>
                <a:gd name="T78" fmla="*/ 12 w 31"/>
                <a:gd name="T79" fmla="*/ 55 h 74"/>
                <a:gd name="T80" fmla="*/ 12 w 31"/>
                <a:gd name="T81" fmla="*/ 44 h 74"/>
                <a:gd name="T82" fmla="*/ 8 w 31"/>
                <a:gd name="T83" fmla="*/ 44 h 74"/>
                <a:gd name="T84" fmla="*/ 8 w 31"/>
                <a:gd name="T85" fmla="*/ 42 h 74"/>
                <a:gd name="T86" fmla="*/ 12 w 31"/>
                <a:gd name="T87" fmla="*/ 42 h 74"/>
                <a:gd name="T88" fmla="*/ 12 w 31"/>
                <a:gd name="T89" fmla="*/ 30 h 74"/>
                <a:gd name="T90" fmla="*/ 8 w 31"/>
                <a:gd name="T91" fmla="*/ 30 h 74"/>
                <a:gd name="T92" fmla="*/ 8 w 31"/>
                <a:gd name="T93" fmla="*/ 29 h 74"/>
                <a:gd name="T94" fmla="*/ 12 w 31"/>
                <a:gd name="T95" fmla="*/ 29 h 74"/>
                <a:gd name="T96" fmla="*/ 12 w 31"/>
                <a:gd name="T97" fmla="*/ 26 h 74"/>
                <a:gd name="T98" fmla="*/ 12 w 31"/>
                <a:gd name="T99" fmla="*/ 18 h 74"/>
                <a:gd name="T100" fmla="*/ 5 w 31"/>
                <a:gd name="T101" fmla="*/ 18 h 74"/>
                <a:gd name="T102" fmla="*/ 5 w 31"/>
                <a:gd name="T103" fmla="*/ 69 h 74"/>
                <a:gd name="T104" fmla="*/ 26 w 31"/>
                <a:gd name="T105" fmla="*/ 69 h 74"/>
                <a:gd name="T106" fmla="*/ 26 w 31"/>
                <a:gd name="T107" fmla="*/ 18 h 74"/>
                <a:gd name="T108" fmla="*/ 18 w 31"/>
                <a:gd name="T109" fmla="*/ 18 h 74"/>
                <a:gd name="T110" fmla="*/ 17 w 31"/>
                <a:gd name="T111" fmla="*/ 49 h 74"/>
                <a:gd name="T112" fmla="*/ 17 w 31"/>
                <a:gd name="T113" fmla="*/ 8 h 74"/>
                <a:gd name="T114" fmla="*/ 19 w 31"/>
                <a:gd name="T115" fmla="*/ 5 h 74"/>
                <a:gd name="T116" fmla="*/ 15 w 31"/>
                <a:gd name="T117" fmla="*/ 2 h 74"/>
                <a:gd name="T118" fmla="*/ 12 w 31"/>
                <a:gd name="T119" fmla="*/ 5 h 74"/>
                <a:gd name="T120" fmla="*/ 14 w 31"/>
                <a:gd name="T121" fmla="*/ 8 h 74"/>
                <a:gd name="T122" fmla="*/ 14 w 31"/>
                <a:gd name="T123" fmla="*/ 49 h 74"/>
                <a:gd name="T124" fmla="*/ 17 w 31"/>
                <a:gd name="T125"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 h="74">
                  <a:moveTo>
                    <a:pt x="12" y="10"/>
                  </a:moveTo>
                  <a:cubicBezTo>
                    <a:pt x="11" y="9"/>
                    <a:pt x="10" y="7"/>
                    <a:pt x="10" y="5"/>
                  </a:cubicBezTo>
                  <a:cubicBezTo>
                    <a:pt x="10" y="2"/>
                    <a:pt x="12" y="0"/>
                    <a:pt x="15" y="0"/>
                  </a:cubicBezTo>
                  <a:cubicBezTo>
                    <a:pt x="18" y="0"/>
                    <a:pt x="21" y="2"/>
                    <a:pt x="21" y="5"/>
                  </a:cubicBezTo>
                  <a:cubicBezTo>
                    <a:pt x="21" y="7"/>
                    <a:pt x="20" y="9"/>
                    <a:pt x="18" y="10"/>
                  </a:cubicBezTo>
                  <a:cubicBezTo>
                    <a:pt x="18" y="13"/>
                    <a:pt x="18" y="13"/>
                    <a:pt x="18" y="13"/>
                  </a:cubicBezTo>
                  <a:cubicBezTo>
                    <a:pt x="28" y="13"/>
                    <a:pt x="28" y="13"/>
                    <a:pt x="28" y="13"/>
                  </a:cubicBezTo>
                  <a:cubicBezTo>
                    <a:pt x="31" y="13"/>
                    <a:pt x="31" y="13"/>
                    <a:pt x="31" y="13"/>
                  </a:cubicBezTo>
                  <a:cubicBezTo>
                    <a:pt x="31" y="16"/>
                    <a:pt x="31" y="16"/>
                    <a:pt x="31" y="16"/>
                  </a:cubicBezTo>
                  <a:cubicBezTo>
                    <a:pt x="31" y="71"/>
                    <a:pt x="31" y="71"/>
                    <a:pt x="31" y="71"/>
                  </a:cubicBezTo>
                  <a:cubicBezTo>
                    <a:pt x="31" y="74"/>
                    <a:pt x="31" y="74"/>
                    <a:pt x="31" y="74"/>
                  </a:cubicBezTo>
                  <a:cubicBezTo>
                    <a:pt x="28" y="74"/>
                    <a:pt x="28" y="74"/>
                    <a:pt x="28" y="74"/>
                  </a:cubicBezTo>
                  <a:cubicBezTo>
                    <a:pt x="2" y="74"/>
                    <a:pt x="2" y="74"/>
                    <a:pt x="2" y="74"/>
                  </a:cubicBezTo>
                  <a:cubicBezTo>
                    <a:pt x="0" y="74"/>
                    <a:pt x="0" y="74"/>
                    <a:pt x="0" y="74"/>
                  </a:cubicBezTo>
                  <a:cubicBezTo>
                    <a:pt x="0" y="71"/>
                    <a:pt x="0" y="71"/>
                    <a:pt x="0" y="71"/>
                  </a:cubicBezTo>
                  <a:cubicBezTo>
                    <a:pt x="0" y="16"/>
                    <a:pt x="0" y="16"/>
                    <a:pt x="0" y="16"/>
                  </a:cubicBezTo>
                  <a:cubicBezTo>
                    <a:pt x="0" y="13"/>
                    <a:pt x="0" y="13"/>
                    <a:pt x="0" y="13"/>
                  </a:cubicBezTo>
                  <a:cubicBezTo>
                    <a:pt x="2" y="13"/>
                    <a:pt x="2" y="13"/>
                    <a:pt x="2" y="13"/>
                  </a:cubicBezTo>
                  <a:cubicBezTo>
                    <a:pt x="12" y="13"/>
                    <a:pt x="12" y="13"/>
                    <a:pt x="12" y="13"/>
                  </a:cubicBezTo>
                  <a:cubicBezTo>
                    <a:pt x="12" y="10"/>
                    <a:pt x="12" y="10"/>
                    <a:pt x="12" y="10"/>
                  </a:cubicBezTo>
                  <a:close/>
                  <a:moveTo>
                    <a:pt x="18" y="18"/>
                  </a:moveTo>
                  <a:cubicBezTo>
                    <a:pt x="18" y="25"/>
                    <a:pt x="18" y="25"/>
                    <a:pt x="18" y="25"/>
                  </a:cubicBezTo>
                  <a:cubicBezTo>
                    <a:pt x="18" y="29"/>
                    <a:pt x="18" y="29"/>
                    <a:pt x="18" y="29"/>
                  </a:cubicBezTo>
                  <a:cubicBezTo>
                    <a:pt x="23" y="29"/>
                    <a:pt x="23" y="29"/>
                    <a:pt x="23" y="29"/>
                  </a:cubicBezTo>
                  <a:cubicBezTo>
                    <a:pt x="23" y="30"/>
                    <a:pt x="23" y="30"/>
                    <a:pt x="23" y="30"/>
                  </a:cubicBezTo>
                  <a:cubicBezTo>
                    <a:pt x="18" y="30"/>
                    <a:pt x="18" y="30"/>
                    <a:pt x="18" y="30"/>
                  </a:cubicBezTo>
                  <a:cubicBezTo>
                    <a:pt x="18" y="42"/>
                    <a:pt x="18" y="42"/>
                    <a:pt x="18" y="42"/>
                  </a:cubicBezTo>
                  <a:cubicBezTo>
                    <a:pt x="23" y="42"/>
                    <a:pt x="23" y="42"/>
                    <a:pt x="23" y="42"/>
                  </a:cubicBezTo>
                  <a:cubicBezTo>
                    <a:pt x="23" y="44"/>
                    <a:pt x="23" y="44"/>
                    <a:pt x="23" y="44"/>
                  </a:cubicBezTo>
                  <a:cubicBezTo>
                    <a:pt x="18" y="44"/>
                    <a:pt x="18" y="44"/>
                    <a:pt x="18" y="44"/>
                  </a:cubicBezTo>
                  <a:cubicBezTo>
                    <a:pt x="18" y="55"/>
                    <a:pt x="18" y="55"/>
                    <a:pt x="18" y="55"/>
                  </a:cubicBezTo>
                  <a:cubicBezTo>
                    <a:pt x="23" y="55"/>
                    <a:pt x="23" y="55"/>
                    <a:pt x="23" y="55"/>
                  </a:cubicBezTo>
                  <a:cubicBezTo>
                    <a:pt x="23" y="57"/>
                    <a:pt x="23" y="57"/>
                    <a:pt x="23" y="57"/>
                  </a:cubicBezTo>
                  <a:cubicBezTo>
                    <a:pt x="18" y="57"/>
                    <a:pt x="18" y="57"/>
                    <a:pt x="18" y="57"/>
                  </a:cubicBezTo>
                  <a:cubicBezTo>
                    <a:pt x="18" y="65"/>
                    <a:pt x="18" y="65"/>
                    <a:pt x="18" y="65"/>
                  </a:cubicBezTo>
                  <a:cubicBezTo>
                    <a:pt x="12" y="65"/>
                    <a:pt x="12" y="65"/>
                    <a:pt x="12" y="65"/>
                  </a:cubicBezTo>
                  <a:cubicBezTo>
                    <a:pt x="12" y="57"/>
                    <a:pt x="12" y="57"/>
                    <a:pt x="12" y="57"/>
                  </a:cubicBezTo>
                  <a:cubicBezTo>
                    <a:pt x="8" y="57"/>
                    <a:pt x="8" y="57"/>
                    <a:pt x="8" y="57"/>
                  </a:cubicBezTo>
                  <a:cubicBezTo>
                    <a:pt x="8" y="55"/>
                    <a:pt x="8" y="55"/>
                    <a:pt x="8" y="55"/>
                  </a:cubicBezTo>
                  <a:cubicBezTo>
                    <a:pt x="12" y="55"/>
                    <a:pt x="12" y="55"/>
                    <a:pt x="12" y="55"/>
                  </a:cubicBezTo>
                  <a:cubicBezTo>
                    <a:pt x="12" y="44"/>
                    <a:pt x="12" y="44"/>
                    <a:pt x="12" y="44"/>
                  </a:cubicBezTo>
                  <a:cubicBezTo>
                    <a:pt x="8" y="44"/>
                    <a:pt x="8" y="44"/>
                    <a:pt x="8" y="44"/>
                  </a:cubicBezTo>
                  <a:cubicBezTo>
                    <a:pt x="8" y="42"/>
                    <a:pt x="8" y="42"/>
                    <a:pt x="8" y="42"/>
                  </a:cubicBezTo>
                  <a:cubicBezTo>
                    <a:pt x="12" y="42"/>
                    <a:pt x="12" y="42"/>
                    <a:pt x="12" y="42"/>
                  </a:cubicBezTo>
                  <a:cubicBezTo>
                    <a:pt x="12" y="30"/>
                    <a:pt x="12" y="30"/>
                    <a:pt x="12" y="30"/>
                  </a:cubicBezTo>
                  <a:cubicBezTo>
                    <a:pt x="8" y="30"/>
                    <a:pt x="8" y="30"/>
                    <a:pt x="8" y="30"/>
                  </a:cubicBezTo>
                  <a:cubicBezTo>
                    <a:pt x="8" y="29"/>
                    <a:pt x="8" y="29"/>
                    <a:pt x="8" y="29"/>
                  </a:cubicBezTo>
                  <a:cubicBezTo>
                    <a:pt x="12" y="29"/>
                    <a:pt x="12" y="29"/>
                    <a:pt x="12" y="29"/>
                  </a:cubicBezTo>
                  <a:cubicBezTo>
                    <a:pt x="12" y="26"/>
                    <a:pt x="12" y="26"/>
                    <a:pt x="12" y="26"/>
                  </a:cubicBezTo>
                  <a:cubicBezTo>
                    <a:pt x="12" y="18"/>
                    <a:pt x="12" y="18"/>
                    <a:pt x="12" y="18"/>
                  </a:cubicBezTo>
                  <a:cubicBezTo>
                    <a:pt x="5" y="18"/>
                    <a:pt x="5" y="18"/>
                    <a:pt x="5" y="18"/>
                  </a:cubicBezTo>
                  <a:cubicBezTo>
                    <a:pt x="5" y="69"/>
                    <a:pt x="5" y="69"/>
                    <a:pt x="5" y="69"/>
                  </a:cubicBezTo>
                  <a:cubicBezTo>
                    <a:pt x="26" y="69"/>
                    <a:pt x="26" y="69"/>
                    <a:pt x="26" y="69"/>
                  </a:cubicBezTo>
                  <a:cubicBezTo>
                    <a:pt x="26" y="18"/>
                    <a:pt x="26" y="18"/>
                    <a:pt x="26" y="18"/>
                  </a:cubicBezTo>
                  <a:cubicBezTo>
                    <a:pt x="18" y="18"/>
                    <a:pt x="18" y="18"/>
                    <a:pt x="18" y="18"/>
                  </a:cubicBezTo>
                  <a:close/>
                  <a:moveTo>
                    <a:pt x="17" y="49"/>
                  </a:moveTo>
                  <a:cubicBezTo>
                    <a:pt x="17" y="8"/>
                    <a:pt x="17" y="8"/>
                    <a:pt x="17" y="8"/>
                  </a:cubicBezTo>
                  <a:cubicBezTo>
                    <a:pt x="18" y="8"/>
                    <a:pt x="19" y="7"/>
                    <a:pt x="19" y="5"/>
                  </a:cubicBezTo>
                  <a:cubicBezTo>
                    <a:pt x="19" y="4"/>
                    <a:pt x="17" y="2"/>
                    <a:pt x="15" y="2"/>
                  </a:cubicBezTo>
                  <a:cubicBezTo>
                    <a:pt x="14" y="2"/>
                    <a:pt x="12" y="4"/>
                    <a:pt x="12" y="5"/>
                  </a:cubicBezTo>
                  <a:cubicBezTo>
                    <a:pt x="12" y="7"/>
                    <a:pt x="13" y="8"/>
                    <a:pt x="14" y="8"/>
                  </a:cubicBezTo>
                  <a:cubicBezTo>
                    <a:pt x="14" y="49"/>
                    <a:pt x="14" y="49"/>
                    <a:pt x="14" y="49"/>
                  </a:cubicBezTo>
                  <a:lnTo>
                    <a:pt x="17" y="49"/>
                  </a:lnTo>
                  <a:close/>
                </a:path>
              </a:pathLst>
            </a:custGeom>
            <a:no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grpSp>
        <p:nvGrpSpPr>
          <p:cNvPr id="18451" name="组合 45"/>
          <p:cNvGrpSpPr/>
          <p:nvPr/>
        </p:nvGrpSpPr>
        <p:grpSpPr>
          <a:xfrm>
            <a:off x="7277100" y="3883978"/>
            <a:ext cx="793750" cy="795337"/>
            <a:chOff x="5512416" y="2365994"/>
            <a:chExt cx="637505" cy="637505"/>
          </a:xfrm>
        </p:grpSpPr>
        <p:sp>
          <p:nvSpPr>
            <p:cNvPr id="47" name="椭圆 46"/>
            <p:cNvSpPr/>
            <p:nvPr/>
          </p:nvSpPr>
          <p:spPr>
            <a:xfrm>
              <a:off x="5512416" y="2365994"/>
              <a:ext cx="637505" cy="637505"/>
            </a:xfrm>
            <a:prstGeom prst="ellipse">
              <a:avLst/>
            </a:prstGeom>
            <a:solidFill>
              <a:srgbClr val="58D3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8" name="Freeform 56"/>
            <p:cNvSpPr>
              <a:spLocks noEditPoints="1"/>
            </p:cNvSpPr>
            <p:nvPr/>
          </p:nvSpPr>
          <p:spPr bwMode="auto">
            <a:xfrm>
              <a:off x="5647567" y="2502147"/>
              <a:ext cx="362103" cy="349929"/>
            </a:xfrm>
            <a:custGeom>
              <a:avLst/>
              <a:gdLst>
                <a:gd name="T0" fmla="*/ 58 w 78"/>
                <a:gd name="T1" fmla="*/ 52 h 75"/>
                <a:gd name="T2" fmla="*/ 65 w 78"/>
                <a:gd name="T3" fmla="*/ 59 h 75"/>
                <a:gd name="T4" fmla="*/ 73 w 78"/>
                <a:gd name="T5" fmla="*/ 51 h 75"/>
                <a:gd name="T6" fmla="*/ 78 w 78"/>
                <a:gd name="T7" fmla="*/ 57 h 75"/>
                <a:gd name="T8" fmla="*/ 58 w 78"/>
                <a:gd name="T9" fmla="*/ 75 h 75"/>
                <a:gd name="T10" fmla="*/ 53 w 78"/>
                <a:gd name="T11" fmla="*/ 69 h 75"/>
                <a:gd name="T12" fmla="*/ 61 w 78"/>
                <a:gd name="T13" fmla="*/ 62 h 75"/>
                <a:gd name="T14" fmla="*/ 55 w 78"/>
                <a:gd name="T15" fmla="*/ 55 h 75"/>
                <a:gd name="T16" fmla="*/ 46 w 78"/>
                <a:gd name="T17" fmla="*/ 62 h 75"/>
                <a:gd name="T18" fmla="*/ 14 w 78"/>
                <a:gd name="T19" fmla="*/ 27 h 75"/>
                <a:gd name="T20" fmla="*/ 19 w 78"/>
                <a:gd name="T21" fmla="*/ 23 h 75"/>
                <a:gd name="T22" fmla="*/ 17 w 78"/>
                <a:gd name="T23" fmla="*/ 21 h 75"/>
                <a:gd name="T24" fmla="*/ 28 w 78"/>
                <a:gd name="T25" fmla="*/ 10 h 75"/>
                <a:gd name="T26" fmla="*/ 30 w 78"/>
                <a:gd name="T27" fmla="*/ 13 h 75"/>
                <a:gd name="T28" fmla="*/ 35 w 78"/>
                <a:gd name="T29" fmla="*/ 9 h 75"/>
                <a:gd name="T30" fmla="*/ 67 w 78"/>
                <a:gd name="T31" fmla="*/ 44 h 75"/>
                <a:gd name="T32" fmla="*/ 58 w 78"/>
                <a:gd name="T33" fmla="*/ 52 h 75"/>
                <a:gd name="T34" fmla="*/ 7 w 78"/>
                <a:gd name="T35" fmla="*/ 6 h 75"/>
                <a:gd name="T36" fmla="*/ 1 w 78"/>
                <a:gd name="T37" fmla="*/ 19 h 75"/>
                <a:gd name="T38" fmla="*/ 13 w 78"/>
                <a:gd name="T39" fmla="*/ 20 h 75"/>
                <a:gd name="T40" fmla="*/ 7 w 78"/>
                <a:gd name="T41" fmla="*/ 6 h 75"/>
                <a:gd name="T42" fmla="*/ 22 w 78"/>
                <a:gd name="T43" fmla="*/ 12 h 75"/>
                <a:gd name="T44" fmla="*/ 11 w 78"/>
                <a:gd name="T45" fmla="*/ 0 h 75"/>
                <a:gd name="T46" fmla="*/ 11 w 78"/>
                <a:gd name="T47" fmla="*/ 7 h 75"/>
                <a:gd name="T48" fmla="*/ 19 w 78"/>
                <a:gd name="T49" fmla="*/ 16 h 75"/>
                <a:gd name="T50" fmla="*/ 22 w 78"/>
                <a:gd name="T51" fmla="*/ 12 h 75"/>
                <a:gd name="T52" fmla="*/ 57 w 78"/>
                <a:gd name="T53" fmla="*/ 39 h 75"/>
                <a:gd name="T54" fmla="*/ 52 w 78"/>
                <a:gd name="T55" fmla="*/ 43 h 75"/>
                <a:gd name="T56" fmla="*/ 50 w 78"/>
                <a:gd name="T57" fmla="*/ 41 h 75"/>
                <a:gd name="T58" fmla="*/ 55 w 78"/>
                <a:gd name="T59" fmla="*/ 37 h 75"/>
                <a:gd name="T60" fmla="*/ 35 w 78"/>
                <a:gd name="T61" fmla="*/ 14 h 75"/>
                <a:gd name="T62" fmla="*/ 20 w 78"/>
                <a:gd name="T63" fmla="*/ 28 h 75"/>
                <a:gd name="T64" fmla="*/ 46 w 78"/>
                <a:gd name="T65" fmla="*/ 57 h 75"/>
                <a:gd name="T66" fmla="*/ 52 w 78"/>
                <a:gd name="T67" fmla="*/ 51 h 75"/>
                <a:gd name="T68" fmla="*/ 44 w 78"/>
                <a:gd name="T69" fmla="*/ 43 h 75"/>
                <a:gd name="T70" fmla="*/ 47 w 78"/>
                <a:gd name="T71" fmla="*/ 40 h 75"/>
                <a:gd name="T72" fmla="*/ 55 w 78"/>
                <a:gd name="T73" fmla="*/ 49 h 75"/>
                <a:gd name="T74" fmla="*/ 61 w 78"/>
                <a:gd name="T75" fmla="*/ 43 h 75"/>
                <a:gd name="T76" fmla="*/ 57 w 78"/>
                <a:gd name="T77" fmla="*/ 39 h 75"/>
                <a:gd name="T78" fmla="*/ 36 w 78"/>
                <a:gd name="T79" fmla="*/ 24 h 75"/>
                <a:gd name="T80" fmla="*/ 39 w 78"/>
                <a:gd name="T81" fmla="*/ 22 h 75"/>
                <a:gd name="T82" fmla="*/ 35 w 78"/>
                <a:gd name="T83" fmla="*/ 17 h 75"/>
                <a:gd name="T84" fmla="*/ 23 w 78"/>
                <a:gd name="T85" fmla="*/ 28 h 75"/>
                <a:gd name="T86" fmla="*/ 38 w 78"/>
                <a:gd name="T87" fmla="*/ 46 h 75"/>
                <a:gd name="T88" fmla="*/ 50 w 78"/>
                <a:gd name="T89" fmla="*/ 35 h 75"/>
                <a:gd name="T90" fmla="*/ 47 w 78"/>
                <a:gd name="T91" fmla="*/ 31 h 75"/>
                <a:gd name="T92" fmla="*/ 44 w 78"/>
                <a:gd name="T93" fmla="*/ 33 h 75"/>
                <a:gd name="T94" fmla="*/ 44 w 78"/>
                <a:gd name="T95" fmla="*/ 33 h 75"/>
                <a:gd name="T96" fmla="*/ 47 w 78"/>
                <a:gd name="T97" fmla="*/ 30 h 75"/>
                <a:gd name="T98" fmla="*/ 39 w 78"/>
                <a:gd name="T99" fmla="*/ 22 h 75"/>
                <a:gd name="T100" fmla="*/ 37 w 78"/>
                <a:gd name="T101" fmla="*/ 25 h 75"/>
                <a:gd name="T102" fmla="*/ 36 w 78"/>
                <a:gd name="T103" fmla="*/ 2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75">
                  <a:moveTo>
                    <a:pt x="58" y="52"/>
                  </a:moveTo>
                  <a:cubicBezTo>
                    <a:pt x="65" y="59"/>
                    <a:pt x="65" y="59"/>
                    <a:pt x="65" y="59"/>
                  </a:cubicBezTo>
                  <a:cubicBezTo>
                    <a:pt x="73" y="51"/>
                    <a:pt x="73" y="51"/>
                    <a:pt x="73" y="51"/>
                  </a:cubicBezTo>
                  <a:cubicBezTo>
                    <a:pt x="78" y="57"/>
                    <a:pt x="78" y="57"/>
                    <a:pt x="78" y="57"/>
                  </a:cubicBezTo>
                  <a:cubicBezTo>
                    <a:pt x="58" y="75"/>
                    <a:pt x="58" y="75"/>
                    <a:pt x="58" y="75"/>
                  </a:cubicBezTo>
                  <a:cubicBezTo>
                    <a:pt x="53" y="69"/>
                    <a:pt x="53" y="69"/>
                    <a:pt x="53" y="69"/>
                  </a:cubicBezTo>
                  <a:cubicBezTo>
                    <a:pt x="61" y="62"/>
                    <a:pt x="61" y="62"/>
                    <a:pt x="61" y="62"/>
                  </a:cubicBezTo>
                  <a:cubicBezTo>
                    <a:pt x="55" y="55"/>
                    <a:pt x="55" y="55"/>
                    <a:pt x="55" y="55"/>
                  </a:cubicBezTo>
                  <a:cubicBezTo>
                    <a:pt x="46" y="62"/>
                    <a:pt x="46" y="62"/>
                    <a:pt x="46" y="62"/>
                  </a:cubicBezTo>
                  <a:cubicBezTo>
                    <a:pt x="14" y="27"/>
                    <a:pt x="14" y="27"/>
                    <a:pt x="14" y="27"/>
                  </a:cubicBezTo>
                  <a:cubicBezTo>
                    <a:pt x="19" y="23"/>
                    <a:pt x="19" y="23"/>
                    <a:pt x="19" y="23"/>
                  </a:cubicBezTo>
                  <a:cubicBezTo>
                    <a:pt x="17" y="21"/>
                    <a:pt x="17" y="21"/>
                    <a:pt x="17" y="21"/>
                  </a:cubicBezTo>
                  <a:cubicBezTo>
                    <a:pt x="28" y="10"/>
                    <a:pt x="28" y="10"/>
                    <a:pt x="28" y="10"/>
                  </a:cubicBezTo>
                  <a:cubicBezTo>
                    <a:pt x="30" y="13"/>
                    <a:pt x="30" y="13"/>
                    <a:pt x="30" y="13"/>
                  </a:cubicBezTo>
                  <a:cubicBezTo>
                    <a:pt x="35" y="9"/>
                    <a:pt x="35" y="9"/>
                    <a:pt x="35" y="9"/>
                  </a:cubicBezTo>
                  <a:cubicBezTo>
                    <a:pt x="67" y="44"/>
                    <a:pt x="67" y="44"/>
                    <a:pt x="67" y="44"/>
                  </a:cubicBezTo>
                  <a:cubicBezTo>
                    <a:pt x="58" y="52"/>
                    <a:pt x="58" y="52"/>
                    <a:pt x="58" y="52"/>
                  </a:cubicBezTo>
                  <a:close/>
                  <a:moveTo>
                    <a:pt x="7" y="6"/>
                  </a:moveTo>
                  <a:cubicBezTo>
                    <a:pt x="6" y="7"/>
                    <a:pt x="2" y="14"/>
                    <a:pt x="1" y="19"/>
                  </a:cubicBezTo>
                  <a:cubicBezTo>
                    <a:pt x="0" y="28"/>
                    <a:pt x="14" y="26"/>
                    <a:pt x="13" y="20"/>
                  </a:cubicBezTo>
                  <a:cubicBezTo>
                    <a:pt x="12" y="15"/>
                    <a:pt x="9" y="8"/>
                    <a:pt x="7" y="6"/>
                  </a:cubicBezTo>
                  <a:close/>
                  <a:moveTo>
                    <a:pt x="22" y="12"/>
                  </a:moveTo>
                  <a:cubicBezTo>
                    <a:pt x="11" y="0"/>
                    <a:pt x="11" y="0"/>
                    <a:pt x="11" y="0"/>
                  </a:cubicBezTo>
                  <a:cubicBezTo>
                    <a:pt x="11" y="7"/>
                    <a:pt x="11" y="7"/>
                    <a:pt x="11" y="7"/>
                  </a:cubicBezTo>
                  <a:cubicBezTo>
                    <a:pt x="19" y="16"/>
                    <a:pt x="19" y="16"/>
                    <a:pt x="19" y="16"/>
                  </a:cubicBezTo>
                  <a:cubicBezTo>
                    <a:pt x="22" y="12"/>
                    <a:pt x="22" y="12"/>
                    <a:pt x="22" y="12"/>
                  </a:cubicBezTo>
                  <a:close/>
                  <a:moveTo>
                    <a:pt x="57" y="39"/>
                  </a:moveTo>
                  <a:cubicBezTo>
                    <a:pt x="52" y="43"/>
                    <a:pt x="52" y="43"/>
                    <a:pt x="52" y="43"/>
                  </a:cubicBezTo>
                  <a:cubicBezTo>
                    <a:pt x="50" y="41"/>
                    <a:pt x="50" y="41"/>
                    <a:pt x="50" y="41"/>
                  </a:cubicBezTo>
                  <a:cubicBezTo>
                    <a:pt x="55" y="37"/>
                    <a:pt x="55" y="37"/>
                    <a:pt x="55" y="37"/>
                  </a:cubicBezTo>
                  <a:cubicBezTo>
                    <a:pt x="35" y="14"/>
                    <a:pt x="35" y="14"/>
                    <a:pt x="35" y="14"/>
                  </a:cubicBezTo>
                  <a:cubicBezTo>
                    <a:pt x="20" y="28"/>
                    <a:pt x="20" y="28"/>
                    <a:pt x="20" y="28"/>
                  </a:cubicBezTo>
                  <a:cubicBezTo>
                    <a:pt x="46" y="57"/>
                    <a:pt x="46" y="57"/>
                    <a:pt x="46" y="57"/>
                  </a:cubicBezTo>
                  <a:cubicBezTo>
                    <a:pt x="52" y="51"/>
                    <a:pt x="52" y="51"/>
                    <a:pt x="52" y="51"/>
                  </a:cubicBezTo>
                  <a:cubicBezTo>
                    <a:pt x="44" y="43"/>
                    <a:pt x="44" y="43"/>
                    <a:pt x="44" y="43"/>
                  </a:cubicBezTo>
                  <a:cubicBezTo>
                    <a:pt x="47" y="40"/>
                    <a:pt x="47" y="40"/>
                    <a:pt x="47" y="40"/>
                  </a:cubicBezTo>
                  <a:cubicBezTo>
                    <a:pt x="55" y="49"/>
                    <a:pt x="55" y="49"/>
                    <a:pt x="55" y="49"/>
                  </a:cubicBezTo>
                  <a:cubicBezTo>
                    <a:pt x="61" y="43"/>
                    <a:pt x="61" y="43"/>
                    <a:pt x="61" y="43"/>
                  </a:cubicBezTo>
                  <a:cubicBezTo>
                    <a:pt x="58" y="40"/>
                    <a:pt x="60" y="42"/>
                    <a:pt x="57" y="39"/>
                  </a:cubicBezTo>
                  <a:close/>
                  <a:moveTo>
                    <a:pt x="36" y="24"/>
                  </a:moveTo>
                  <a:cubicBezTo>
                    <a:pt x="39" y="22"/>
                    <a:pt x="39" y="22"/>
                    <a:pt x="39" y="22"/>
                  </a:cubicBezTo>
                  <a:cubicBezTo>
                    <a:pt x="35" y="17"/>
                    <a:pt x="35" y="17"/>
                    <a:pt x="35" y="17"/>
                  </a:cubicBezTo>
                  <a:cubicBezTo>
                    <a:pt x="23" y="28"/>
                    <a:pt x="23" y="28"/>
                    <a:pt x="23" y="28"/>
                  </a:cubicBezTo>
                  <a:cubicBezTo>
                    <a:pt x="38" y="46"/>
                    <a:pt x="38" y="46"/>
                    <a:pt x="38" y="46"/>
                  </a:cubicBezTo>
                  <a:cubicBezTo>
                    <a:pt x="50" y="35"/>
                    <a:pt x="50" y="35"/>
                    <a:pt x="50" y="35"/>
                  </a:cubicBezTo>
                  <a:cubicBezTo>
                    <a:pt x="47" y="31"/>
                    <a:pt x="47" y="31"/>
                    <a:pt x="47" y="31"/>
                  </a:cubicBezTo>
                  <a:cubicBezTo>
                    <a:pt x="44" y="33"/>
                    <a:pt x="44" y="33"/>
                    <a:pt x="44" y="33"/>
                  </a:cubicBezTo>
                  <a:cubicBezTo>
                    <a:pt x="44" y="33"/>
                    <a:pt x="44" y="33"/>
                    <a:pt x="44" y="33"/>
                  </a:cubicBezTo>
                  <a:cubicBezTo>
                    <a:pt x="47" y="30"/>
                    <a:pt x="47" y="30"/>
                    <a:pt x="47" y="30"/>
                  </a:cubicBezTo>
                  <a:cubicBezTo>
                    <a:pt x="39" y="22"/>
                    <a:pt x="39" y="22"/>
                    <a:pt x="39" y="22"/>
                  </a:cubicBezTo>
                  <a:cubicBezTo>
                    <a:pt x="37" y="25"/>
                    <a:pt x="37" y="25"/>
                    <a:pt x="37" y="25"/>
                  </a:cubicBezTo>
                  <a:lnTo>
                    <a:pt x="36" y="24"/>
                  </a:lnTo>
                  <a:close/>
                </a:path>
              </a:pathLst>
            </a:custGeom>
            <a:solidFill>
              <a:schemeClr val="bg1"/>
            </a:solid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sp>
        <p:nvSpPr>
          <p:cNvPr id="49" name="任意多边形 48"/>
          <p:cNvSpPr/>
          <p:nvPr/>
        </p:nvSpPr>
        <p:spPr>
          <a:xfrm>
            <a:off x="6097588" y="3080703"/>
            <a:ext cx="6350" cy="420688"/>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0" name="任意多边形 49"/>
          <p:cNvSpPr/>
          <p:nvPr/>
        </p:nvSpPr>
        <p:spPr>
          <a:xfrm flipH="1">
            <a:off x="6657975" y="3420428"/>
            <a:ext cx="312738" cy="280988"/>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1" name="任意多边形 50"/>
          <p:cNvSpPr/>
          <p:nvPr/>
        </p:nvSpPr>
        <p:spPr>
          <a:xfrm>
            <a:off x="5222875" y="3407728"/>
            <a:ext cx="314325" cy="279400"/>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2" name="任意多边形 51"/>
          <p:cNvSpPr/>
          <p:nvPr/>
        </p:nvSpPr>
        <p:spPr>
          <a:xfrm>
            <a:off x="4889500" y="4271328"/>
            <a:ext cx="414338" cy="3175"/>
          </a:xfrm>
          <a:custGeom>
            <a:avLst/>
            <a:gdLst>
              <a:gd name="connsiteX0" fmla="*/ 0 w 5347"/>
              <a:gd name="connsiteY0" fmla="*/ 0 h 336884"/>
              <a:gd name="connsiteX1" fmla="*/ 5347 w 5347"/>
              <a:gd name="connsiteY1" fmla="*/ 336884 h 336884"/>
              <a:gd name="connsiteX2" fmla="*/ 5347 w 5347"/>
              <a:gd name="connsiteY2" fmla="*/ 336884 h 336884"/>
              <a:gd name="connsiteX0-1" fmla="*/ 0 w 10935"/>
              <a:gd name="connsiteY0-2" fmla="*/ 526 h 10526"/>
              <a:gd name="connsiteX1-3" fmla="*/ 10000 w 10935"/>
              <a:gd name="connsiteY1-4" fmla="*/ 10526 h 10526"/>
              <a:gd name="connsiteX2-5" fmla="*/ 10656 w 10935"/>
              <a:gd name="connsiteY2-6" fmla="*/ 0 h 10526"/>
              <a:gd name="connsiteX0-7" fmla="*/ 0 w 10656"/>
              <a:gd name="connsiteY0-8" fmla="*/ 526 h 526"/>
              <a:gd name="connsiteX1-9" fmla="*/ 10656 w 10656"/>
              <a:gd name="connsiteY1-10" fmla="*/ 0 h 526"/>
              <a:gd name="connsiteX0-11" fmla="*/ 0 w 10000"/>
              <a:gd name="connsiteY0-12" fmla="*/ 98940 h 98940"/>
              <a:gd name="connsiteX1-13" fmla="*/ 10000 w 10000"/>
              <a:gd name="connsiteY1-14" fmla="*/ 0 h 98940"/>
              <a:gd name="connsiteX0-15" fmla="*/ 0 w 9385"/>
              <a:gd name="connsiteY0-16" fmla="*/ 10000 h 10000"/>
              <a:gd name="connsiteX1-17" fmla="*/ 9385 w 9385"/>
              <a:gd name="connsiteY1-18" fmla="*/ 0 h 10000"/>
              <a:gd name="connsiteX0-19" fmla="*/ 0 w 10164"/>
              <a:gd name="connsiteY0-20" fmla="*/ 0 h 34470"/>
              <a:gd name="connsiteX1-21" fmla="*/ 10164 w 10164"/>
              <a:gd name="connsiteY1-22" fmla="*/ 34470 h 34470"/>
              <a:gd name="connsiteX0-23" fmla="*/ 0 w 10164"/>
              <a:gd name="connsiteY0-24" fmla="*/ 10000 h 10000"/>
              <a:gd name="connsiteX1-25" fmla="*/ 10164 w 10164"/>
              <a:gd name="connsiteY1-26" fmla="*/ 0 h 10000"/>
            </a:gdLst>
            <a:ahLst/>
            <a:cxnLst>
              <a:cxn ang="0">
                <a:pos x="connsiteX0-1" y="connsiteY0-2"/>
              </a:cxn>
              <a:cxn ang="0">
                <a:pos x="connsiteX1-3" y="connsiteY1-4"/>
              </a:cxn>
            </a:cxnLst>
            <a:rect l="l" t="t" r="r" b="b"/>
            <a:pathLst>
              <a:path w="10164" h="10000">
                <a:moveTo>
                  <a:pt x="0" y="10000"/>
                </a:moveTo>
                <a:lnTo>
                  <a:pt x="10164" y="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3" name="任意多边形 52"/>
          <p:cNvSpPr/>
          <p:nvPr/>
        </p:nvSpPr>
        <p:spPr>
          <a:xfrm>
            <a:off x="6883400" y="4271328"/>
            <a:ext cx="414338" cy="3175"/>
          </a:xfrm>
          <a:custGeom>
            <a:avLst/>
            <a:gdLst>
              <a:gd name="connsiteX0" fmla="*/ 0 w 5347"/>
              <a:gd name="connsiteY0" fmla="*/ 0 h 336884"/>
              <a:gd name="connsiteX1" fmla="*/ 5347 w 5347"/>
              <a:gd name="connsiteY1" fmla="*/ 336884 h 336884"/>
              <a:gd name="connsiteX2" fmla="*/ 5347 w 5347"/>
              <a:gd name="connsiteY2" fmla="*/ 336884 h 336884"/>
              <a:gd name="connsiteX0-1" fmla="*/ 0 w 10935"/>
              <a:gd name="connsiteY0-2" fmla="*/ 526 h 10526"/>
              <a:gd name="connsiteX1-3" fmla="*/ 10000 w 10935"/>
              <a:gd name="connsiteY1-4" fmla="*/ 10526 h 10526"/>
              <a:gd name="connsiteX2-5" fmla="*/ 10656 w 10935"/>
              <a:gd name="connsiteY2-6" fmla="*/ 0 h 10526"/>
              <a:gd name="connsiteX0-7" fmla="*/ 0 w 10656"/>
              <a:gd name="connsiteY0-8" fmla="*/ 526 h 526"/>
              <a:gd name="connsiteX1-9" fmla="*/ 10656 w 10656"/>
              <a:gd name="connsiteY1-10" fmla="*/ 0 h 526"/>
              <a:gd name="connsiteX0-11" fmla="*/ 0 w 10000"/>
              <a:gd name="connsiteY0-12" fmla="*/ 98940 h 98940"/>
              <a:gd name="connsiteX1-13" fmla="*/ 10000 w 10000"/>
              <a:gd name="connsiteY1-14" fmla="*/ 0 h 98940"/>
              <a:gd name="connsiteX0-15" fmla="*/ 0 w 9385"/>
              <a:gd name="connsiteY0-16" fmla="*/ 10000 h 10000"/>
              <a:gd name="connsiteX1-17" fmla="*/ 9385 w 9385"/>
              <a:gd name="connsiteY1-18" fmla="*/ 0 h 10000"/>
              <a:gd name="connsiteX0-19" fmla="*/ 0 w 10164"/>
              <a:gd name="connsiteY0-20" fmla="*/ 0 h 34470"/>
              <a:gd name="connsiteX1-21" fmla="*/ 10164 w 10164"/>
              <a:gd name="connsiteY1-22" fmla="*/ 34470 h 34470"/>
              <a:gd name="connsiteX0-23" fmla="*/ 0 w 10164"/>
              <a:gd name="connsiteY0-24" fmla="*/ 10000 h 10000"/>
              <a:gd name="connsiteX1-25" fmla="*/ 10164 w 10164"/>
              <a:gd name="connsiteY1-26" fmla="*/ 0 h 10000"/>
            </a:gdLst>
            <a:ahLst/>
            <a:cxnLst>
              <a:cxn ang="0">
                <a:pos x="connsiteX0-1" y="connsiteY0-2"/>
              </a:cxn>
              <a:cxn ang="0">
                <a:pos x="connsiteX1-3" y="connsiteY1-4"/>
              </a:cxn>
            </a:cxnLst>
            <a:rect l="l" t="t" r="r" b="b"/>
            <a:pathLst>
              <a:path w="10164" h="10000">
                <a:moveTo>
                  <a:pt x="0" y="10000"/>
                </a:moveTo>
                <a:lnTo>
                  <a:pt x="10164" y="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4" name="任意多边形 53"/>
          <p:cNvSpPr/>
          <p:nvPr/>
        </p:nvSpPr>
        <p:spPr>
          <a:xfrm flipH="1">
            <a:off x="5130800" y="4834890"/>
            <a:ext cx="425450" cy="387350"/>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5" name="任意多边形 54"/>
          <p:cNvSpPr/>
          <p:nvPr/>
        </p:nvSpPr>
        <p:spPr>
          <a:xfrm>
            <a:off x="6677025" y="4847590"/>
            <a:ext cx="273050" cy="280988"/>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6" name="任意多边形 55"/>
          <p:cNvSpPr/>
          <p:nvPr/>
        </p:nvSpPr>
        <p:spPr>
          <a:xfrm>
            <a:off x="6103938" y="5047615"/>
            <a:ext cx="6350" cy="420688"/>
          </a:xfrm>
          <a:custGeom>
            <a:avLst/>
            <a:gdLst>
              <a:gd name="connsiteX0" fmla="*/ 0 w 5347"/>
              <a:gd name="connsiteY0" fmla="*/ 0 h 336884"/>
              <a:gd name="connsiteX1" fmla="*/ 5347 w 5347"/>
              <a:gd name="connsiteY1" fmla="*/ 336884 h 336884"/>
              <a:gd name="connsiteX2" fmla="*/ 5347 w 5347"/>
              <a:gd name="connsiteY2" fmla="*/ 336884 h 336884"/>
            </a:gdLst>
            <a:ahLst/>
            <a:cxnLst>
              <a:cxn ang="0">
                <a:pos x="connsiteX0" y="connsiteY0"/>
              </a:cxn>
              <a:cxn ang="0">
                <a:pos x="connsiteX1" y="connsiteY1"/>
              </a:cxn>
              <a:cxn ang="0">
                <a:pos x="connsiteX2" y="connsiteY2"/>
              </a:cxn>
            </a:cxnLst>
            <a:rect l="l" t="t" r="r" b="b"/>
            <a:pathLst>
              <a:path w="5347" h="336884">
                <a:moveTo>
                  <a:pt x="0" y="0"/>
                </a:moveTo>
                <a:cubicBezTo>
                  <a:pt x="1782" y="112295"/>
                  <a:pt x="3565" y="224589"/>
                  <a:pt x="5347" y="336884"/>
                </a:cubicBezTo>
                <a:lnTo>
                  <a:pt x="5347" y="336884"/>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7" name="任意多边形 56"/>
          <p:cNvSpPr/>
          <p:nvPr/>
        </p:nvSpPr>
        <p:spPr>
          <a:xfrm>
            <a:off x="5610225" y="2267903"/>
            <a:ext cx="493713" cy="325438"/>
          </a:xfrm>
          <a:custGeom>
            <a:avLst/>
            <a:gdLst>
              <a:gd name="connsiteX0" fmla="*/ 0 w 395705"/>
              <a:gd name="connsiteY0" fmla="*/ 5347 h 262021"/>
              <a:gd name="connsiteX1" fmla="*/ 390358 w 395705"/>
              <a:gd name="connsiteY1" fmla="*/ 0 h 262021"/>
              <a:gd name="connsiteX2" fmla="*/ 395705 w 395705"/>
              <a:gd name="connsiteY2" fmla="*/ 262021 h 262021"/>
            </a:gdLst>
            <a:ahLst/>
            <a:cxnLst>
              <a:cxn ang="0">
                <a:pos x="connsiteX0" y="connsiteY0"/>
              </a:cxn>
              <a:cxn ang="0">
                <a:pos x="connsiteX1" y="connsiteY1"/>
              </a:cxn>
              <a:cxn ang="0">
                <a:pos x="connsiteX2" y="connsiteY2"/>
              </a:cxn>
            </a:cxnLst>
            <a:rect l="l" t="t" r="r" b="b"/>
            <a:pathLst>
              <a:path w="395705" h="262021">
                <a:moveTo>
                  <a:pt x="0" y="5347"/>
                </a:moveTo>
                <a:lnTo>
                  <a:pt x="390358" y="0"/>
                </a:lnTo>
                <a:lnTo>
                  <a:pt x="395705" y="262021"/>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8" name="任意多边形 57"/>
          <p:cNvSpPr/>
          <p:nvPr/>
        </p:nvSpPr>
        <p:spPr>
          <a:xfrm>
            <a:off x="6091238" y="6135053"/>
            <a:ext cx="546100" cy="153988"/>
          </a:xfrm>
          <a:custGeom>
            <a:avLst/>
            <a:gdLst>
              <a:gd name="connsiteX0" fmla="*/ 0 w 438484"/>
              <a:gd name="connsiteY0" fmla="*/ 0 h 122990"/>
              <a:gd name="connsiteX1" fmla="*/ 0 w 438484"/>
              <a:gd name="connsiteY1" fmla="*/ 117642 h 122990"/>
              <a:gd name="connsiteX2" fmla="*/ 438484 w 438484"/>
              <a:gd name="connsiteY2" fmla="*/ 122990 h 122990"/>
            </a:gdLst>
            <a:ahLst/>
            <a:cxnLst>
              <a:cxn ang="0">
                <a:pos x="connsiteX0" y="connsiteY0"/>
              </a:cxn>
              <a:cxn ang="0">
                <a:pos x="connsiteX1" y="connsiteY1"/>
              </a:cxn>
              <a:cxn ang="0">
                <a:pos x="connsiteX2" y="connsiteY2"/>
              </a:cxn>
            </a:cxnLst>
            <a:rect l="l" t="t" r="r" b="b"/>
            <a:pathLst>
              <a:path w="438484" h="122990">
                <a:moveTo>
                  <a:pt x="0" y="0"/>
                </a:moveTo>
                <a:lnTo>
                  <a:pt x="0" y="117642"/>
                </a:lnTo>
                <a:lnTo>
                  <a:pt x="438484" y="12299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62" name="TextBox 8"/>
          <p:cNvSpPr txBox="1">
            <a:spLocks noChangeArrowheads="1"/>
          </p:cNvSpPr>
          <p:nvPr/>
        </p:nvSpPr>
        <p:spPr bwMode="auto">
          <a:xfrm>
            <a:off x="7759700" y="2764155"/>
            <a:ext cx="184975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第10屏：品牌与售后保障信息</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5" name="TextBox 8"/>
          <p:cNvSpPr txBox="1">
            <a:spLocks noChangeArrowheads="1"/>
          </p:cNvSpPr>
          <p:nvPr/>
        </p:nvSpPr>
        <p:spPr bwMode="auto">
          <a:xfrm>
            <a:off x="8162925" y="3827145"/>
            <a:ext cx="184912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第9屏：产品对比</a:t>
            </a:r>
            <a:endParaRPr lang="zh-CN" altLang="en-US" sz="140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第7-8屏：细节展示</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8" name="TextBox 8"/>
          <p:cNvSpPr txBox="1">
            <a:spLocks noChangeArrowheads="1"/>
          </p:cNvSpPr>
          <p:nvPr/>
        </p:nvSpPr>
        <p:spPr bwMode="auto">
          <a:xfrm>
            <a:off x="7723505" y="5147945"/>
            <a:ext cx="185102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第6屏： 颜色展示</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1" name="TextBox 8"/>
          <p:cNvSpPr txBox="1">
            <a:spLocks noChangeArrowheads="1"/>
          </p:cNvSpPr>
          <p:nvPr/>
        </p:nvSpPr>
        <p:spPr bwMode="auto">
          <a:xfrm>
            <a:off x="6746240" y="5976620"/>
            <a:ext cx="18491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第5屏：模特展示</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4" name="TextBox 8"/>
          <p:cNvSpPr txBox="1">
            <a:spLocks noChangeArrowheads="1"/>
          </p:cNvSpPr>
          <p:nvPr/>
        </p:nvSpPr>
        <p:spPr bwMode="auto">
          <a:xfrm>
            <a:off x="3627755" y="1979295"/>
            <a:ext cx="195580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第1屏：产品基本信息</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7" name="TextBox 8"/>
          <p:cNvSpPr txBox="1">
            <a:spLocks noChangeArrowheads="1"/>
          </p:cNvSpPr>
          <p:nvPr/>
        </p:nvSpPr>
        <p:spPr bwMode="auto">
          <a:xfrm>
            <a:off x="2600325" y="2907665"/>
            <a:ext cx="185102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第2屏：促销导购</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0" name="TextBox 8"/>
          <p:cNvSpPr txBox="1">
            <a:spLocks noChangeArrowheads="1"/>
          </p:cNvSpPr>
          <p:nvPr/>
        </p:nvSpPr>
        <p:spPr bwMode="auto">
          <a:xfrm>
            <a:off x="2337435" y="3813175"/>
            <a:ext cx="17145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第3屏：产品尺寸、规格信息</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3" name="TextBox 8"/>
          <p:cNvSpPr txBox="1">
            <a:spLocks noChangeArrowheads="1"/>
          </p:cNvSpPr>
          <p:nvPr/>
        </p:nvSpPr>
        <p:spPr bwMode="auto">
          <a:xfrm>
            <a:off x="2705735" y="5151120"/>
            <a:ext cx="18491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第4屏：产品卖点</a:t>
            </a:r>
            <a:endParaRPr kumimoji="0" lang="zh-CN" altLang="en-US" sz="1400" b="0" i="0" u="none" strike="noStrike" kern="1200" cap="none" spc="0" normalizeH="0" baseline="0" noProof="0" dirty="0" smtClean="0">
              <a:ln>
                <a:noFill/>
              </a:ln>
              <a:solidFill>
                <a:srgbClr val="3A4F6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5" name="任意多边形 84"/>
          <p:cNvSpPr/>
          <p:nvPr/>
        </p:nvSpPr>
        <p:spPr>
          <a:xfrm>
            <a:off x="590550" y="1049020"/>
            <a:ext cx="3649345" cy="708025"/>
          </a:xfrm>
          <a:custGeom>
            <a:avLst/>
            <a:gdLst>
              <a:gd name="connsiteX0" fmla="*/ 3616084 w 3970185"/>
              <a:gd name="connsiteY0" fmla="*/ 0 h 708025"/>
              <a:gd name="connsiteX1" fmla="*/ 2838983 w 3970185"/>
              <a:gd name="connsiteY1" fmla="*/ 0 h 708025"/>
              <a:gd name="connsiteX2" fmla="*/ 2695422 w 3970185"/>
              <a:gd name="connsiteY2" fmla="*/ 0 h 708025"/>
              <a:gd name="connsiteX3" fmla="*/ 0 w 3970185"/>
              <a:gd name="connsiteY3" fmla="*/ 0 h 708025"/>
              <a:gd name="connsiteX4" fmla="*/ 0 w 3970185"/>
              <a:gd name="connsiteY4" fmla="*/ 708025 h 708025"/>
              <a:gd name="connsiteX5" fmla="*/ 2695422 w 3970185"/>
              <a:gd name="connsiteY5" fmla="*/ 708025 h 708025"/>
              <a:gd name="connsiteX6" fmla="*/ 2838983 w 3970185"/>
              <a:gd name="connsiteY6" fmla="*/ 708025 h 708025"/>
              <a:gd name="connsiteX7" fmla="*/ 3616084 w 3970185"/>
              <a:gd name="connsiteY7" fmla="*/ 708025 h 708025"/>
              <a:gd name="connsiteX8" fmla="*/ 3970185 w 3970185"/>
              <a:gd name="connsiteY8" fmla="*/ 354013 h 708025"/>
              <a:gd name="connsiteX9" fmla="*/ 3616084 w 3970185"/>
              <a:gd name="connsiteY9" fmla="*/ 0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21A3D0"/>
          </a:solidFill>
          <a:ln w="25400" cap="flat" cmpd="sng" algn="ctr">
            <a:noFill/>
            <a:prstDash val="solid"/>
          </a:ln>
          <a:effectLst>
            <a:outerShdw blurRad="76200" dist="25400" dir="2700000" algn="tl" rotWithShape="0">
              <a:prstClr val="black">
                <a:alpha val="15000"/>
              </a:prstClr>
            </a:outerShdw>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F9BFBF"/>
              </a:solidFill>
              <a:effectLst/>
              <a:uLnTx/>
              <a:uFillTx/>
              <a:latin typeface="+mn-lt"/>
              <a:ea typeface="+mn-ea"/>
              <a:cs typeface="+mn-ea"/>
              <a:sym typeface="+mn-lt"/>
            </a:endParaRPr>
          </a:p>
        </p:txBody>
      </p:sp>
      <p:sp>
        <p:nvSpPr>
          <p:cNvPr id="86" name="文本框 85"/>
          <p:cNvSpPr txBox="1"/>
          <p:nvPr/>
        </p:nvSpPr>
        <p:spPr>
          <a:xfrm>
            <a:off x="863600" y="1097915"/>
            <a:ext cx="2937510" cy="64516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sz="3600" b="1" kern="1200" cap="none" spc="0" normalizeH="0" baseline="0" noProof="0" dirty="0">
                <a:solidFill>
                  <a:schemeClr val="bg1"/>
                </a:solidFill>
                <a:latin typeface="+mn-lt"/>
                <a:ea typeface="+mn-ea"/>
                <a:cs typeface="+mn-ea"/>
                <a:sym typeface="+mn-lt"/>
              </a:rPr>
              <a:t>详情页的信息</a:t>
            </a:r>
            <a:endParaRPr kumimoji="0" lang="zh-CN" altLang="en-US" sz="3600" b="1" kern="1200" cap="none" spc="0" normalizeH="0" baseline="0" noProof="0" dirty="0">
              <a:solidFill>
                <a:schemeClr val="bg1"/>
              </a:solidFill>
              <a:latin typeface="+mn-lt"/>
              <a:ea typeface="+mn-ea"/>
              <a:cs typeface="+mn-ea"/>
              <a:sym typeface="+mn-lt"/>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8"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ppt_x</p:attrName>
                                        </p:attrNameLst>
                                      </p:cBhvr>
                                      <p:tavLst>
                                        <p:tav tm="0">
                                          <p:val>
                                            <p:strVal val="#ppt_x-#ppt_w*1.125000"/>
                                          </p:val>
                                        </p:tav>
                                        <p:tav tm="100000">
                                          <p:val>
                                            <p:strVal val="#ppt_x"/>
                                          </p:val>
                                        </p:tav>
                                      </p:tavLst>
                                    </p:anim>
                                    <p:animEffect transition="in" filter="wipe(right)">
                                      <p:cBhvr>
                                        <p:cTn id="11" dur="500"/>
                                        <p:tgtEl>
                                          <p:spTgt spid="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p:tgtEl>
                                          <p:spTgt spid="85"/>
                                        </p:tgtEl>
                                        <p:attrNameLst>
                                          <p:attrName>ppt_x</p:attrName>
                                        </p:attrNameLst>
                                      </p:cBhvr>
                                      <p:tavLst>
                                        <p:tav tm="0">
                                          <p:val>
                                            <p:strVal val="#ppt_x-#ppt_w*1.125000"/>
                                          </p:val>
                                        </p:tav>
                                        <p:tav tm="100000">
                                          <p:val>
                                            <p:strVal val="#ppt_x"/>
                                          </p:val>
                                        </p:tav>
                                      </p:tavLst>
                                    </p:anim>
                                    <p:animEffect transition="in" filter="wipe(right)">
                                      <p:cBhvr>
                                        <p:cTn id="16" dur="500"/>
                                        <p:tgtEl>
                                          <p:spTgt spid="8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p:tgtEl>
                                          <p:spTgt spid="86"/>
                                        </p:tgtEl>
                                        <p:attrNameLst>
                                          <p:attrName>ppt_x</p:attrName>
                                        </p:attrNameLst>
                                      </p:cBhvr>
                                      <p:tavLst>
                                        <p:tav tm="0">
                                          <p:val>
                                            <p:strVal val="#ppt_x-#ppt_w*1.125000"/>
                                          </p:val>
                                        </p:tav>
                                        <p:tav tm="100000">
                                          <p:val>
                                            <p:strVal val="#ppt_x"/>
                                          </p:val>
                                        </p:tav>
                                      </p:tavLst>
                                    </p:anim>
                                    <p:animEffect transition="in" filter="wipe(right)">
                                      <p:cBhvr>
                                        <p:cTn id="20" dur="500"/>
                                        <p:tgtEl>
                                          <p:spTgt spid="86"/>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nodeType="withEffect">
                                  <p:stCondLst>
                                    <p:cond delay="0"/>
                                  </p:stCondLst>
                                  <p:childTnLst>
                                    <p:set>
                                      <p:cBhvr>
                                        <p:cTn id="26" dur="1" fill="hold">
                                          <p:stCondLst>
                                            <p:cond delay="0"/>
                                          </p:stCondLst>
                                        </p:cTn>
                                        <p:tgtEl>
                                          <p:spTgt spid="18435"/>
                                        </p:tgtEl>
                                        <p:attrNameLst>
                                          <p:attrName>style.visibility</p:attrName>
                                        </p:attrNameLst>
                                      </p:cBhvr>
                                      <p:to>
                                        <p:strVal val="visible"/>
                                      </p:to>
                                    </p:set>
                                    <p:animEffect transition="in" filter="wipe(down)">
                                      <p:cBhvr>
                                        <p:cTn id="27" dur="500"/>
                                        <p:tgtEl>
                                          <p:spTgt spid="1843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nodeType="withEffect">
                                  <p:stCondLst>
                                    <p:cond delay="0"/>
                                  </p:stCondLst>
                                  <p:childTnLst>
                                    <p:set>
                                      <p:cBhvr>
                                        <p:cTn id="53" dur="1" fill="hold">
                                          <p:stCondLst>
                                            <p:cond delay="0"/>
                                          </p:stCondLst>
                                        </p:cTn>
                                        <p:tgtEl>
                                          <p:spTgt spid="18444"/>
                                        </p:tgtEl>
                                        <p:attrNameLst>
                                          <p:attrName>style.visibility</p:attrName>
                                        </p:attrNameLst>
                                      </p:cBhvr>
                                      <p:to>
                                        <p:strVal val="visible"/>
                                      </p:to>
                                    </p:set>
                                    <p:animEffect transition="in" filter="wipe(down)">
                                      <p:cBhvr>
                                        <p:cTn id="54" dur="500"/>
                                        <p:tgtEl>
                                          <p:spTgt spid="18444"/>
                                        </p:tgtEl>
                                      </p:cBhvr>
                                    </p:animEffect>
                                  </p:childTnLst>
                                </p:cTn>
                              </p:par>
                              <p:par>
                                <p:cTn id="55" presetID="22" presetClass="entr" presetSubtype="4" fill="hold" nodeType="withEffect">
                                  <p:stCondLst>
                                    <p:cond delay="0"/>
                                  </p:stCondLst>
                                  <p:childTnLst>
                                    <p:set>
                                      <p:cBhvr>
                                        <p:cTn id="56" dur="1" fill="hold">
                                          <p:stCondLst>
                                            <p:cond delay="0"/>
                                          </p:stCondLst>
                                        </p:cTn>
                                        <p:tgtEl>
                                          <p:spTgt spid="18445"/>
                                        </p:tgtEl>
                                        <p:attrNameLst>
                                          <p:attrName>style.visibility</p:attrName>
                                        </p:attrNameLst>
                                      </p:cBhvr>
                                      <p:to>
                                        <p:strVal val="visible"/>
                                      </p:to>
                                    </p:set>
                                    <p:animEffect transition="in" filter="wipe(down)">
                                      <p:cBhvr>
                                        <p:cTn id="57" dur="500"/>
                                        <p:tgtEl>
                                          <p:spTgt spid="18445"/>
                                        </p:tgtEl>
                                      </p:cBhvr>
                                    </p:animEffect>
                                  </p:childTnLst>
                                </p:cTn>
                              </p:par>
                              <p:par>
                                <p:cTn id="58" presetID="22" presetClass="entr" presetSubtype="4" fill="hold" nodeType="withEffect">
                                  <p:stCondLst>
                                    <p:cond delay="0"/>
                                  </p:stCondLst>
                                  <p:childTnLst>
                                    <p:set>
                                      <p:cBhvr>
                                        <p:cTn id="59" dur="1" fill="hold">
                                          <p:stCondLst>
                                            <p:cond delay="0"/>
                                          </p:stCondLst>
                                        </p:cTn>
                                        <p:tgtEl>
                                          <p:spTgt spid="18446"/>
                                        </p:tgtEl>
                                        <p:attrNameLst>
                                          <p:attrName>style.visibility</p:attrName>
                                        </p:attrNameLst>
                                      </p:cBhvr>
                                      <p:to>
                                        <p:strVal val="visible"/>
                                      </p:to>
                                    </p:set>
                                    <p:animEffect transition="in" filter="wipe(down)">
                                      <p:cBhvr>
                                        <p:cTn id="60" dur="500"/>
                                        <p:tgtEl>
                                          <p:spTgt spid="18446"/>
                                        </p:tgtEl>
                                      </p:cBhvr>
                                    </p:animEffect>
                                  </p:childTnLst>
                                </p:cTn>
                              </p:par>
                              <p:par>
                                <p:cTn id="61" presetID="22" presetClass="entr" presetSubtype="4" fill="hold" nodeType="withEffect">
                                  <p:stCondLst>
                                    <p:cond delay="0"/>
                                  </p:stCondLst>
                                  <p:childTnLst>
                                    <p:set>
                                      <p:cBhvr>
                                        <p:cTn id="62" dur="1" fill="hold">
                                          <p:stCondLst>
                                            <p:cond delay="0"/>
                                          </p:stCondLst>
                                        </p:cTn>
                                        <p:tgtEl>
                                          <p:spTgt spid="18447"/>
                                        </p:tgtEl>
                                        <p:attrNameLst>
                                          <p:attrName>style.visibility</p:attrName>
                                        </p:attrNameLst>
                                      </p:cBhvr>
                                      <p:to>
                                        <p:strVal val="visible"/>
                                      </p:to>
                                    </p:set>
                                    <p:animEffect transition="in" filter="wipe(down)">
                                      <p:cBhvr>
                                        <p:cTn id="63" dur="500"/>
                                        <p:tgtEl>
                                          <p:spTgt spid="18447"/>
                                        </p:tgtEl>
                                      </p:cBhvr>
                                    </p:animEffect>
                                  </p:childTnLst>
                                </p:cTn>
                              </p:par>
                              <p:par>
                                <p:cTn id="64" presetID="22" presetClass="entr" presetSubtype="4" fill="hold" nodeType="withEffect">
                                  <p:stCondLst>
                                    <p:cond delay="0"/>
                                  </p:stCondLst>
                                  <p:childTnLst>
                                    <p:set>
                                      <p:cBhvr>
                                        <p:cTn id="65" dur="1" fill="hold">
                                          <p:stCondLst>
                                            <p:cond delay="0"/>
                                          </p:stCondLst>
                                        </p:cTn>
                                        <p:tgtEl>
                                          <p:spTgt spid="18448"/>
                                        </p:tgtEl>
                                        <p:attrNameLst>
                                          <p:attrName>style.visibility</p:attrName>
                                        </p:attrNameLst>
                                      </p:cBhvr>
                                      <p:to>
                                        <p:strVal val="visible"/>
                                      </p:to>
                                    </p:set>
                                    <p:animEffect transition="in" filter="wipe(down)">
                                      <p:cBhvr>
                                        <p:cTn id="66" dur="500"/>
                                        <p:tgtEl>
                                          <p:spTgt spid="18448"/>
                                        </p:tgtEl>
                                      </p:cBhvr>
                                    </p:animEffect>
                                  </p:childTnLst>
                                </p:cTn>
                              </p:par>
                              <p:par>
                                <p:cTn id="67" presetID="22" presetClass="entr" presetSubtype="4" fill="hold" nodeType="withEffect">
                                  <p:stCondLst>
                                    <p:cond delay="0"/>
                                  </p:stCondLst>
                                  <p:childTnLst>
                                    <p:set>
                                      <p:cBhvr>
                                        <p:cTn id="68" dur="1" fill="hold">
                                          <p:stCondLst>
                                            <p:cond delay="0"/>
                                          </p:stCondLst>
                                        </p:cTn>
                                        <p:tgtEl>
                                          <p:spTgt spid="18449"/>
                                        </p:tgtEl>
                                        <p:attrNameLst>
                                          <p:attrName>style.visibility</p:attrName>
                                        </p:attrNameLst>
                                      </p:cBhvr>
                                      <p:to>
                                        <p:strVal val="visible"/>
                                      </p:to>
                                    </p:set>
                                    <p:animEffect transition="in" filter="wipe(down)">
                                      <p:cBhvr>
                                        <p:cTn id="69" dur="500"/>
                                        <p:tgtEl>
                                          <p:spTgt spid="18449"/>
                                        </p:tgtEl>
                                      </p:cBhvr>
                                    </p:animEffect>
                                  </p:childTnLst>
                                </p:cTn>
                              </p:par>
                              <p:par>
                                <p:cTn id="70" presetID="22" presetClass="entr" presetSubtype="4" fill="hold" nodeType="withEffect">
                                  <p:stCondLst>
                                    <p:cond delay="0"/>
                                  </p:stCondLst>
                                  <p:childTnLst>
                                    <p:set>
                                      <p:cBhvr>
                                        <p:cTn id="71" dur="1" fill="hold">
                                          <p:stCondLst>
                                            <p:cond delay="0"/>
                                          </p:stCondLst>
                                        </p:cTn>
                                        <p:tgtEl>
                                          <p:spTgt spid="18450"/>
                                        </p:tgtEl>
                                        <p:attrNameLst>
                                          <p:attrName>style.visibility</p:attrName>
                                        </p:attrNameLst>
                                      </p:cBhvr>
                                      <p:to>
                                        <p:strVal val="visible"/>
                                      </p:to>
                                    </p:set>
                                    <p:animEffect transition="in" filter="wipe(down)">
                                      <p:cBhvr>
                                        <p:cTn id="72" dur="500"/>
                                        <p:tgtEl>
                                          <p:spTgt spid="18450"/>
                                        </p:tgtEl>
                                      </p:cBhvr>
                                    </p:animEffect>
                                  </p:childTnLst>
                                </p:cTn>
                              </p:par>
                              <p:par>
                                <p:cTn id="73" presetID="22" presetClass="entr" presetSubtype="4" fill="hold" nodeType="withEffect">
                                  <p:stCondLst>
                                    <p:cond delay="0"/>
                                  </p:stCondLst>
                                  <p:childTnLst>
                                    <p:set>
                                      <p:cBhvr>
                                        <p:cTn id="74" dur="1" fill="hold">
                                          <p:stCondLst>
                                            <p:cond delay="0"/>
                                          </p:stCondLst>
                                        </p:cTn>
                                        <p:tgtEl>
                                          <p:spTgt spid="18451"/>
                                        </p:tgtEl>
                                        <p:attrNameLst>
                                          <p:attrName>style.visibility</p:attrName>
                                        </p:attrNameLst>
                                      </p:cBhvr>
                                      <p:to>
                                        <p:strVal val="visible"/>
                                      </p:to>
                                    </p:set>
                                    <p:animEffect transition="in" filter="wipe(down)">
                                      <p:cBhvr>
                                        <p:cTn id="75" dur="500"/>
                                        <p:tgtEl>
                                          <p:spTgt spid="1845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00"/>
                                        <p:tgtEl>
                                          <p:spTgt spid="5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down)">
                                      <p:cBhvr>
                                        <p:cTn id="84" dur="500"/>
                                        <p:tgtEl>
                                          <p:spTgt spid="5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down)">
                                      <p:cBhvr>
                                        <p:cTn id="87" dur="500"/>
                                        <p:tgtEl>
                                          <p:spTgt spid="5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down)">
                                      <p:cBhvr>
                                        <p:cTn id="90" dur="500"/>
                                        <p:tgtEl>
                                          <p:spTgt spid="53"/>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500"/>
                                        <p:tgtEl>
                                          <p:spTgt spid="54"/>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down)">
                                      <p:cBhvr>
                                        <p:cTn id="99" dur="500"/>
                                        <p:tgtEl>
                                          <p:spTgt spid="5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down)">
                                      <p:cBhvr>
                                        <p:cTn id="102" dur="500"/>
                                        <p:tgtEl>
                                          <p:spTgt spid="57"/>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down)">
                                      <p:cBhvr>
                                        <p:cTn id="105" dur="500"/>
                                        <p:tgtEl>
                                          <p:spTgt spid="58"/>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wipe(down)">
                                      <p:cBhvr>
                                        <p:cTn id="108" dur="500"/>
                                        <p:tgtEl>
                                          <p:spTgt spid="62"/>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down)">
                                      <p:cBhvr>
                                        <p:cTn id="111" dur="500"/>
                                        <p:tgtEl>
                                          <p:spTgt spid="6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down)">
                                      <p:cBhvr>
                                        <p:cTn id="114" dur="500"/>
                                        <p:tgtEl>
                                          <p:spTgt spid="6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wipe(down)">
                                      <p:cBhvr>
                                        <p:cTn id="117" dur="500"/>
                                        <p:tgtEl>
                                          <p:spTgt spid="71"/>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wipe(down)">
                                      <p:cBhvr>
                                        <p:cTn id="120" dur="500"/>
                                        <p:tgtEl>
                                          <p:spTgt spid="74"/>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wipe(down)">
                                      <p:cBhvr>
                                        <p:cTn id="123" dur="500"/>
                                        <p:tgtEl>
                                          <p:spTgt spid="77"/>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wipe(down)">
                                      <p:cBhvr>
                                        <p:cTn id="126" dur="500"/>
                                        <p:tgtEl>
                                          <p:spTgt spid="80"/>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down)">
                                      <p:cBhvr>
                                        <p:cTn id="12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2" grpId="0" animBg="1"/>
      <p:bldP spid="16" grpId="0" animBg="1"/>
      <p:bldP spid="21" grpId="0" animBg="1"/>
      <p:bldP spid="22" grpId="0" animBg="1"/>
      <p:bldP spid="23" grpId="0" animBg="1"/>
      <p:bldP spid="24"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2" grpId="0"/>
      <p:bldP spid="65" grpId="0"/>
      <p:bldP spid="68" grpId="0"/>
      <p:bldP spid="71" grpId="0"/>
      <p:bldP spid="74" grpId="0"/>
      <p:bldP spid="77" grpId="0"/>
      <p:bldP spid="80" grpId="0"/>
      <p:bldP spid="83" grpId="0"/>
      <p:bldP spid="85" grpId="0" animBg="1"/>
      <p:bldP spid="8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18"/>
          <p:cNvSpPr/>
          <p:nvPr/>
        </p:nvSpPr>
        <p:spPr bwMode="auto">
          <a:xfrm rot="3660000" flipH="1">
            <a:off x="8848407" y="4013518"/>
            <a:ext cx="2862263" cy="4295775"/>
          </a:xfrm>
          <a:custGeom>
            <a:avLst/>
            <a:gdLst>
              <a:gd name="connsiteX0" fmla="*/ 0 w 2862263"/>
              <a:gd name="connsiteY0" fmla="*/ 0 h 4295775"/>
              <a:gd name="connsiteX1" fmla="*/ 552450 w 2862263"/>
              <a:gd name="connsiteY1" fmla="*/ 0 h 4295775"/>
              <a:gd name="connsiteX2" fmla="*/ 2862263 w 2862263"/>
              <a:gd name="connsiteY2" fmla="*/ 4295775 h 4295775"/>
              <a:gd name="connsiteX3" fmla="*/ 2309813 w 2862263"/>
              <a:gd name="connsiteY3" fmla="*/ 4295775 h 4295775"/>
            </a:gdLst>
            <a:ahLst/>
            <a:cxnLst>
              <a:cxn ang="0">
                <a:pos x="connsiteX0" y="connsiteY0"/>
              </a:cxn>
              <a:cxn ang="0">
                <a:pos x="connsiteX1" y="connsiteY1"/>
              </a:cxn>
              <a:cxn ang="0">
                <a:pos x="connsiteX2" y="connsiteY2"/>
              </a:cxn>
              <a:cxn ang="0">
                <a:pos x="connsiteX3" y="connsiteY3"/>
              </a:cxn>
            </a:cxnLst>
            <a:rect l="l" t="t" r="r" b="b"/>
            <a:pathLst>
              <a:path w="2862263" h="4295775">
                <a:moveTo>
                  <a:pt x="0" y="0"/>
                </a:moveTo>
                <a:lnTo>
                  <a:pt x="552450" y="0"/>
                </a:lnTo>
                <a:lnTo>
                  <a:pt x="2862263" y="4295775"/>
                </a:lnTo>
                <a:lnTo>
                  <a:pt x="2309813" y="4295775"/>
                </a:lnTo>
                <a:close/>
              </a:path>
            </a:pathLst>
          </a:custGeom>
          <a:gradFill>
            <a:gsLst>
              <a:gs pos="0">
                <a:srgbClr val="97B3E9"/>
              </a:gs>
              <a:gs pos="83000">
                <a:schemeClr val="bg1">
                  <a:alpha val="0"/>
                </a:schemeClr>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2" name="TextBox 1"/>
          <p:cNvSpPr txBox="1"/>
          <p:nvPr/>
        </p:nvSpPr>
        <p:spPr>
          <a:xfrm>
            <a:off x="4520074" y="1886406"/>
            <a:ext cx="3738880" cy="706755"/>
          </a:xfrm>
          <a:prstGeom prst="rect">
            <a:avLst/>
          </a:prstGeom>
          <a:noFill/>
        </p:spPr>
        <p:txBody>
          <a:bodyPr wrap="none" rtlCol="0">
            <a:spAutoFit/>
          </a:bodyPr>
          <a:lstStyle/>
          <a:p>
            <a:pPr algn="l"/>
            <a:r>
              <a:rPr lang="zh-CN" altLang="en-US" sz="4000" dirty="0">
                <a:gradFill>
                  <a:gsLst>
                    <a:gs pos="0">
                      <a:schemeClr val="accent5">
                        <a:lumMod val="75000"/>
                      </a:schemeClr>
                    </a:gs>
                    <a:gs pos="100000">
                      <a:srgbClr val="97B3E9"/>
                    </a:gs>
                  </a:gsLst>
                  <a:lin ang="5400000" scaled="0"/>
                </a:gradFill>
                <a:latin typeface="微软雅黑" panose="020B0503020204020204" pitchFamily="34" charset="-122"/>
                <a:ea typeface="微软雅黑" panose="020B0503020204020204" pitchFamily="34" charset="-122"/>
                <a:cs typeface="经典综艺体简" panose="02010609000101010101" pitchFamily="49" charset="-122"/>
                <a:sym typeface="+mn-ea"/>
              </a:rPr>
              <a:t>淘宝详情页格式</a:t>
            </a:r>
            <a:endParaRPr lang="zh-CN" altLang="en-US" sz="4000" dirty="0">
              <a:gradFill>
                <a:gsLst>
                  <a:gs pos="0">
                    <a:schemeClr val="accent5">
                      <a:lumMod val="75000"/>
                    </a:schemeClr>
                  </a:gs>
                  <a:gs pos="100000">
                    <a:srgbClr val="97B3E9"/>
                  </a:gs>
                </a:gsLst>
                <a:lin ang="5400000" scaled="0"/>
              </a:gra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sp>
        <p:nvSpPr>
          <p:cNvPr id="8" name="TextBox 7"/>
          <p:cNvSpPr txBox="1"/>
          <p:nvPr/>
        </p:nvSpPr>
        <p:spPr>
          <a:xfrm>
            <a:off x="4616450" y="2593340"/>
            <a:ext cx="5708650" cy="2245360"/>
          </a:xfrm>
          <a:prstGeom prst="rect">
            <a:avLst/>
          </a:prstGeom>
          <a:noFill/>
        </p:spPr>
        <p:txBody>
          <a:bodyPr wrap="square" rtlCol="0">
            <a:spAutoFit/>
          </a:bodyPr>
          <a:lstStyle/>
          <a:p>
            <a:r>
              <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rPr>
              <a:t>如果直接把pc端的页面搬到手机端来用，已经完全丧失了详情页的能力。</a:t>
            </a:r>
            <a:endPar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a:p>
            <a:r>
              <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rPr>
              <a:t>电脑横屏的内容，在手机上至少有2/3是废掉了。在电脑上做的页面很震撼，但展现在手机上就未必震撼；但如果在手机上做的页面很震撼，那么在电脑上的页面就必然震撼。对比如下两张图：</a:t>
            </a:r>
            <a:endPar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a:p>
            <a:r>
              <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rPr>
              <a:t>这两张图的震撼力非常充分，而且是真正的竖屏思维，这种竖着的感觉和震撼力是很多店家所思考的东西。</a:t>
            </a:r>
            <a:endPar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a:p>
            <a:r>
              <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rPr>
              <a:t>减轻眼睛负担，用最短、最快、最迅速的方式传递想表达的东西，快速的被吸引和决策，一眼看见心仪之处，秒懂店家在讲什么，它的卖点是什么，这就是轻视觉。</a:t>
            </a:r>
            <a:endParaRPr lang="zh-CN" altLang="en-US" sz="1400" dirty="0" smtClean="0">
              <a:solidFill>
                <a:schemeClr val="tx1"/>
              </a:solidFill>
              <a:latin typeface="微软雅黑" panose="020B0503020204020204" pitchFamily="34" charset="-122"/>
              <a:ea typeface="微软雅黑" panose="020B0503020204020204" pitchFamily="34" charset="-122"/>
              <a:cs typeface="经典综艺体简" panose="02010609000101010101" pitchFamily="49"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11" name="图片 10" descr="1"/>
          <p:cNvPicPr>
            <a:picLocks noChangeAspect="1"/>
          </p:cNvPicPr>
          <p:nvPr/>
        </p:nvPicPr>
        <p:blipFill>
          <a:blip r:embed="rId1"/>
          <a:stretch>
            <a:fillRect/>
          </a:stretch>
        </p:blipFill>
        <p:spPr>
          <a:xfrm>
            <a:off x="1083945" y="1886585"/>
            <a:ext cx="3271520" cy="1378585"/>
          </a:xfrm>
          <a:prstGeom prst="rect">
            <a:avLst/>
          </a:prstGeom>
        </p:spPr>
      </p:pic>
      <p:pic>
        <p:nvPicPr>
          <p:cNvPr id="12" name="图片 11" descr="S80319-153816"/>
          <p:cNvPicPr>
            <a:picLocks noChangeAspect="1"/>
          </p:cNvPicPr>
          <p:nvPr/>
        </p:nvPicPr>
        <p:blipFill>
          <a:blip r:embed="rId2"/>
          <a:stretch>
            <a:fillRect/>
          </a:stretch>
        </p:blipFill>
        <p:spPr>
          <a:xfrm>
            <a:off x="3037205" y="3354070"/>
            <a:ext cx="1318260" cy="2343785"/>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ppt_x</p:attrName>
                                        </p:attrNameLst>
                                      </p:cBhvr>
                                      <p:tavLst>
                                        <p:tav tm="0">
                                          <p:val>
                                            <p:strVal val="#ppt_x-#ppt_w*1.125000"/>
                                          </p:val>
                                        </p:tav>
                                        <p:tav tm="100000">
                                          <p:val>
                                            <p:strVal val="#ppt_x"/>
                                          </p:val>
                                        </p:tav>
                                      </p:tavLst>
                                    </p:anim>
                                    <p:animEffect transition="in" filter="wipe(right)">
                                      <p:cBhvr>
                                        <p:cTn id="11" dur="500"/>
                                        <p:tgtEl>
                                          <p:spTgt spid="6"/>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left)">
                                      <p:cBhvr>
                                        <p:cTn id="16" dur="500"/>
                                        <p:tgtEl>
                                          <p:spTgt spid="11"/>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down)">
                                      <p:cBhvr>
                                        <p:cTn id="21" dur="500"/>
                                        <p:tgtEl>
                                          <p:spTgt spid="12"/>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6" name="图片 5" descr="C:\Users\Administrator\Desktop\余乐\美工教材\PPT\第七章\19.png19"/>
          <p:cNvPicPr>
            <a:picLocks noChangeAspect="1"/>
          </p:cNvPicPr>
          <p:nvPr/>
        </p:nvPicPr>
        <p:blipFill>
          <a:blip r:embed="rId1"/>
          <a:srcRect/>
          <a:stretch>
            <a:fillRect/>
          </a:stretch>
        </p:blipFill>
        <p:spPr>
          <a:xfrm>
            <a:off x="3620770" y="375920"/>
            <a:ext cx="1213485" cy="6162675"/>
          </a:xfrm>
          <a:prstGeom prst="rect">
            <a:avLst/>
          </a:prstGeom>
        </p:spPr>
      </p:pic>
      <p:pic>
        <p:nvPicPr>
          <p:cNvPr id="7" name="图片 6" descr="C:\Users\Administrator\Desktop\余乐\美工教材\PPT\第七章\18.png18"/>
          <p:cNvPicPr>
            <a:picLocks noChangeAspect="1"/>
          </p:cNvPicPr>
          <p:nvPr/>
        </p:nvPicPr>
        <p:blipFill>
          <a:blip r:embed="rId2"/>
          <a:srcRect/>
          <a:stretch>
            <a:fillRect/>
          </a:stretch>
        </p:blipFill>
        <p:spPr>
          <a:xfrm>
            <a:off x="5685790" y="1863090"/>
            <a:ext cx="1890395" cy="3334385"/>
          </a:xfrm>
          <a:prstGeom prst="rect">
            <a:avLst/>
          </a:prstGeom>
        </p:spPr>
      </p:pic>
      <p:sp>
        <p:nvSpPr>
          <p:cNvPr id="8" name="文本框 7"/>
          <p:cNvSpPr txBox="1"/>
          <p:nvPr/>
        </p:nvSpPr>
        <p:spPr>
          <a:xfrm>
            <a:off x="8047355" y="1760855"/>
            <a:ext cx="3051810" cy="3538220"/>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rPr>
              <a:t>分析1：</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整体采用黄色为主色调，在第一屏的产品海报就以亮眼的黄色作为底色，十分抢眼，没有过多的说明性文字，只是简洁的文字和产品正面图，在第一屏就让消费者了解到这个产品是什么。</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分析2：</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首先介绍产品的特性，然后介绍产品的作用（为什么要买，什么人买）最后说产品（给消费者带来）的好处，按照这样说服性演讲的结构来介绍，让消费者相信你的是最好的的目的。</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分析3：</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页面布局设计上板式较为灵活，呈现出错</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down)">
                                      <p:cBhvr>
                                        <p:cTn id="21" dur="500"/>
                                        <p:tgtEl>
                                          <p:spTgt spid="7"/>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4" name="Group 10"/>
          <p:cNvGrpSpPr/>
          <p:nvPr/>
        </p:nvGrpSpPr>
        <p:grpSpPr>
          <a:xfrm>
            <a:off x="5851843" y="6728460"/>
            <a:ext cx="638175" cy="254000"/>
            <a:chOff x="0" y="0"/>
            <a:chExt cx="637959" cy="253916"/>
          </a:xfrm>
        </p:grpSpPr>
        <p:sp>
          <p:nvSpPr>
            <p:cNvPr id="14366"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4367"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4368" name="文本框 132"/>
            <p:cNvSpPr/>
            <p:nvPr/>
          </p:nvSpPr>
          <p:spPr>
            <a:xfrm>
              <a:off x="167607" y="0"/>
              <a:ext cx="322524" cy="253916"/>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1000" dirty="0">
                  <a:solidFill>
                    <a:schemeClr val="bg1"/>
                  </a:solidFill>
                </a:rPr>
                <a:t>08</a:t>
              </a:r>
              <a:endParaRPr lang="zh-CN" altLang="en-US" sz="1000" dirty="0">
                <a:solidFill>
                  <a:schemeClr val="bg1"/>
                </a:solidFill>
                <a:sym typeface="宋体" panose="02010600030101010101" pitchFamily="2" charset="-122"/>
              </a:endParaRPr>
            </a:p>
          </p:txBody>
        </p:sp>
      </p:grpSp>
      <p:grpSp>
        <p:nvGrpSpPr>
          <p:cNvPr id="16398" name="Group 14"/>
          <p:cNvGrpSpPr/>
          <p:nvPr/>
        </p:nvGrpSpPr>
        <p:grpSpPr>
          <a:xfrm>
            <a:off x="4215130" y="1743710"/>
            <a:ext cx="2346960" cy="2011254"/>
            <a:chOff x="0" y="0"/>
            <a:chExt cx="1929421" cy="2011679"/>
          </a:xfrm>
        </p:grpSpPr>
        <p:sp>
          <p:nvSpPr>
            <p:cNvPr id="14362" name="矩形 25"/>
            <p:cNvSpPr/>
            <p:nvPr/>
          </p:nvSpPr>
          <p:spPr>
            <a:xfrm>
              <a:off x="0" y="0"/>
              <a:ext cx="1870432" cy="2011679"/>
            </a:xfrm>
            <a:prstGeom prst="rect">
              <a:avLst/>
            </a:prstGeom>
            <a:solidFill>
              <a:srgbClr val="21A3D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65" name="矩形 29"/>
            <p:cNvSpPr/>
            <p:nvPr/>
          </p:nvSpPr>
          <p:spPr>
            <a:xfrm>
              <a:off x="58989" y="298640"/>
              <a:ext cx="1870432" cy="132234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以亮眼的黄色作为底色，十分抢眼，没有过多的说明性文字，只是简洁的文字和产品正面图，在第一屏就让消费者了解到这个产品是什，吸引消费者。</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403" name="Group 19"/>
          <p:cNvGrpSpPr/>
          <p:nvPr/>
        </p:nvGrpSpPr>
        <p:grpSpPr>
          <a:xfrm>
            <a:off x="8804275" y="2748165"/>
            <a:ext cx="2811145" cy="2011203"/>
            <a:chOff x="0" y="0"/>
            <a:chExt cx="1899175" cy="2011678"/>
          </a:xfrm>
        </p:grpSpPr>
        <p:sp>
          <p:nvSpPr>
            <p:cNvPr id="14358" name="矩形 31"/>
            <p:cNvSpPr/>
            <p:nvPr/>
          </p:nvSpPr>
          <p:spPr>
            <a:xfrm>
              <a:off x="0" y="0"/>
              <a:ext cx="1870432" cy="2011678"/>
            </a:xfrm>
            <a:prstGeom prst="rect">
              <a:avLst/>
            </a:prstGeom>
            <a:solidFill>
              <a:srgbClr val="21A3D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61" name="矩形 34"/>
            <p:cNvSpPr/>
            <p:nvPr/>
          </p:nvSpPr>
          <p:spPr>
            <a:xfrm>
              <a:off x="28743" y="545074"/>
              <a:ext cx="1870432" cy="9120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对产品的细节进行展示并搭配说明文字，利用文字背板颜色的差异，让标题与说明文字呈现更清晰。文字编排上较为灵活。</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408" name="Group 24"/>
          <p:cNvGrpSpPr/>
          <p:nvPr/>
        </p:nvGrpSpPr>
        <p:grpSpPr>
          <a:xfrm>
            <a:off x="4215130" y="3933190"/>
            <a:ext cx="2347595" cy="2011045"/>
            <a:chOff x="0" y="0"/>
            <a:chExt cx="1936257" cy="2011679"/>
          </a:xfrm>
        </p:grpSpPr>
        <p:sp>
          <p:nvSpPr>
            <p:cNvPr id="14354" name="矩形 36"/>
            <p:cNvSpPr/>
            <p:nvPr/>
          </p:nvSpPr>
          <p:spPr>
            <a:xfrm>
              <a:off x="0" y="0"/>
              <a:ext cx="1870432" cy="2011679"/>
            </a:xfrm>
            <a:prstGeom prst="rect">
              <a:avLst/>
            </a:prstGeom>
            <a:solidFill>
              <a:srgbClr val="249F86"/>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57" name="矩形 39"/>
            <p:cNvSpPr/>
            <p:nvPr/>
          </p:nvSpPr>
          <p:spPr>
            <a:xfrm>
              <a:off x="59182" y="132123"/>
              <a:ext cx="1877075" cy="173346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产品面向人群有相当多是小孩子，所以开始就说明产品的材质，消除消费者的疑虑。首先介绍产品的特性，然后介绍产品的作用（为什么要买，什么人买）最后说产品（给消费者带来）的好处</a:t>
              </a: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6418" name="Picture 2" descr="C:\Users\Administrator\Desktop\余乐\美工教材\PPT\第七章\17.png17"/>
          <p:cNvPicPr>
            <a:picLocks noChangeAspect="1"/>
          </p:cNvPicPr>
          <p:nvPr/>
        </p:nvPicPr>
        <p:blipFill>
          <a:blip r:embed="rId1"/>
          <a:srcRect/>
          <a:stretch>
            <a:fillRect/>
          </a:stretch>
        </p:blipFill>
        <p:spPr>
          <a:xfrm>
            <a:off x="1167130" y="1737995"/>
            <a:ext cx="2217420" cy="2012315"/>
          </a:xfrm>
          <a:prstGeom prst="rect">
            <a:avLst/>
          </a:prstGeom>
          <a:noFill/>
          <a:ln w="9525">
            <a:noFill/>
          </a:ln>
        </p:spPr>
      </p:pic>
      <p:pic>
        <p:nvPicPr>
          <p:cNvPr id="16419" name="Picture 2" descr="C:\Users\Administrator\Desktop\余乐\美工教材\PPT\第七章\15.png15"/>
          <p:cNvPicPr>
            <a:picLocks noChangeAspect="1"/>
          </p:cNvPicPr>
          <p:nvPr/>
        </p:nvPicPr>
        <p:blipFill>
          <a:blip r:embed="rId2"/>
          <a:srcRect/>
          <a:stretch>
            <a:fillRect/>
          </a:stretch>
        </p:blipFill>
        <p:spPr>
          <a:xfrm>
            <a:off x="6741795" y="2713990"/>
            <a:ext cx="1883410" cy="2185035"/>
          </a:xfrm>
          <a:prstGeom prst="rect">
            <a:avLst/>
          </a:prstGeom>
          <a:noFill/>
          <a:ln w="9525">
            <a:noFill/>
          </a:ln>
        </p:spPr>
      </p:pic>
      <p:pic>
        <p:nvPicPr>
          <p:cNvPr id="16420" name="Picture 2" descr="C:\Users\Administrator\Desktop\余乐\美工教材\PPT\第七章\16.png16"/>
          <p:cNvPicPr>
            <a:picLocks noChangeAspect="1"/>
          </p:cNvPicPr>
          <p:nvPr/>
        </p:nvPicPr>
        <p:blipFill>
          <a:blip r:embed="rId3"/>
          <a:srcRect/>
          <a:stretch>
            <a:fillRect/>
          </a:stretch>
        </p:blipFill>
        <p:spPr>
          <a:xfrm>
            <a:off x="1567180" y="3867150"/>
            <a:ext cx="1417320" cy="2142490"/>
          </a:xfrm>
          <a:prstGeom prst="rect">
            <a:avLst/>
          </a:prstGeom>
          <a:noFill/>
          <a:ln w="9525">
            <a:noFill/>
          </a:ln>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16394"/>
                                        </p:tgtEl>
                                        <p:attrNameLst>
                                          <p:attrName>style.visibility</p:attrName>
                                        </p:attrNameLst>
                                      </p:cBhvr>
                                      <p:to>
                                        <p:strVal val="visible"/>
                                      </p:to>
                                    </p:set>
                                    <p:animEffect filter="dissolve">
                                      <p:cBhvr>
                                        <p:cTn id="14" dur="500"/>
                                        <p:tgtEl>
                                          <p:spTgt spid="16394"/>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418"/>
                                        </p:tgtEl>
                                        <p:attrNameLst>
                                          <p:attrName>style.visibility</p:attrName>
                                        </p:attrNameLst>
                                      </p:cBhvr>
                                      <p:to>
                                        <p:strVal val="visible"/>
                                      </p:to>
                                    </p:set>
                                    <p:animEffect filter="dissolve">
                                      <p:cBhvr>
                                        <p:cTn id="18" dur="500"/>
                                        <p:tgtEl>
                                          <p:spTgt spid="1641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6398"/>
                                        </p:tgtEl>
                                        <p:attrNameLst>
                                          <p:attrName>style.visibility</p:attrName>
                                        </p:attrNameLst>
                                      </p:cBhvr>
                                      <p:to>
                                        <p:strVal val="visible"/>
                                      </p:to>
                                    </p:set>
                                    <p:anim calcmode="lin" valueType="num">
                                      <p:cBhvr>
                                        <p:cTn id="22" dur="500"/>
                                        <p:tgtEl>
                                          <p:spTgt spid="16398"/>
                                        </p:tgtEl>
                                        <p:attrNameLst>
                                          <p:attrName>ppt_x</p:attrName>
                                        </p:attrNameLst>
                                      </p:cBhvr>
                                      <p:tavLst>
                                        <p:tav tm="0">
                                          <p:val>
                                            <p:strVal val="#ppt_x-#ppt_w*1.125000"/>
                                          </p:val>
                                        </p:tav>
                                        <p:tav tm="100000">
                                          <p:val>
                                            <p:strVal val="#ppt_x"/>
                                          </p:val>
                                        </p:tav>
                                      </p:tavLst>
                                    </p:anim>
                                    <p:animEffect filter="wipe(right)">
                                      <p:cBhvr>
                                        <p:cTn id="23" dur="500"/>
                                        <p:tgtEl>
                                          <p:spTgt spid="16398"/>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6419"/>
                                        </p:tgtEl>
                                        <p:attrNameLst>
                                          <p:attrName>style.visibility</p:attrName>
                                        </p:attrNameLst>
                                      </p:cBhvr>
                                      <p:to>
                                        <p:strVal val="visible"/>
                                      </p:to>
                                    </p:set>
                                    <p:animEffect filter="dissolve">
                                      <p:cBhvr>
                                        <p:cTn id="27" dur="500"/>
                                        <p:tgtEl>
                                          <p:spTgt spid="16419"/>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6403"/>
                                        </p:tgtEl>
                                        <p:attrNameLst>
                                          <p:attrName>style.visibility</p:attrName>
                                        </p:attrNameLst>
                                      </p:cBhvr>
                                      <p:to>
                                        <p:strVal val="visible"/>
                                      </p:to>
                                    </p:set>
                                    <p:anim calcmode="lin" valueType="num">
                                      <p:cBhvr>
                                        <p:cTn id="31" dur="500"/>
                                        <p:tgtEl>
                                          <p:spTgt spid="16403"/>
                                        </p:tgtEl>
                                        <p:attrNameLst>
                                          <p:attrName>ppt_x</p:attrName>
                                        </p:attrNameLst>
                                      </p:cBhvr>
                                      <p:tavLst>
                                        <p:tav tm="0">
                                          <p:val>
                                            <p:strVal val="#ppt_x-#ppt_w*1.125000"/>
                                          </p:val>
                                        </p:tav>
                                        <p:tav tm="100000">
                                          <p:val>
                                            <p:strVal val="#ppt_x"/>
                                          </p:val>
                                        </p:tav>
                                      </p:tavLst>
                                    </p:anim>
                                    <p:animEffect filter="wipe(right)">
                                      <p:cBhvr>
                                        <p:cTn id="32" dur="500"/>
                                        <p:tgtEl>
                                          <p:spTgt spid="16403"/>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16420"/>
                                        </p:tgtEl>
                                        <p:attrNameLst>
                                          <p:attrName>style.visibility</p:attrName>
                                        </p:attrNameLst>
                                      </p:cBhvr>
                                      <p:to>
                                        <p:strVal val="visible"/>
                                      </p:to>
                                    </p:set>
                                    <p:animEffect filter="dissolve">
                                      <p:cBhvr>
                                        <p:cTn id="36" dur="500"/>
                                        <p:tgtEl>
                                          <p:spTgt spid="16420"/>
                                        </p:tgtEl>
                                      </p:cBhvr>
                                    </p:animEffect>
                                  </p:childTnLst>
                                </p:cTn>
                              </p:par>
                            </p:childTnLst>
                          </p:cTn>
                        </p:par>
                        <p:par>
                          <p:cTn id="37" fill="hold">
                            <p:stCondLst>
                              <p:cond delay="3500"/>
                            </p:stCondLst>
                            <p:childTnLst>
                              <p:par>
                                <p:cTn id="38" presetID="12" presetClass="entr" presetSubtype="8" fill="hold" nodeType="afterEffect">
                                  <p:stCondLst>
                                    <p:cond delay="0"/>
                                  </p:stCondLst>
                                  <p:childTnLst>
                                    <p:set>
                                      <p:cBhvr>
                                        <p:cTn id="39" dur="1" fill="hold">
                                          <p:stCondLst>
                                            <p:cond delay="0"/>
                                          </p:stCondLst>
                                        </p:cTn>
                                        <p:tgtEl>
                                          <p:spTgt spid="16408"/>
                                        </p:tgtEl>
                                        <p:attrNameLst>
                                          <p:attrName>style.visibility</p:attrName>
                                        </p:attrNameLst>
                                      </p:cBhvr>
                                      <p:to>
                                        <p:strVal val="visible"/>
                                      </p:to>
                                    </p:set>
                                    <p:anim calcmode="lin" valueType="num">
                                      <p:cBhvr>
                                        <p:cTn id="40" dur="500"/>
                                        <p:tgtEl>
                                          <p:spTgt spid="16408"/>
                                        </p:tgtEl>
                                        <p:attrNameLst>
                                          <p:attrName>ppt_x</p:attrName>
                                        </p:attrNameLst>
                                      </p:cBhvr>
                                      <p:tavLst>
                                        <p:tav tm="0">
                                          <p:val>
                                            <p:strVal val="#ppt_x-#ppt_w*1.125000"/>
                                          </p:val>
                                        </p:tav>
                                        <p:tav tm="100000">
                                          <p:val>
                                            <p:strVal val="#ppt_x"/>
                                          </p:val>
                                        </p:tav>
                                      </p:tavLst>
                                    </p:anim>
                                    <p:animEffect filter="wipe(right)">
                                      <p:cBhvr>
                                        <p:cTn id="41"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6" name="图片 5" descr="C:\Users\Administrator\Desktop\余乐\美工教材\PPT\第七章\14.png14"/>
          <p:cNvPicPr>
            <a:picLocks noChangeAspect="1"/>
          </p:cNvPicPr>
          <p:nvPr/>
        </p:nvPicPr>
        <p:blipFill>
          <a:blip r:embed="rId1"/>
          <a:srcRect/>
          <a:stretch>
            <a:fillRect/>
          </a:stretch>
        </p:blipFill>
        <p:spPr>
          <a:xfrm>
            <a:off x="3659505" y="375920"/>
            <a:ext cx="1136015" cy="6162675"/>
          </a:xfrm>
          <a:prstGeom prst="rect">
            <a:avLst/>
          </a:prstGeom>
        </p:spPr>
      </p:pic>
      <p:pic>
        <p:nvPicPr>
          <p:cNvPr id="7" name="图片 6" descr="C:\Users\Administrator\Desktop\余乐\美工教材\PPT\第七章\13.png13"/>
          <p:cNvPicPr>
            <a:picLocks noChangeAspect="1"/>
          </p:cNvPicPr>
          <p:nvPr/>
        </p:nvPicPr>
        <p:blipFill>
          <a:blip r:embed="rId2"/>
          <a:srcRect/>
          <a:stretch>
            <a:fillRect/>
          </a:stretch>
        </p:blipFill>
        <p:spPr>
          <a:xfrm>
            <a:off x="5859780" y="1863090"/>
            <a:ext cx="1542415" cy="3334385"/>
          </a:xfrm>
          <a:prstGeom prst="rect">
            <a:avLst/>
          </a:prstGeom>
        </p:spPr>
      </p:pic>
      <p:sp>
        <p:nvSpPr>
          <p:cNvPr id="8" name="文本框 7"/>
          <p:cNvSpPr txBox="1"/>
          <p:nvPr/>
        </p:nvSpPr>
        <p:spPr>
          <a:xfrm>
            <a:off x="8047355" y="1760855"/>
            <a:ext cx="3051810" cy="3538220"/>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rPr>
              <a:t>分析1：</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整体采用粉色为主色调，将第一屏的产品海报中出现的粉色画卷延伸出来成为后面部分的背景，很有新意，使得第一屏的海报与后面的内容契合得更加完美。没有过多的说明性文字，只是简洁的文字和产品造型图，在第一屏就能很好地吸引到消费者。</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分析2：</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首先展示不同颜色的产品，展示出产品的多样性。接下来展示产品的细节部分，让消费者更好的了解到产品的细节，对做工有信心。</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分析3：</a:t>
            </a:r>
            <a:endParaRPr lang="zh-CN" altLang="en-US"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最后放上产品的参数，让消费者从材质上更加全面地了解产品。</a:t>
            </a: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down)">
                                      <p:cBhvr>
                                        <p:cTn id="21" dur="500"/>
                                        <p:tgtEl>
                                          <p:spTgt spid="7"/>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椭圆 92"/>
          <p:cNvSpPr/>
          <p:nvPr/>
        </p:nvSpPr>
        <p:spPr>
          <a:xfrm>
            <a:off x="3646776" y="1680665"/>
            <a:ext cx="1400871" cy="1400869"/>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椭圆 47"/>
          <p:cNvSpPr/>
          <p:nvPr/>
        </p:nvSpPr>
        <p:spPr>
          <a:xfrm>
            <a:off x="1815144" y="2341882"/>
            <a:ext cx="2298124" cy="2298124"/>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椭圆 49"/>
          <p:cNvSpPr/>
          <p:nvPr/>
        </p:nvSpPr>
        <p:spPr>
          <a:xfrm>
            <a:off x="2758219" y="2282882"/>
            <a:ext cx="1896663" cy="1896663"/>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2" name="椭圆 51"/>
          <p:cNvSpPr/>
          <p:nvPr/>
        </p:nvSpPr>
        <p:spPr>
          <a:xfrm>
            <a:off x="3891369" y="4547989"/>
            <a:ext cx="576517" cy="57651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56" name="椭圆 55"/>
          <p:cNvSpPr/>
          <p:nvPr/>
        </p:nvSpPr>
        <p:spPr>
          <a:xfrm>
            <a:off x="4611795" y="1659439"/>
            <a:ext cx="416865" cy="41686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2400"/>
          </a:p>
        </p:txBody>
      </p:sp>
      <p:sp>
        <p:nvSpPr>
          <p:cNvPr id="62" name="椭圆 61"/>
          <p:cNvSpPr/>
          <p:nvPr/>
        </p:nvSpPr>
        <p:spPr>
          <a:xfrm>
            <a:off x="1826343" y="2704390"/>
            <a:ext cx="372977" cy="37297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4" name="椭圆 63"/>
          <p:cNvSpPr/>
          <p:nvPr/>
        </p:nvSpPr>
        <p:spPr>
          <a:xfrm>
            <a:off x="2699884" y="1744519"/>
            <a:ext cx="267201" cy="2672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6" name="椭圆 65"/>
          <p:cNvSpPr/>
          <p:nvPr/>
        </p:nvSpPr>
        <p:spPr>
          <a:xfrm>
            <a:off x="1623441" y="3683943"/>
            <a:ext cx="925275" cy="9252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400"/>
          </a:p>
        </p:txBody>
      </p:sp>
      <p:sp>
        <p:nvSpPr>
          <p:cNvPr id="67" name="TextBox 66"/>
          <p:cNvSpPr txBox="1"/>
          <p:nvPr/>
        </p:nvSpPr>
        <p:spPr>
          <a:xfrm>
            <a:off x="2893429" y="2855520"/>
            <a:ext cx="1574171" cy="829945"/>
          </a:xfrm>
          <a:prstGeom prst="rect">
            <a:avLst/>
          </a:prstGeom>
          <a:noFill/>
        </p:spPr>
        <p:txBody>
          <a:bodyPr wrap="square" rtlCol="0">
            <a:spAutoFit/>
          </a:bodyPr>
          <a:lstStyle/>
          <a:p>
            <a:pPr algn="ctr"/>
            <a:r>
              <a:rPr lang="zh-CN" altLang="en-US" sz="4800" dirty="0">
                <a:solidFill>
                  <a:schemeClr val="bg1"/>
                </a:solidFill>
                <a:latin typeface="微软雅黑" panose="020B0503020204020204" pitchFamily="34" charset="-122"/>
                <a:ea typeface="微软雅黑" panose="020B0503020204020204" pitchFamily="34" charset="-122"/>
              </a:rPr>
              <a:t>目录</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070293" y="4707855"/>
            <a:ext cx="235557" cy="275709"/>
            <a:chOff x="-271462" y="-2203450"/>
            <a:chExt cx="698500" cy="817563"/>
          </a:xfrm>
        </p:grpSpPr>
        <p:sp>
          <p:nvSpPr>
            <p:cNvPr id="69" name="Oval 6"/>
            <p:cNvSpPr>
              <a:spLocks noChangeArrowheads="1"/>
            </p:cNvSpPr>
            <p:nvPr/>
          </p:nvSpPr>
          <p:spPr bwMode="auto">
            <a:xfrm>
              <a:off x="-106362" y="-2203450"/>
              <a:ext cx="127000"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
            <p:cNvSpPr>
              <a:spLocks noEditPoints="1"/>
            </p:cNvSpPr>
            <p:nvPr/>
          </p:nvSpPr>
          <p:spPr bwMode="auto">
            <a:xfrm>
              <a:off x="-271462" y="-2030412"/>
              <a:ext cx="454025" cy="641350"/>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
            <p:cNvSpPr/>
            <p:nvPr/>
          </p:nvSpPr>
          <p:spPr bwMode="auto">
            <a:xfrm>
              <a:off x="-31750" y="-1498600"/>
              <a:ext cx="90488" cy="109538"/>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
            <p:cNvSpPr>
              <a:spLocks noEditPoints="1"/>
            </p:cNvSpPr>
            <p:nvPr/>
          </p:nvSpPr>
          <p:spPr bwMode="auto">
            <a:xfrm>
              <a:off x="-38100" y="-1851025"/>
              <a:ext cx="465138" cy="46513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10"/>
            <p:cNvSpPr/>
            <p:nvPr/>
          </p:nvSpPr>
          <p:spPr bwMode="auto">
            <a:xfrm>
              <a:off x="100013" y="-1779587"/>
              <a:ext cx="33338"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11"/>
            <p:cNvSpPr/>
            <p:nvPr/>
          </p:nvSpPr>
          <p:spPr bwMode="auto">
            <a:xfrm>
              <a:off x="254000" y="-1779587"/>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12"/>
            <p:cNvSpPr/>
            <p:nvPr/>
          </p:nvSpPr>
          <p:spPr bwMode="auto">
            <a:xfrm>
              <a:off x="314325" y="-1716087"/>
              <a:ext cx="33338"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13"/>
            <p:cNvSpPr/>
            <p:nvPr/>
          </p:nvSpPr>
          <p:spPr bwMode="auto">
            <a:xfrm>
              <a:off x="39688" y="-1716087"/>
              <a:ext cx="33338"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14"/>
            <p:cNvSpPr/>
            <p:nvPr/>
          </p:nvSpPr>
          <p:spPr bwMode="auto">
            <a:xfrm>
              <a:off x="314325" y="-1554162"/>
              <a:ext cx="33338" cy="30163"/>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15"/>
            <p:cNvSpPr/>
            <p:nvPr/>
          </p:nvSpPr>
          <p:spPr bwMode="auto">
            <a:xfrm>
              <a:off x="39688" y="-1554162"/>
              <a:ext cx="33338" cy="30163"/>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6"/>
            <p:cNvSpPr/>
            <p:nvPr/>
          </p:nvSpPr>
          <p:spPr bwMode="auto">
            <a:xfrm>
              <a:off x="254000" y="-1498600"/>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17"/>
            <p:cNvSpPr/>
            <p:nvPr/>
          </p:nvSpPr>
          <p:spPr bwMode="auto">
            <a:xfrm>
              <a:off x="100013" y="-1498600"/>
              <a:ext cx="33338"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Oval 18"/>
            <p:cNvSpPr>
              <a:spLocks noChangeArrowheads="1"/>
            </p:cNvSpPr>
            <p:nvPr/>
          </p:nvSpPr>
          <p:spPr bwMode="auto">
            <a:xfrm>
              <a:off x="174625" y="-1636712"/>
              <a:ext cx="33338" cy="381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9"/>
            <p:cNvSpPr/>
            <p:nvPr/>
          </p:nvSpPr>
          <p:spPr bwMode="auto">
            <a:xfrm>
              <a:off x="125413" y="-1733550"/>
              <a:ext cx="82550" cy="96838"/>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8" name="组合 87"/>
          <p:cNvGrpSpPr/>
          <p:nvPr/>
        </p:nvGrpSpPr>
        <p:grpSpPr>
          <a:xfrm>
            <a:off x="1853507" y="3978621"/>
            <a:ext cx="514719" cy="356117"/>
            <a:chOff x="-5087938" y="1543050"/>
            <a:chExt cx="839788" cy="581025"/>
          </a:xfrm>
        </p:grpSpPr>
        <p:sp>
          <p:nvSpPr>
            <p:cNvPr id="89" name="Freeform 24"/>
            <p:cNvSpPr/>
            <p:nvPr/>
          </p:nvSpPr>
          <p:spPr bwMode="auto">
            <a:xfrm>
              <a:off x="-4859338" y="1831975"/>
              <a:ext cx="509588" cy="292100"/>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25"/>
            <p:cNvSpPr/>
            <p:nvPr/>
          </p:nvSpPr>
          <p:spPr bwMode="auto">
            <a:xfrm>
              <a:off x="-4937125" y="1543050"/>
              <a:ext cx="85725" cy="104775"/>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26"/>
            <p:cNvSpPr/>
            <p:nvPr/>
          </p:nvSpPr>
          <p:spPr bwMode="auto">
            <a:xfrm>
              <a:off x="-4495800" y="1562100"/>
              <a:ext cx="247650" cy="201613"/>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Freeform 27"/>
            <p:cNvSpPr>
              <a:spLocks noEditPoints="1"/>
            </p:cNvSpPr>
            <p:nvPr/>
          </p:nvSpPr>
          <p:spPr bwMode="auto">
            <a:xfrm>
              <a:off x="-5087938" y="1651000"/>
              <a:ext cx="792163" cy="439738"/>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4" name="文本框 3"/>
          <p:cNvSpPr txBox="1"/>
          <p:nvPr/>
        </p:nvSpPr>
        <p:spPr>
          <a:xfrm>
            <a:off x="6241415" y="3171190"/>
            <a:ext cx="3368040"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三、</a:t>
            </a:r>
            <a:r>
              <a:rPr b="1">
                <a:latin typeface="微软雅黑" panose="020B0503020204020204" pitchFamily="34" charset="-122"/>
                <a:ea typeface="微软雅黑" panose="020B0503020204020204" pitchFamily="34" charset="-122"/>
                <a:cs typeface="微软雅黑" panose="020B0503020204020204" pitchFamily="34" charset="-122"/>
              </a:rPr>
              <a:t>产品详情页视觉设计</a:t>
            </a:r>
            <a:endParaRPr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6241415" y="3811270"/>
            <a:ext cx="290512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四、店铺广告图设计分析</a:t>
            </a:r>
            <a:endParaRPr lang="zh-CN" altLang="en-US" b="1">
              <a:latin typeface="微软雅黑" panose="020B0503020204020204" pitchFamily="34" charset="-122"/>
              <a:ea typeface="微软雅黑" panose="020B0503020204020204" pitchFamily="34" charset="-122"/>
            </a:endParaRPr>
          </a:p>
        </p:txBody>
      </p:sp>
      <p:sp>
        <p:nvSpPr>
          <p:cNvPr id="5" name="文本框 4"/>
          <p:cNvSpPr txBox="1"/>
          <p:nvPr/>
        </p:nvSpPr>
        <p:spPr>
          <a:xfrm>
            <a:off x="6241415" y="4411345"/>
            <a:ext cx="290512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五、手淘首页视觉设计</a:t>
            </a:r>
            <a:endParaRPr lang="zh-CN" altLang="en-US" b="1">
              <a:latin typeface="微软雅黑" panose="020B0503020204020204" pitchFamily="34" charset="-122"/>
              <a:ea typeface="微软雅黑" panose="020B0503020204020204" pitchFamily="34" charset="-122"/>
            </a:endParaRPr>
          </a:p>
        </p:txBody>
      </p:sp>
      <p:sp>
        <p:nvSpPr>
          <p:cNvPr id="6" name="文本框 5"/>
          <p:cNvSpPr txBox="1"/>
          <p:nvPr/>
        </p:nvSpPr>
        <p:spPr>
          <a:xfrm>
            <a:off x="6189345" y="2011680"/>
            <a:ext cx="2540000" cy="368300"/>
          </a:xfrm>
          <a:prstGeom prst="rect">
            <a:avLst/>
          </a:prstGeom>
          <a:noFill/>
        </p:spPr>
        <p:txBody>
          <a:bodyPr wrap="square" rtlCol="0" anchor="t">
            <a:spAutoFit/>
          </a:bodyPr>
          <a:lstStyle/>
          <a:p>
            <a:r>
              <a:rPr lang="zh-CN" altLang="en-US"/>
              <a:t> </a:t>
            </a:r>
            <a:r>
              <a:rPr lang="zh-CN" altLang="en-US" b="1">
                <a:latin typeface="微软雅黑" panose="020B0503020204020204" pitchFamily="34" charset="-122"/>
                <a:ea typeface="微软雅黑" panose="020B0503020204020204" pitchFamily="34" charset="-122"/>
              </a:rPr>
              <a:t>一、店铺店招设计分析</a:t>
            </a:r>
            <a:endParaRPr lang="zh-CN" altLang="en-US" b="1">
              <a:latin typeface="微软雅黑" panose="020B0503020204020204" pitchFamily="34" charset="-122"/>
              <a:ea typeface="微软雅黑" panose="020B0503020204020204" pitchFamily="34" charset="-122"/>
            </a:endParaRPr>
          </a:p>
        </p:txBody>
      </p:sp>
      <p:sp>
        <p:nvSpPr>
          <p:cNvPr id="7" name="文本框 6"/>
          <p:cNvSpPr txBox="1"/>
          <p:nvPr/>
        </p:nvSpPr>
        <p:spPr>
          <a:xfrm>
            <a:off x="6241415" y="2577465"/>
            <a:ext cx="3119755" cy="36830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二、PC端首页视觉设计</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6241415" y="4958080"/>
            <a:ext cx="2905125" cy="36830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六、店铺视觉优化与维护</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80000">
                                          <p:cBhvr additive="base">
                                            <p:cTn id="7" dur="750" fill="hold"/>
                                            <p:tgtEl>
                                              <p:spTgt spid="48"/>
                                            </p:tgtEl>
                                            <p:attrNameLst>
                                              <p:attrName>ppt_x</p:attrName>
                                            </p:attrNameLst>
                                          </p:cBhvr>
                                          <p:tavLst>
                                            <p:tav tm="0">
                                              <p:val>
                                                <p:strVal val="0-#ppt_w/2"/>
                                              </p:val>
                                            </p:tav>
                                            <p:tav tm="100000">
                                              <p:val>
                                                <p:strVal val="#ppt_x"/>
                                              </p:val>
                                            </p:tav>
                                          </p:tavLst>
                                        </p:anim>
                                        <p:anim calcmode="lin" valueType="num" p14:bounceEnd="80000">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14:bounceEnd="80000">
                                          <p:cBhvr additive="base">
                                            <p:cTn id="11" dur="750" fill="hold"/>
                                            <p:tgtEl>
                                              <p:spTgt spid="93"/>
                                            </p:tgtEl>
                                            <p:attrNameLst>
                                              <p:attrName>ppt_x</p:attrName>
                                            </p:attrNameLst>
                                          </p:cBhvr>
                                          <p:tavLst>
                                            <p:tav tm="0">
                                              <p:val>
                                                <p:strVal val="1+#ppt_w/2"/>
                                              </p:val>
                                            </p:tav>
                                            <p:tav tm="100000">
                                              <p:val>
                                                <p:strVal val="#ppt_x"/>
                                              </p:val>
                                            </p:tav>
                                          </p:tavLst>
                                        </p:anim>
                                        <p:anim calcmode="lin" valueType="num" p14:bounceEnd="80000">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par>
                                    <p:cTn id="76" presetID="10"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4" grpId="0"/>
          <p:bldP spid="2" grpId="0"/>
          <p:bldP spid="5" grpId="0"/>
          <p:bldP spid="6" grpId="0"/>
          <p:bldP spid="7"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0-#ppt_w/2"/>
                                              </p:val>
                                            </p:tav>
                                            <p:tav tm="100000">
                                              <p:val>
                                                <p:strVal val="#ppt_x"/>
                                              </p:val>
                                            </p:tav>
                                          </p:tavLst>
                                        </p:anim>
                                        <p:anim calcmode="lin" valueType="num">
                                          <p:cBhvr additive="base">
                                            <p:cTn id="8" dur="75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750" fill="hold"/>
                                            <p:tgtEl>
                                              <p:spTgt spid="93"/>
                                            </p:tgtEl>
                                            <p:attrNameLst>
                                              <p:attrName>ppt_x</p:attrName>
                                            </p:attrNameLst>
                                          </p:cBhvr>
                                          <p:tavLst>
                                            <p:tav tm="0">
                                              <p:val>
                                                <p:strVal val="1+#ppt_w/2"/>
                                              </p:val>
                                            </p:tav>
                                            <p:tav tm="100000">
                                              <p:val>
                                                <p:strVal val="#ppt_x"/>
                                              </p:val>
                                            </p:tav>
                                          </p:tavLst>
                                        </p:anim>
                                        <p:anim calcmode="lin" valueType="num">
                                          <p:cBhvr additive="base">
                                            <p:cTn id="12" dur="750" fill="hold"/>
                                            <p:tgtEl>
                                              <p:spTgt spid="9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66"/>
                                            </p:tgtEl>
                                            <p:attrNameLst>
                                              <p:attrName>style.visibility</p:attrName>
                                            </p:attrNameLst>
                                          </p:cBhvr>
                                          <p:to>
                                            <p:strVal val="visible"/>
                                          </p:to>
                                        </p:set>
                                        <p:anim calcmode="lin" valueType="num">
                                          <p:cBhvr>
                                            <p:cTn id="15" dur="300" fill="hold"/>
                                            <p:tgtEl>
                                              <p:spTgt spid="66"/>
                                            </p:tgtEl>
                                            <p:attrNameLst>
                                              <p:attrName>ppt_w</p:attrName>
                                            </p:attrNameLst>
                                          </p:cBhvr>
                                          <p:tavLst>
                                            <p:tav tm="0">
                                              <p:val>
                                                <p:fltVal val="0"/>
                                              </p:val>
                                            </p:tav>
                                            <p:tav tm="100000">
                                              <p:val>
                                                <p:strVal val="#ppt_w"/>
                                              </p:val>
                                            </p:tav>
                                          </p:tavLst>
                                        </p:anim>
                                        <p:anim calcmode="lin" valueType="num">
                                          <p:cBhvr>
                                            <p:cTn id="16" dur="300" fill="hold"/>
                                            <p:tgtEl>
                                              <p:spTgt spid="66"/>
                                            </p:tgtEl>
                                            <p:attrNameLst>
                                              <p:attrName>ppt_h</p:attrName>
                                            </p:attrNameLst>
                                          </p:cBhvr>
                                          <p:tavLst>
                                            <p:tav tm="0">
                                              <p:val>
                                                <p:fltVal val="0"/>
                                              </p:val>
                                            </p:tav>
                                            <p:tav tm="100000">
                                              <p:val>
                                                <p:strVal val="#ppt_h"/>
                                              </p:val>
                                            </p:tav>
                                          </p:tavLst>
                                        </p:anim>
                                        <p:animEffect transition="in" filter="fade">
                                          <p:cBhvr>
                                            <p:cTn id="17" dur="300"/>
                                            <p:tgtEl>
                                              <p:spTgt spid="66"/>
                                            </p:tgtEl>
                                          </p:cBhvr>
                                        </p:animEffect>
                                      </p:childTnLst>
                                    </p:cTn>
                                  </p:par>
                                  <p:par>
                                    <p:cTn id="18" presetID="6" presetClass="emph" presetSubtype="0" autoRev="1" fill="hold" grpId="1" nodeType="withEffect">
                                      <p:stCondLst>
                                        <p:cond delay="800"/>
                                      </p:stCondLst>
                                      <p:childTnLst>
                                        <p:animScale>
                                          <p:cBhvr>
                                            <p:cTn id="19" dur="150" fill="hold"/>
                                            <p:tgtEl>
                                              <p:spTgt spid="66"/>
                                            </p:tgtEl>
                                          </p:cBhvr>
                                          <p:by x="110000" y="110000"/>
                                        </p:animScale>
                                      </p:childTnLst>
                                    </p:cTn>
                                  </p:par>
                                  <p:par>
                                    <p:cTn id="20" presetID="53" presetClass="entr" presetSubtype="16" fill="hold" nodeType="withEffect">
                                      <p:stCondLst>
                                        <p:cond delay="8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300" fill="hold"/>
                                            <p:tgtEl>
                                              <p:spTgt spid="88"/>
                                            </p:tgtEl>
                                            <p:attrNameLst>
                                              <p:attrName>ppt_w</p:attrName>
                                            </p:attrNameLst>
                                          </p:cBhvr>
                                          <p:tavLst>
                                            <p:tav tm="0">
                                              <p:val>
                                                <p:fltVal val="0"/>
                                              </p:val>
                                            </p:tav>
                                            <p:tav tm="100000">
                                              <p:val>
                                                <p:strVal val="#ppt_w"/>
                                              </p:val>
                                            </p:tav>
                                          </p:tavLst>
                                        </p:anim>
                                        <p:anim calcmode="lin" valueType="num">
                                          <p:cBhvr>
                                            <p:cTn id="23" dur="300" fill="hold"/>
                                            <p:tgtEl>
                                              <p:spTgt spid="88"/>
                                            </p:tgtEl>
                                            <p:attrNameLst>
                                              <p:attrName>ppt_h</p:attrName>
                                            </p:attrNameLst>
                                          </p:cBhvr>
                                          <p:tavLst>
                                            <p:tav tm="0">
                                              <p:val>
                                                <p:fltVal val="0"/>
                                              </p:val>
                                            </p:tav>
                                            <p:tav tm="100000">
                                              <p:val>
                                                <p:strVal val="#ppt_h"/>
                                              </p:val>
                                            </p:tav>
                                          </p:tavLst>
                                        </p:anim>
                                        <p:animEffect transition="in" filter="fade">
                                          <p:cBhvr>
                                            <p:cTn id="24" dur="300"/>
                                            <p:tgtEl>
                                              <p:spTgt spid="88"/>
                                            </p:tgtEl>
                                          </p:cBhvr>
                                        </p:animEffect>
                                      </p:childTnLst>
                                    </p:cTn>
                                  </p:par>
                                  <p:par>
                                    <p:cTn id="25" presetID="6" presetClass="emph" presetSubtype="0" autoRev="1" fill="hold" nodeType="withEffect">
                                      <p:stCondLst>
                                        <p:cond delay="1100"/>
                                      </p:stCondLst>
                                      <p:childTnLst>
                                        <p:animScale>
                                          <p:cBhvr>
                                            <p:cTn id="26" dur="150" fill="hold"/>
                                            <p:tgtEl>
                                              <p:spTgt spid="88"/>
                                            </p:tgtEl>
                                          </p:cBhvr>
                                          <p:by x="110000" y="110000"/>
                                        </p:animScale>
                                      </p:childTnLst>
                                    </p:cTn>
                                  </p:par>
                                  <p:par>
                                    <p:cTn id="27" presetID="53" presetClass="entr" presetSubtype="16" fill="hold" grpId="0" nodeType="withEffect">
                                      <p:stCondLst>
                                        <p:cond delay="800"/>
                                      </p:stCondLst>
                                      <p:childTnLst>
                                        <p:set>
                                          <p:cBhvr>
                                            <p:cTn id="28" dur="1" fill="hold">
                                              <p:stCondLst>
                                                <p:cond delay="0"/>
                                              </p:stCondLst>
                                            </p:cTn>
                                            <p:tgtEl>
                                              <p:spTgt spid="50"/>
                                            </p:tgtEl>
                                            <p:attrNameLst>
                                              <p:attrName>style.visibility</p:attrName>
                                            </p:attrNameLst>
                                          </p:cBhvr>
                                          <p:to>
                                            <p:strVal val="visible"/>
                                          </p:to>
                                        </p:set>
                                        <p:anim calcmode="lin" valueType="num">
                                          <p:cBhvr>
                                            <p:cTn id="29" dur="300" fill="hold"/>
                                            <p:tgtEl>
                                              <p:spTgt spid="50"/>
                                            </p:tgtEl>
                                            <p:attrNameLst>
                                              <p:attrName>ppt_w</p:attrName>
                                            </p:attrNameLst>
                                          </p:cBhvr>
                                          <p:tavLst>
                                            <p:tav tm="0">
                                              <p:val>
                                                <p:fltVal val="0"/>
                                              </p:val>
                                            </p:tav>
                                            <p:tav tm="100000">
                                              <p:val>
                                                <p:strVal val="#ppt_w"/>
                                              </p:val>
                                            </p:tav>
                                          </p:tavLst>
                                        </p:anim>
                                        <p:anim calcmode="lin" valueType="num">
                                          <p:cBhvr>
                                            <p:cTn id="30" dur="300" fill="hold"/>
                                            <p:tgtEl>
                                              <p:spTgt spid="50"/>
                                            </p:tgtEl>
                                            <p:attrNameLst>
                                              <p:attrName>ppt_h</p:attrName>
                                            </p:attrNameLst>
                                          </p:cBhvr>
                                          <p:tavLst>
                                            <p:tav tm="0">
                                              <p:val>
                                                <p:fltVal val="0"/>
                                              </p:val>
                                            </p:tav>
                                            <p:tav tm="100000">
                                              <p:val>
                                                <p:strVal val="#ppt_h"/>
                                              </p:val>
                                            </p:tav>
                                          </p:tavLst>
                                        </p:anim>
                                        <p:animEffect transition="in" filter="fade">
                                          <p:cBhvr>
                                            <p:cTn id="31" dur="300"/>
                                            <p:tgtEl>
                                              <p:spTgt spid="50"/>
                                            </p:tgtEl>
                                          </p:cBhvr>
                                        </p:animEffect>
                                      </p:childTnLst>
                                    </p:cTn>
                                  </p:par>
                                  <p:par>
                                    <p:cTn id="32" presetID="6" presetClass="emph" presetSubtype="0" autoRev="1" fill="hold" grpId="1" nodeType="withEffect">
                                      <p:stCondLst>
                                        <p:cond delay="1100"/>
                                      </p:stCondLst>
                                      <p:childTnLst>
                                        <p:animScale>
                                          <p:cBhvr>
                                            <p:cTn id="33" dur="150" fill="hold"/>
                                            <p:tgtEl>
                                              <p:spTgt spid="50"/>
                                            </p:tgtEl>
                                          </p:cBhvr>
                                          <p:by x="110000" y="110000"/>
                                        </p:animScale>
                                      </p:childTnLst>
                                    </p:cTn>
                                  </p:par>
                                  <p:par>
                                    <p:cTn id="34" presetID="53" presetClass="entr" presetSubtype="16" fill="hold" grpId="0" nodeType="withEffect">
                                      <p:stCondLst>
                                        <p:cond delay="1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300" fill="hold"/>
                                            <p:tgtEl>
                                              <p:spTgt spid="67"/>
                                            </p:tgtEl>
                                            <p:attrNameLst>
                                              <p:attrName>ppt_w</p:attrName>
                                            </p:attrNameLst>
                                          </p:cBhvr>
                                          <p:tavLst>
                                            <p:tav tm="0">
                                              <p:val>
                                                <p:fltVal val="0"/>
                                              </p:val>
                                            </p:tav>
                                            <p:tav tm="100000">
                                              <p:val>
                                                <p:strVal val="#ppt_w"/>
                                              </p:val>
                                            </p:tav>
                                          </p:tavLst>
                                        </p:anim>
                                        <p:anim calcmode="lin" valueType="num">
                                          <p:cBhvr>
                                            <p:cTn id="37" dur="300" fill="hold"/>
                                            <p:tgtEl>
                                              <p:spTgt spid="67"/>
                                            </p:tgtEl>
                                            <p:attrNameLst>
                                              <p:attrName>ppt_h</p:attrName>
                                            </p:attrNameLst>
                                          </p:cBhvr>
                                          <p:tavLst>
                                            <p:tav tm="0">
                                              <p:val>
                                                <p:fltVal val="0"/>
                                              </p:val>
                                            </p:tav>
                                            <p:tav tm="100000">
                                              <p:val>
                                                <p:strVal val="#ppt_h"/>
                                              </p:val>
                                            </p:tav>
                                          </p:tavLst>
                                        </p:anim>
                                        <p:animEffect transition="in" filter="fade">
                                          <p:cBhvr>
                                            <p:cTn id="38" dur="300"/>
                                            <p:tgtEl>
                                              <p:spTgt spid="67"/>
                                            </p:tgtEl>
                                          </p:cBhvr>
                                        </p:animEffect>
                                      </p:childTnLst>
                                    </p:cTn>
                                  </p:par>
                                  <p:par>
                                    <p:cTn id="39" presetID="6" presetClass="emph" presetSubtype="0" autoRev="1" fill="hold" grpId="1" nodeType="withEffect">
                                      <p:stCondLst>
                                        <p:cond delay="1400"/>
                                      </p:stCondLst>
                                      <p:childTnLst>
                                        <p:animScale>
                                          <p:cBhvr>
                                            <p:cTn id="40" dur="150" fill="hold"/>
                                            <p:tgtEl>
                                              <p:spTgt spid="67"/>
                                            </p:tgtEl>
                                          </p:cBhvr>
                                          <p:by x="110000" y="110000"/>
                                        </p:animScale>
                                      </p:childTnLst>
                                    </p:cTn>
                                  </p:par>
                                  <p:par>
                                    <p:cTn id="41" presetID="53" presetClass="entr" presetSubtype="16" fill="hold" grpId="0" nodeType="withEffect">
                                      <p:stCondLst>
                                        <p:cond delay="6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300" fill="hold"/>
                                            <p:tgtEl>
                                              <p:spTgt spid="52"/>
                                            </p:tgtEl>
                                            <p:attrNameLst>
                                              <p:attrName>ppt_w</p:attrName>
                                            </p:attrNameLst>
                                          </p:cBhvr>
                                          <p:tavLst>
                                            <p:tav tm="0">
                                              <p:val>
                                                <p:fltVal val="0"/>
                                              </p:val>
                                            </p:tav>
                                            <p:tav tm="100000">
                                              <p:val>
                                                <p:strVal val="#ppt_w"/>
                                              </p:val>
                                            </p:tav>
                                          </p:tavLst>
                                        </p:anim>
                                        <p:anim calcmode="lin" valueType="num">
                                          <p:cBhvr>
                                            <p:cTn id="44" dur="300" fill="hold"/>
                                            <p:tgtEl>
                                              <p:spTgt spid="52"/>
                                            </p:tgtEl>
                                            <p:attrNameLst>
                                              <p:attrName>ppt_h</p:attrName>
                                            </p:attrNameLst>
                                          </p:cBhvr>
                                          <p:tavLst>
                                            <p:tav tm="0">
                                              <p:val>
                                                <p:fltVal val="0"/>
                                              </p:val>
                                            </p:tav>
                                            <p:tav tm="100000">
                                              <p:val>
                                                <p:strVal val="#ppt_h"/>
                                              </p:val>
                                            </p:tav>
                                          </p:tavLst>
                                        </p:anim>
                                        <p:animEffect transition="in" filter="fade">
                                          <p:cBhvr>
                                            <p:cTn id="45" dur="300"/>
                                            <p:tgtEl>
                                              <p:spTgt spid="52"/>
                                            </p:tgtEl>
                                          </p:cBhvr>
                                        </p:animEffect>
                                      </p:childTnLst>
                                    </p:cTn>
                                  </p:par>
                                  <p:par>
                                    <p:cTn id="46" presetID="6" presetClass="emph" presetSubtype="0" autoRev="1" fill="hold" grpId="1" nodeType="withEffect">
                                      <p:stCondLst>
                                        <p:cond delay="900"/>
                                      </p:stCondLst>
                                      <p:childTnLst>
                                        <p:animScale>
                                          <p:cBhvr>
                                            <p:cTn id="47" dur="150" fill="hold"/>
                                            <p:tgtEl>
                                              <p:spTgt spid="52"/>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68"/>
                                            </p:tgtEl>
                                            <p:attrNameLst>
                                              <p:attrName>style.visibility</p:attrName>
                                            </p:attrNameLst>
                                          </p:cBhvr>
                                          <p:to>
                                            <p:strVal val="visible"/>
                                          </p:to>
                                        </p:set>
                                        <p:anim calcmode="lin" valueType="num">
                                          <p:cBhvr>
                                            <p:cTn id="50" dur="300" fill="hold"/>
                                            <p:tgtEl>
                                              <p:spTgt spid="68"/>
                                            </p:tgtEl>
                                            <p:attrNameLst>
                                              <p:attrName>ppt_w</p:attrName>
                                            </p:attrNameLst>
                                          </p:cBhvr>
                                          <p:tavLst>
                                            <p:tav tm="0">
                                              <p:val>
                                                <p:fltVal val="0"/>
                                              </p:val>
                                            </p:tav>
                                            <p:tav tm="100000">
                                              <p:val>
                                                <p:strVal val="#ppt_w"/>
                                              </p:val>
                                            </p:tav>
                                          </p:tavLst>
                                        </p:anim>
                                        <p:anim calcmode="lin" valueType="num">
                                          <p:cBhvr>
                                            <p:cTn id="51" dur="300" fill="hold"/>
                                            <p:tgtEl>
                                              <p:spTgt spid="68"/>
                                            </p:tgtEl>
                                            <p:attrNameLst>
                                              <p:attrName>ppt_h</p:attrName>
                                            </p:attrNameLst>
                                          </p:cBhvr>
                                          <p:tavLst>
                                            <p:tav tm="0">
                                              <p:val>
                                                <p:fltVal val="0"/>
                                              </p:val>
                                            </p:tav>
                                            <p:tav tm="100000">
                                              <p:val>
                                                <p:strVal val="#ppt_h"/>
                                              </p:val>
                                            </p:tav>
                                          </p:tavLst>
                                        </p:anim>
                                        <p:animEffect transition="in" filter="fade">
                                          <p:cBhvr>
                                            <p:cTn id="52" dur="300"/>
                                            <p:tgtEl>
                                              <p:spTgt spid="68"/>
                                            </p:tgtEl>
                                          </p:cBhvr>
                                        </p:animEffect>
                                      </p:childTnLst>
                                    </p:cTn>
                                  </p:par>
                                  <p:par>
                                    <p:cTn id="53" presetID="6" presetClass="emph" presetSubtype="0" autoRev="1" fill="hold" nodeType="withEffect">
                                      <p:stCondLst>
                                        <p:cond delay="1200"/>
                                      </p:stCondLst>
                                      <p:childTnLst>
                                        <p:animScale>
                                          <p:cBhvr>
                                            <p:cTn id="54" dur="150" fill="hold"/>
                                            <p:tgtEl>
                                              <p:spTgt spid="68"/>
                                            </p:tgtEl>
                                          </p:cBhvr>
                                          <p:by x="110000" y="110000"/>
                                        </p:animScale>
                                      </p:childTnLst>
                                    </p:cTn>
                                  </p:par>
                                  <p:par>
                                    <p:cTn id="55" presetID="53" presetClass="entr" presetSubtype="16" fill="hold" grpId="0" nodeType="withEffect">
                                      <p:stCondLst>
                                        <p:cond delay="700"/>
                                      </p:stCondLst>
                                      <p:childTnLst>
                                        <p:set>
                                          <p:cBhvr>
                                            <p:cTn id="56" dur="1" fill="hold">
                                              <p:stCondLst>
                                                <p:cond delay="0"/>
                                              </p:stCondLst>
                                            </p:cTn>
                                            <p:tgtEl>
                                              <p:spTgt spid="62"/>
                                            </p:tgtEl>
                                            <p:attrNameLst>
                                              <p:attrName>style.visibility</p:attrName>
                                            </p:attrNameLst>
                                          </p:cBhvr>
                                          <p:to>
                                            <p:strVal val="visible"/>
                                          </p:to>
                                        </p:set>
                                        <p:anim calcmode="lin" valueType="num">
                                          <p:cBhvr>
                                            <p:cTn id="57" dur="300" fill="hold"/>
                                            <p:tgtEl>
                                              <p:spTgt spid="62"/>
                                            </p:tgtEl>
                                            <p:attrNameLst>
                                              <p:attrName>ppt_w</p:attrName>
                                            </p:attrNameLst>
                                          </p:cBhvr>
                                          <p:tavLst>
                                            <p:tav tm="0">
                                              <p:val>
                                                <p:fltVal val="0"/>
                                              </p:val>
                                            </p:tav>
                                            <p:tav tm="100000">
                                              <p:val>
                                                <p:strVal val="#ppt_w"/>
                                              </p:val>
                                            </p:tav>
                                          </p:tavLst>
                                        </p:anim>
                                        <p:anim calcmode="lin" valueType="num">
                                          <p:cBhvr>
                                            <p:cTn id="58" dur="300" fill="hold"/>
                                            <p:tgtEl>
                                              <p:spTgt spid="62"/>
                                            </p:tgtEl>
                                            <p:attrNameLst>
                                              <p:attrName>ppt_h</p:attrName>
                                            </p:attrNameLst>
                                          </p:cBhvr>
                                          <p:tavLst>
                                            <p:tav tm="0">
                                              <p:val>
                                                <p:fltVal val="0"/>
                                              </p:val>
                                            </p:tav>
                                            <p:tav tm="100000">
                                              <p:val>
                                                <p:strVal val="#ppt_h"/>
                                              </p:val>
                                            </p:tav>
                                          </p:tavLst>
                                        </p:anim>
                                        <p:animEffect transition="in" filter="fade">
                                          <p:cBhvr>
                                            <p:cTn id="59" dur="300"/>
                                            <p:tgtEl>
                                              <p:spTgt spid="62"/>
                                            </p:tgtEl>
                                          </p:cBhvr>
                                        </p:animEffect>
                                      </p:childTnLst>
                                    </p:cTn>
                                  </p:par>
                                  <p:par>
                                    <p:cTn id="60" presetID="6" presetClass="emph" presetSubtype="0" autoRev="1" fill="hold" grpId="1" nodeType="withEffect">
                                      <p:stCondLst>
                                        <p:cond delay="1000"/>
                                      </p:stCondLst>
                                      <p:childTnLst>
                                        <p:animScale>
                                          <p:cBhvr>
                                            <p:cTn id="61" dur="150" fill="hold"/>
                                            <p:tgtEl>
                                              <p:spTgt spid="62"/>
                                            </p:tgtEl>
                                          </p:cBhvr>
                                          <p:by x="110000" y="110000"/>
                                        </p:animScale>
                                      </p:childTnLst>
                                    </p:cTn>
                                  </p:par>
                                  <p:par>
                                    <p:cTn id="62" presetID="53" presetClass="entr" presetSubtype="16" fill="hold" grpId="0" nodeType="withEffect">
                                      <p:stCondLst>
                                        <p:cond delay="1000"/>
                                      </p:stCondLst>
                                      <p:childTnLst>
                                        <p:set>
                                          <p:cBhvr>
                                            <p:cTn id="63" dur="1" fill="hold">
                                              <p:stCondLst>
                                                <p:cond delay="0"/>
                                              </p:stCondLst>
                                            </p:cTn>
                                            <p:tgtEl>
                                              <p:spTgt spid="64"/>
                                            </p:tgtEl>
                                            <p:attrNameLst>
                                              <p:attrName>style.visibility</p:attrName>
                                            </p:attrNameLst>
                                          </p:cBhvr>
                                          <p:to>
                                            <p:strVal val="visible"/>
                                          </p:to>
                                        </p:set>
                                        <p:anim calcmode="lin" valueType="num">
                                          <p:cBhvr>
                                            <p:cTn id="64" dur="300" fill="hold"/>
                                            <p:tgtEl>
                                              <p:spTgt spid="64"/>
                                            </p:tgtEl>
                                            <p:attrNameLst>
                                              <p:attrName>ppt_w</p:attrName>
                                            </p:attrNameLst>
                                          </p:cBhvr>
                                          <p:tavLst>
                                            <p:tav tm="0">
                                              <p:val>
                                                <p:fltVal val="0"/>
                                              </p:val>
                                            </p:tav>
                                            <p:tav tm="100000">
                                              <p:val>
                                                <p:strVal val="#ppt_w"/>
                                              </p:val>
                                            </p:tav>
                                          </p:tavLst>
                                        </p:anim>
                                        <p:anim calcmode="lin" valueType="num">
                                          <p:cBhvr>
                                            <p:cTn id="65" dur="300" fill="hold"/>
                                            <p:tgtEl>
                                              <p:spTgt spid="64"/>
                                            </p:tgtEl>
                                            <p:attrNameLst>
                                              <p:attrName>ppt_h</p:attrName>
                                            </p:attrNameLst>
                                          </p:cBhvr>
                                          <p:tavLst>
                                            <p:tav tm="0">
                                              <p:val>
                                                <p:fltVal val="0"/>
                                              </p:val>
                                            </p:tav>
                                            <p:tav tm="100000">
                                              <p:val>
                                                <p:strVal val="#ppt_h"/>
                                              </p:val>
                                            </p:tav>
                                          </p:tavLst>
                                        </p:anim>
                                        <p:animEffect transition="in" filter="fade">
                                          <p:cBhvr>
                                            <p:cTn id="66" dur="300"/>
                                            <p:tgtEl>
                                              <p:spTgt spid="64"/>
                                            </p:tgtEl>
                                          </p:cBhvr>
                                        </p:animEffect>
                                      </p:childTnLst>
                                    </p:cTn>
                                  </p:par>
                                  <p:par>
                                    <p:cTn id="67" presetID="6" presetClass="emph" presetSubtype="0" autoRev="1" fill="hold" grpId="1" nodeType="withEffect">
                                      <p:stCondLst>
                                        <p:cond delay="1300"/>
                                      </p:stCondLst>
                                      <p:childTnLst>
                                        <p:animScale>
                                          <p:cBhvr>
                                            <p:cTn id="68" dur="150" fill="hold"/>
                                            <p:tgtEl>
                                              <p:spTgt spid="64"/>
                                            </p:tgtEl>
                                          </p:cBhvr>
                                          <p:by x="110000" y="110000"/>
                                        </p:animScale>
                                      </p:childTnLst>
                                    </p:cTn>
                                  </p:par>
                                  <p:par>
                                    <p:cTn id="69" presetID="53" presetClass="entr" presetSubtype="16" fill="hold" grpId="0" nodeType="withEffect">
                                      <p:stCondLst>
                                        <p:cond delay="11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300" fill="hold"/>
                                            <p:tgtEl>
                                              <p:spTgt spid="56"/>
                                            </p:tgtEl>
                                            <p:attrNameLst>
                                              <p:attrName>ppt_w</p:attrName>
                                            </p:attrNameLst>
                                          </p:cBhvr>
                                          <p:tavLst>
                                            <p:tav tm="0">
                                              <p:val>
                                                <p:fltVal val="0"/>
                                              </p:val>
                                            </p:tav>
                                            <p:tav tm="100000">
                                              <p:val>
                                                <p:strVal val="#ppt_w"/>
                                              </p:val>
                                            </p:tav>
                                          </p:tavLst>
                                        </p:anim>
                                        <p:anim calcmode="lin" valueType="num">
                                          <p:cBhvr>
                                            <p:cTn id="72" dur="300" fill="hold"/>
                                            <p:tgtEl>
                                              <p:spTgt spid="56"/>
                                            </p:tgtEl>
                                            <p:attrNameLst>
                                              <p:attrName>ppt_h</p:attrName>
                                            </p:attrNameLst>
                                          </p:cBhvr>
                                          <p:tavLst>
                                            <p:tav tm="0">
                                              <p:val>
                                                <p:fltVal val="0"/>
                                              </p:val>
                                            </p:tav>
                                            <p:tav tm="100000">
                                              <p:val>
                                                <p:strVal val="#ppt_h"/>
                                              </p:val>
                                            </p:tav>
                                          </p:tavLst>
                                        </p:anim>
                                        <p:animEffect transition="in" filter="fade">
                                          <p:cBhvr>
                                            <p:cTn id="73" dur="300"/>
                                            <p:tgtEl>
                                              <p:spTgt spid="56"/>
                                            </p:tgtEl>
                                          </p:cBhvr>
                                        </p:animEffect>
                                      </p:childTnLst>
                                    </p:cTn>
                                  </p:par>
                                  <p:par>
                                    <p:cTn id="74" presetID="6" presetClass="emph" presetSubtype="0" autoRev="1" fill="hold" grpId="1" nodeType="withEffect">
                                      <p:stCondLst>
                                        <p:cond delay="1400"/>
                                      </p:stCondLst>
                                      <p:childTnLst>
                                        <p:animScale>
                                          <p:cBhvr>
                                            <p:cTn id="75" dur="150" fill="hold"/>
                                            <p:tgtEl>
                                              <p:spTgt spid="56"/>
                                            </p:tgtEl>
                                          </p:cBhvr>
                                          <p:by x="110000" y="110000"/>
                                        </p:animScale>
                                      </p:childTnLst>
                                    </p:cTn>
                                  </p:par>
                                  <p:par>
                                    <p:cTn id="76" presetID="10"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fade">
                                          <p:cBhvr>
                                            <p:cTn id="9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8" grpId="0" bldLvl="0" animBg="1"/>
          <p:bldP spid="50" grpId="0" bldLvl="0" animBg="1"/>
          <p:bldP spid="50" grpId="1" bldLvl="0" animBg="1"/>
          <p:bldP spid="52" grpId="0" bldLvl="0" animBg="1"/>
          <p:bldP spid="52" grpId="1" bldLvl="0" animBg="1"/>
          <p:bldP spid="56" grpId="0" bldLvl="0" animBg="1"/>
          <p:bldP spid="56" grpId="1" bldLvl="0" animBg="1"/>
          <p:bldP spid="62" grpId="0" bldLvl="0" animBg="1"/>
          <p:bldP spid="62" grpId="1" bldLvl="0" animBg="1"/>
          <p:bldP spid="64" grpId="0" bldLvl="0" animBg="1"/>
          <p:bldP spid="64" grpId="1" bldLvl="0" animBg="1"/>
          <p:bldP spid="66" grpId="0" bldLvl="0" animBg="1"/>
          <p:bldP spid="66" grpId="1" bldLvl="0" animBg="1"/>
          <p:bldP spid="67" grpId="0"/>
          <p:bldP spid="67" grpId="1"/>
          <p:bldP spid="4" grpId="0"/>
          <p:bldP spid="2" grpId="0"/>
          <p:bldP spid="5" grpId="0"/>
          <p:bldP spid="6" grpId="0"/>
          <p:bldP spid="7" grpId="0"/>
          <p:bldP spid="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4" name="Group 10"/>
          <p:cNvGrpSpPr/>
          <p:nvPr/>
        </p:nvGrpSpPr>
        <p:grpSpPr>
          <a:xfrm>
            <a:off x="5851843" y="6728460"/>
            <a:ext cx="638175" cy="254000"/>
            <a:chOff x="0" y="0"/>
            <a:chExt cx="637959" cy="253916"/>
          </a:xfrm>
        </p:grpSpPr>
        <p:sp>
          <p:nvSpPr>
            <p:cNvPr id="14366" name="直接连接符 130"/>
            <p:cNvSpPr/>
            <p:nvPr/>
          </p:nvSpPr>
          <p:spPr>
            <a:xfrm>
              <a:off x="0" y="130805"/>
              <a:ext cx="180000" cy="1"/>
            </a:xfrm>
            <a:prstGeom prst="line">
              <a:avLst/>
            </a:prstGeom>
            <a:ln w="6350" cap="flat" cmpd="sng">
              <a:solidFill>
                <a:schemeClr val="bg1"/>
              </a:solidFill>
              <a:prstDash val="solid"/>
              <a:bevel/>
              <a:headEnd type="arrow" w="sm" len="sm"/>
              <a:tailEnd type="none" w="med" len="med"/>
            </a:ln>
          </p:spPr>
        </p:sp>
        <p:sp>
          <p:nvSpPr>
            <p:cNvPr id="14367" name="直接连接符 131"/>
            <p:cNvSpPr/>
            <p:nvPr/>
          </p:nvSpPr>
          <p:spPr>
            <a:xfrm>
              <a:off x="457959" y="130805"/>
              <a:ext cx="180000" cy="1"/>
            </a:xfrm>
            <a:prstGeom prst="line">
              <a:avLst/>
            </a:prstGeom>
            <a:ln w="6350" cap="flat" cmpd="sng">
              <a:solidFill>
                <a:schemeClr val="bg1"/>
              </a:solidFill>
              <a:prstDash val="solid"/>
              <a:bevel/>
              <a:headEnd type="none" w="med" len="med"/>
              <a:tailEnd type="arrow" w="sm" len="sm"/>
            </a:ln>
          </p:spPr>
        </p:sp>
        <p:sp>
          <p:nvSpPr>
            <p:cNvPr id="14368" name="文本框 132"/>
            <p:cNvSpPr/>
            <p:nvPr/>
          </p:nvSpPr>
          <p:spPr>
            <a:xfrm>
              <a:off x="167607" y="0"/>
              <a:ext cx="322524" cy="253916"/>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ct val="100000"/>
                </a:lnSpc>
                <a:spcBef>
                  <a:spcPct val="0"/>
                </a:spcBef>
                <a:buNone/>
              </a:pPr>
              <a:r>
                <a:rPr lang="en-US" altLang="zh-CN" sz="1000" dirty="0">
                  <a:solidFill>
                    <a:schemeClr val="bg1"/>
                  </a:solidFill>
                </a:rPr>
                <a:t>08</a:t>
              </a:r>
              <a:endParaRPr lang="zh-CN" altLang="en-US" sz="1000" dirty="0">
                <a:solidFill>
                  <a:schemeClr val="bg1"/>
                </a:solidFill>
                <a:sym typeface="宋体" panose="02010600030101010101" pitchFamily="2" charset="-122"/>
              </a:endParaRPr>
            </a:p>
          </p:txBody>
        </p:sp>
      </p:grpSp>
      <p:grpSp>
        <p:nvGrpSpPr>
          <p:cNvPr id="16398" name="Group 14"/>
          <p:cNvGrpSpPr/>
          <p:nvPr/>
        </p:nvGrpSpPr>
        <p:grpSpPr>
          <a:xfrm>
            <a:off x="4215130" y="1743710"/>
            <a:ext cx="2346960" cy="2011254"/>
            <a:chOff x="0" y="0"/>
            <a:chExt cx="1929421" cy="2011679"/>
          </a:xfrm>
        </p:grpSpPr>
        <p:sp>
          <p:nvSpPr>
            <p:cNvPr id="14362" name="矩形 25"/>
            <p:cNvSpPr/>
            <p:nvPr/>
          </p:nvSpPr>
          <p:spPr>
            <a:xfrm>
              <a:off x="0" y="0"/>
              <a:ext cx="1870432" cy="2011679"/>
            </a:xfrm>
            <a:prstGeom prst="rect">
              <a:avLst/>
            </a:prstGeom>
            <a:solidFill>
              <a:srgbClr val="21A3D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65" name="矩形 29"/>
            <p:cNvSpPr/>
            <p:nvPr/>
          </p:nvSpPr>
          <p:spPr>
            <a:xfrm>
              <a:off x="58989" y="463140"/>
              <a:ext cx="1870432" cy="111720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使用的是产品的拍摄图作为海报，没有过多的说明性文字，简洁干净，在第一屏就能很好地吸引到消费者。</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403" name="Group 19"/>
          <p:cNvGrpSpPr/>
          <p:nvPr/>
        </p:nvGrpSpPr>
        <p:grpSpPr>
          <a:xfrm>
            <a:off x="8804275" y="1743595"/>
            <a:ext cx="2811145" cy="2011203"/>
            <a:chOff x="0" y="0"/>
            <a:chExt cx="1899175" cy="2011678"/>
          </a:xfrm>
        </p:grpSpPr>
        <p:sp>
          <p:nvSpPr>
            <p:cNvPr id="14358" name="矩形 31"/>
            <p:cNvSpPr/>
            <p:nvPr/>
          </p:nvSpPr>
          <p:spPr>
            <a:xfrm>
              <a:off x="0" y="0"/>
              <a:ext cx="1870432" cy="2011678"/>
            </a:xfrm>
            <a:prstGeom prst="rect">
              <a:avLst/>
            </a:prstGeom>
            <a:solidFill>
              <a:srgbClr val="21A3D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61" name="矩形 34"/>
            <p:cNvSpPr/>
            <p:nvPr/>
          </p:nvSpPr>
          <p:spPr>
            <a:xfrm>
              <a:off x="28743" y="257986"/>
              <a:ext cx="1870432" cy="70692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产品细节版块展示了产品的细节部分，让消费者更好的了解到产品的细节，对产品做工更有信心。</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408" name="Group 24"/>
          <p:cNvGrpSpPr/>
          <p:nvPr/>
        </p:nvGrpSpPr>
        <p:grpSpPr>
          <a:xfrm>
            <a:off x="4215130" y="3933190"/>
            <a:ext cx="2347595" cy="2011045"/>
            <a:chOff x="0" y="0"/>
            <a:chExt cx="1936257" cy="2011679"/>
          </a:xfrm>
        </p:grpSpPr>
        <p:sp>
          <p:nvSpPr>
            <p:cNvPr id="14354" name="矩形 36"/>
            <p:cNvSpPr/>
            <p:nvPr/>
          </p:nvSpPr>
          <p:spPr>
            <a:xfrm>
              <a:off x="0" y="0"/>
              <a:ext cx="1870432" cy="2011679"/>
            </a:xfrm>
            <a:prstGeom prst="rect">
              <a:avLst/>
            </a:prstGeom>
            <a:solidFill>
              <a:srgbClr val="249F86"/>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57" name="矩形 39"/>
            <p:cNvSpPr/>
            <p:nvPr/>
          </p:nvSpPr>
          <p:spPr>
            <a:xfrm>
              <a:off x="59182" y="549449"/>
              <a:ext cx="1877075" cy="912147"/>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颜色展示版块，展示不同颜色的产品，方便消费者挑选的同时展示出了产品的多样性。</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6413" name="Group 29"/>
          <p:cNvGrpSpPr/>
          <p:nvPr/>
        </p:nvGrpSpPr>
        <p:grpSpPr>
          <a:xfrm>
            <a:off x="8803640" y="3933190"/>
            <a:ext cx="2769870" cy="2011205"/>
            <a:chOff x="-429" y="0"/>
            <a:chExt cx="1870861" cy="2011678"/>
          </a:xfrm>
        </p:grpSpPr>
        <p:sp>
          <p:nvSpPr>
            <p:cNvPr id="14350" name="矩形 41"/>
            <p:cNvSpPr/>
            <p:nvPr/>
          </p:nvSpPr>
          <p:spPr>
            <a:xfrm>
              <a:off x="0" y="0"/>
              <a:ext cx="1870432" cy="2011678"/>
            </a:xfrm>
            <a:prstGeom prst="rect">
              <a:avLst/>
            </a:prstGeom>
            <a:solidFill>
              <a:srgbClr val="249F86"/>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4353" name="矩形 44"/>
            <p:cNvSpPr/>
            <p:nvPr/>
          </p:nvSpPr>
          <p:spPr>
            <a:xfrm>
              <a:off x="-429" y="574265"/>
              <a:ext cx="1870432" cy="91207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eaLnBrk="1" hangingPunct="1">
                <a:lnSpc>
                  <a:spcPts val="1600"/>
                </a:lnSpc>
                <a:spcBef>
                  <a:spcPct val="0"/>
                </a:spcBef>
                <a:buNone/>
              </a:pP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产品参数版块展示了产品的参数，使产品的材质、大小等呈现更清晰，让消费者能更加全面地了解产品</a:t>
              </a:r>
              <a:endPar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pic>
        <p:nvPicPr>
          <p:cNvPr id="16418" name="Picture 2" descr="C:\Users\Administrator\Desktop\余乐\美工教材\PPT\第七章\12.png12"/>
          <p:cNvPicPr>
            <a:picLocks noChangeAspect="1"/>
          </p:cNvPicPr>
          <p:nvPr/>
        </p:nvPicPr>
        <p:blipFill>
          <a:blip r:embed="rId1"/>
          <a:srcRect/>
          <a:stretch>
            <a:fillRect/>
          </a:stretch>
        </p:blipFill>
        <p:spPr>
          <a:xfrm>
            <a:off x="1836103" y="1739265"/>
            <a:ext cx="1934845" cy="2012315"/>
          </a:xfrm>
          <a:prstGeom prst="rect">
            <a:avLst/>
          </a:prstGeom>
          <a:noFill/>
          <a:ln w="9525">
            <a:noFill/>
          </a:ln>
        </p:spPr>
      </p:pic>
      <p:pic>
        <p:nvPicPr>
          <p:cNvPr id="16419" name="Picture 2" descr="C:\Users\Administrator\Desktop\余乐\美工教材\PPT\第七章\9.png9"/>
          <p:cNvPicPr>
            <a:picLocks noChangeAspect="1"/>
          </p:cNvPicPr>
          <p:nvPr/>
        </p:nvPicPr>
        <p:blipFill>
          <a:blip r:embed="rId2"/>
          <a:srcRect/>
          <a:stretch>
            <a:fillRect/>
          </a:stretch>
        </p:blipFill>
        <p:spPr>
          <a:xfrm>
            <a:off x="6838950" y="1739265"/>
            <a:ext cx="1696085" cy="2016760"/>
          </a:xfrm>
          <a:prstGeom prst="rect">
            <a:avLst/>
          </a:prstGeom>
          <a:noFill/>
          <a:ln w="9525">
            <a:noFill/>
          </a:ln>
        </p:spPr>
      </p:pic>
      <p:pic>
        <p:nvPicPr>
          <p:cNvPr id="16420" name="Picture 2" descr="C:\Users\Administrator\Desktop\余乐\美工教材\PPT\第七章\11.png11"/>
          <p:cNvPicPr>
            <a:picLocks noChangeAspect="1"/>
          </p:cNvPicPr>
          <p:nvPr/>
        </p:nvPicPr>
        <p:blipFill>
          <a:blip r:embed="rId3"/>
          <a:srcRect/>
          <a:stretch>
            <a:fillRect/>
          </a:stretch>
        </p:blipFill>
        <p:spPr>
          <a:xfrm>
            <a:off x="1744345" y="3937635"/>
            <a:ext cx="2118995" cy="2011045"/>
          </a:xfrm>
          <a:prstGeom prst="rect">
            <a:avLst/>
          </a:prstGeom>
          <a:noFill/>
          <a:ln w="9525">
            <a:noFill/>
          </a:ln>
        </p:spPr>
      </p:pic>
      <p:pic>
        <p:nvPicPr>
          <p:cNvPr id="16421" name="Picture 2" descr="C:\Users\Administrator\Desktop\余乐\美工教材\PPT\第七章\8.png8"/>
          <p:cNvPicPr>
            <a:picLocks noChangeAspect="1"/>
          </p:cNvPicPr>
          <p:nvPr/>
        </p:nvPicPr>
        <p:blipFill>
          <a:blip r:embed="rId4"/>
          <a:srcRect/>
          <a:stretch>
            <a:fillRect/>
          </a:stretch>
        </p:blipFill>
        <p:spPr>
          <a:xfrm>
            <a:off x="6627495" y="3937635"/>
            <a:ext cx="2112645" cy="2076450"/>
          </a:xfrm>
          <a:prstGeom prst="rect">
            <a:avLst/>
          </a:prstGeom>
          <a:noFill/>
          <a:ln w="9525">
            <a:noFill/>
          </a:ln>
        </p:spPr>
      </p:pic>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5"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par>
                                <p:cTn id="12" presetID="9" presetClass="entr" presetSubtype="0" fill="hold" nodeType="withEffect">
                                  <p:stCondLst>
                                    <p:cond delay="0"/>
                                  </p:stCondLst>
                                  <p:childTnLst>
                                    <p:set>
                                      <p:cBhvr>
                                        <p:cTn id="13" dur="1" fill="hold">
                                          <p:stCondLst>
                                            <p:cond delay="0"/>
                                          </p:stCondLst>
                                        </p:cTn>
                                        <p:tgtEl>
                                          <p:spTgt spid="16394"/>
                                        </p:tgtEl>
                                        <p:attrNameLst>
                                          <p:attrName>style.visibility</p:attrName>
                                        </p:attrNameLst>
                                      </p:cBhvr>
                                      <p:to>
                                        <p:strVal val="visible"/>
                                      </p:to>
                                    </p:set>
                                    <p:animEffect filter="dissolve">
                                      <p:cBhvr>
                                        <p:cTn id="14" dur="500"/>
                                        <p:tgtEl>
                                          <p:spTgt spid="16394"/>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6418"/>
                                        </p:tgtEl>
                                        <p:attrNameLst>
                                          <p:attrName>style.visibility</p:attrName>
                                        </p:attrNameLst>
                                      </p:cBhvr>
                                      <p:to>
                                        <p:strVal val="visible"/>
                                      </p:to>
                                    </p:set>
                                    <p:animEffect filter="dissolve">
                                      <p:cBhvr>
                                        <p:cTn id="18" dur="500"/>
                                        <p:tgtEl>
                                          <p:spTgt spid="16418"/>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6398"/>
                                        </p:tgtEl>
                                        <p:attrNameLst>
                                          <p:attrName>style.visibility</p:attrName>
                                        </p:attrNameLst>
                                      </p:cBhvr>
                                      <p:to>
                                        <p:strVal val="visible"/>
                                      </p:to>
                                    </p:set>
                                    <p:anim calcmode="lin" valueType="num">
                                      <p:cBhvr>
                                        <p:cTn id="22" dur="500"/>
                                        <p:tgtEl>
                                          <p:spTgt spid="16398"/>
                                        </p:tgtEl>
                                        <p:attrNameLst>
                                          <p:attrName>ppt_x</p:attrName>
                                        </p:attrNameLst>
                                      </p:cBhvr>
                                      <p:tavLst>
                                        <p:tav tm="0">
                                          <p:val>
                                            <p:strVal val="#ppt_x-#ppt_w*1.125000"/>
                                          </p:val>
                                        </p:tav>
                                        <p:tav tm="100000">
                                          <p:val>
                                            <p:strVal val="#ppt_x"/>
                                          </p:val>
                                        </p:tav>
                                      </p:tavLst>
                                    </p:anim>
                                    <p:animEffect filter="wipe(right)">
                                      <p:cBhvr>
                                        <p:cTn id="23" dur="500"/>
                                        <p:tgtEl>
                                          <p:spTgt spid="16398"/>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6419"/>
                                        </p:tgtEl>
                                        <p:attrNameLst>
                                          <p:attrName>style.visibility</p:attrName>
                                        </p:attrNameLst>
                                      </p:cBhvr>
                                      <p:to>
                                        <p:strVal val="visible"/>
                                      </p:to>
                                    </p:set>
                                    <p:animEffect filter="dissolve">
                                      <p:cBhvr>
                                        <p:cTn id="27" dur="500"/>
                                        <p:tgtEl>
                                          <p:spTgt spid="16419"/>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16403"/>
                                        </p:tgtEl>
                                        <p:attrNameLst>
                                          <p:attrName>style.visibility</p:attrName>
                                        </p:attrNameLst>
                                      </p:cBhvr>
                                      <p:to>
                                        <p:strVal val="visible"/>
                                      </p:to>
                                    </p:set>
                                    <p:anim calcmode="lin" valueType="num">
                                      <p:cBhvr>
                                        <p:cTn id="31" dur="500"/>
                                        <p:tgtEl>
                                          <p:spTgt spid="16403"/>
                                        </p:tgtEl>
                                        <p:attrNameLst>
                                          <p:attrName>ppt_x</p:attrName>
                                        </p:attrNameLst>
                                      </p:cBhvr>
                                      <p:tavLst>
                                        <p:tav tm="0">
                                          <p:val>
                                            <p:strVal val="#ppt_x-#ppt_w*1.125000"/>
                                          </p:val>
                                        </p:tav>
                                        <p:tav tm="100000">
                                          <p:val>
                                            <p:strVal val="#ppt_x"/>
                                          </p:val>
                                        </p:tav>
                                      </p:tavLst>
                                    </p:anim>
                                    <p:animEffect filter="wipe(right)">
                                      <p:cBhvr>
                                        <p:cTn id="32" dur="500"/>
                                        <p:tgtEl>
                                          <p:spTgt spid="16403"/>
                                        </p:tgtEl>
                                      </p:cBhvr>
                                    </p:animEffect>
                                  </p:childTnLst>
                                </p:cTn>
                              </p:par>
                            </p:childTnLst>
                          </p:cTn>
                        </p:par>
                        <p:par>
                          <p:cTn id="33" fill="hold">
                            <p:stCondLst>
                              <p:cond delay="3000"/>
                            </p:stCondLst>
                            <p:childTnLst>
                              <p:par>
                                <p:cTn id="34" presetID="9" presetClass="entr" presetSubtype="0" fill="hold" nodeType="afterEffect">
                                  <p:stCondLst>
                                    <p:cond delay="0"/>
                                  </p:stCondLst>
                                  <p:childTnLst>
                                    <p:set>
                                      <p:cBhvr>
                                        <p:cTn id="35" dur="1" fill="hold">
                                          <p:stCondLst>
                                            <p:cond delay="0"/>
                                          </p:stCondLst>
                                        </p:cTn>
                                        <p:tgtEl>
                                          <p:spTgt spid="16420"/>
                                        </p:tgtEl>
                                        <p:attrNameLst>
                                          <p:attrName>style.visibility</p:attrName>
                                        </p:attrNameLst>
                                      </p:cBhvr>
                                      <p:to>
                                        <p:strVal val="visible"/>
                                      </p:to>
                                    </p:set>
                                    <p:animEffect filter="dissolve">
                                      <p:cBhvr>
                                        <p:cTn id="36" dur="500"/>
                                        <p:tgtEl>
                                          <p:spTgt spid="16420"/>
                                        </p:tgtEl>
                                      </p:cBhvr>
                                    </p:animEffect>
                                  </p:childTnLst>
                                </p:cTn>
                              </p:par>
                            </p:childTnLst>
                          </p:cTn>
                        </p:par>
                        <p:par>
                          <p:cTn id="37" fill="hold">
                            <p:stCondLst>
                              <p:cond delay="3500"/>
                            </p:stCondLst>
                            <p:childTnLst>
                              <p:par>
                                <p:cTn id="38" presetID="12" presetClass="entr" presetSubtype="8" fill="hold" nodeType="afterEffect">
                                  <p:stCondLst>
                                    <p:cond delay="0"/>
                                  </p:stCondLst>
                                  <p:childTnLst>
                                    <p:set>
                                      <p:cBhvr>
                                        <p:cTn id="39" dur="1" fill="hold">
                                          <p:stCondLst>
                                            <p:cond delay="0"/>
                                          </p:stCondLst>
                                        </p:cTn>
                                        <p:tgtEl>
                                          <p:spTgt spid="16408"/>
                                        </p:tgtEl>
                                        <p:attrNameLst>
                                          <p:attrName>style.visibility</p:attrName>
                                        </p:attrNameLst>
                                      </p:cBhvr>
                                      <p:to>
                                        <p:strVal val="visible"/>
                                      </p:to>
                                    </p:set>
                                    <p:anim calcmode="lin" valueType="num">
                                      <p:cBhvr>
                                        <p:cTn id="40" dur="500"/>
                                        <p:tgtEl>
                                          <p:spTgt spid="16408"/>
                                        </p:tgtEl>
                                        <p:attrNameLst>
                                          <p:attrName>ppt_x</p:attrName>
                                        </p:attrNameLst>
                                      </p:cBhvr>
                                      <p:tavLst>
                                        <p:tav tm="0">
                                          <p:val>
                                            <p:strVal val="#ppt_x-#ppt_w*1.125000"/>
                                          </p:val>
                                        </p:tav>
                                        <p:tav tm="100000">
                                          <p:val>
                                            <p:strVal val="#ppt_x"/>
                                          </p:val>
                                        </p:tav>
                                      </p:tavLst>
                                    </p:anim>
                                    <p:animEffect filter="wipe(right)">
                                      <p:cBhvr>
                                        <p:cTn id="41" dur="500"/>
                                        <p:tgtEl>
                                          <p:spTgt spid="16408"/>
                                        </p:tgtEl>
                                      </p:cBhvr>
                                    </p:animEffect>
                                  </p:childTnLst>
                                </p:cTn>
                              </p:par>
                            </p:childTnLst>
                          </p:cTn>
                        </p:par>
                        <p:par>
                          <p:cTn id="42" fill="hold">
                            <p:stCondLst>
                              <p:cond delay="4000"/>
                            </p:stCondLst>
                            <p:childTnLst>
                              <p:par>
                                <p:cTn id="43" presetID="9" presetClass="entr" presetSubtype="0" fill="hold" nodeType="afterEffect">
                                  <p:stCondLst>
                                    <p:cond delay="0"/>
                                  </p:stCondLst>
                                  <p:childTnLst>
                                    <p:set>
                                      <p:cBhvr>
                                        <p:cTn id="44" dur="1" fill="hold">
                                          <p:stCondLst>
                                            <p:cond delay="0"/>
                                          </p:stCondLst>
                                        </p:cTn>
                                        <p:tgtEl>
                                          <p:spTgt spid="16421"/>
                                        </p:tgtEl>
                                        <p:attrNameLst>
                                          <p:attrName>style.visibility</p:attrName>
                                        </p:attrNameLst>
                                      </p:cBhvr>
                                      <p:to>
                                        <p:strVal val="visible"/>
                                      </p:to>
                                    </p:set>
                                    <p:animEffect filter="dissolve">
                                      <p:cBhvr>
                                        <p:cTn id="45" dur="500"/>
                                        <p:tgtEl>
                                          <p:spTgt spid="16421"/>
                                        </p:tgtEl>
                                      </p:cBhvr>
                                    </p:animEffect>
                                  </p:childTnLst>
                                </p:cTn>
                              </p:par>
                            </p:childTnLst>
                          </p:cTn>
                        </p:par>
                        <p:par>
                          <p:cTn id="46" fill="hold">
                            <p:stCondLst>
                              <p:cond delay="4500"/>
                            </p:stCondLst>
                            <p:childTnLst>
                              <p:par>
                                <p:cTn id="47" presetID="12" presetClass="entr" presetSubtype="8" fill="hold" nodeType="afterEffect">
                                  <p:stCondLst>
                                    <p:cond delay="0"/>
                                  </p:stCondLst>
                                  <p:childTnLst>
                                    <p:set>
                                      <p:cBhvr>
                                        <p:cTn id="48" dur="1" fill="hold">
                                          <p:stCondLst>
                                            <p:cond delay="0"/>
                                          </p:stCondLst>
                                        </p:cTn>
                                        <p:tgtEl>
                                          <p:spTgt spid="16413"/>
                                        </p:tgtEl>
                                        <p:attrNameLst>
                                          <p:attrName>style.visibility</p:attrName>
                                        </p:attrNameLst>
                                      </p:cBhvr>
                                      <p:to>
                                        <p:strVal val="visible"/>
                                      </p:to>
                                    </p:set>
                                    <p:anim calcmode="lin" valueType="num">
                                      <p:cBhvr>
                                        <p:cTn id="49" dur="500"/>
                                        <p:tgtEl>
                                          <p:spTgt spid="16413"/>
                                        </p:tgtEl>
                                        <p:attrNameLst>
                                          <p:attrName>ppt_x</p:attrName>
                                        </p:attrNameLst>
                                      </p:cBhvr>
                                      <p:tavLst>
                                        <p:tav tm="0">
                                          <p:val>
                                            <p:strVal val="#ppt_x-#ppt_w*1.125000"/>
                                          </p:val>
                                        </p:tav>
                                        <p:tav tm="100000">
                                          <p:val>
                                            <p:strVal val="#ppt_x"/>
                                          </p:val>
                                        </p:tav>
                                      </p:tavLst>
                                    </p:anim>
                                    <p:animEffect filter="wipe(right)">
                                      <p:cBhvr>
                                        <p:cTn id="50" dur="500"/>
                                        <p:tgtEl>
                                          <p:spTgt spid="16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9955" y="1156335"/>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装修范例：惠缘家纺店</a:t>
            </a: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081530" y="4930140"/>
            <a:ext cx="6880225" cy="829945"/>
          </a:xfrm>
          <a:prstGeom prst="rect">
            <a:avLst/>
          </a:prstGeom>
          <a:noFill/>
        </p:spPr>
        <p:txBody>
          <a:bodyPr wrap="square" rtlCol="0" anchor="t">
            <a:spAutoFit/>
          </a:bodyPr>
          <a:lstStyle/>
          <a:p>
            <a:pPr algn="ctr"/>
            <a:r>
              <a:rPr sz="1600">
                <a:latin typeface="微软雅黑" panose="020B0503020204020204" pitchFamily="34" charset="-122"/>
                <a:ea typeface="微软雅黑" panose="020B0503020204020204" pitchFamily="34" charset="-122"/>
                <a:cs typeface="微软雅黑" panose="020B0503020204020204" pitchFamily="34" charset="-122"/>
              </a:rPr>
              <a:t>步骤一：</a:t>
            </a:r>
            <a:endParaRPr sz="1600">
              <a:latin typeface="微软雅黑" panose="020B0503020204020204" pitchFamily="34" charset="-122"/>
              <a:ea typeface="微软雅黑" panose="020B0503020204020204" pitchFamily="34" charset="-122"/>
              <a:cs typeface="微软雅黑" panose="020B0503020204020204" pitchFamily="34" charset="-122"/>
            </a:endParaRPr>
          </a:p>
          <a:p>
            <a:pPr algn="ctr"/>
            <a:r>
              <a:rPr sz="1600">
                <a:latin typeface="微软雅黑" panose="020B0503020204020204" pitchFamily="34" charset="-122"/>
                <a:ea typeface="微软雅黑" panose="020B0503020204020204" pitchFamily="34" charset="-122"/>
                <a:cs typeface="微软雅黑" panose="020B0503020204020204" pitchFamily="34" charset="-122"/>
              </a:rPr>
              <a:t>将设计好的详情页切片并保存为Web格式。（优化的文件格式为JPEG，品质为非常高），如图所示。</a:t>
            </a:r>
            <a:endParaRPr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Administrator\Desktop\余乐\美工教材\四改\范例截图\惠缘详情页\QQ图片20180428153535.pngQQ图片20180428153535"/>
          <p:cNvPicPr>
            <a:picLocks noChangeAspect="1"/>
          </p:cNvPicPr>
          <p:nvPr/>
        </p:nvPicPr>
        <p:blipFill>
          <a:blip r:embed="rId1"/>
          <a:srcRect/>
          <a:stretch>
            <a:fillRect/>
          </a:stretch>
        </p:blipFill>
        <p:spPr>
          <a:xfrm>
            <a:off x="1948815" y="2361565"/>
            <a:ext cx="4255135" cy="1748790"/>
          </a:xfrm>
          <a:prstGeom prst="rect">
            <a:avLst/>
          </a:prstGeom>
        </p:spPr>
      </p:pic>
      <p:pic>
        <p:nvPicPr>
          <p:cNvPr id="9" name="图片 8" descr="C:\Users\Administrator\Desktop\余乐\美工教材\四改\范例截图\惠缘详情页\QQ图片20180428153726.pngQQ图片20180428153726"/>
          <p:cNvPicPr>
            <a:picLocks noChangeAspect="1"/>
          </p:cNvPicPr>
          <p:nvPr/>
        </p:nvPicPr>
        <p:blipFill>
          <a:blip r:embed="rId2"/>
          <a:srcRect/>
          <a:stretch>
            <a:fillRect/>
          </a:stretch>
        </p:blipFill>
        <p:spPr>
          <a:xfrm>
            <a:off x="6540500" y="2134235"/>
            <a:ext cx="2817495" cy="2202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ppt_x</p:attrName>
                                        </p:attrNameLst>
                                      </p:cBhvr>
                                      <p:tavLst>
                                        <p:tav tm="0">
                                          <p:val>
                                            <p:strVal val="#ppt_x-#ppt_w*1.125000"/>
                                          </p:val>
                                        </p:tav>
                                        <p:tav tm="100000">
                                          <p:val>
                                            <p:strVal val="#ppt_x"/>
                                          </p:val>
                                        </p:tav>
                                      </p:tavLst>
                                    </p:anim>
                                    <p:animEffect transition="in" filter="wipe(right)">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9955" y="1156335"/>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装修范例：惠缘家纺店</a:t>
            </a: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512060" y="4356100"/>
            <a:ext cx="6880225" cy="1076325"/>
          </a:xfrm>
          <a:prstGeom prst="rect">
            <a:avLst/>
          </a:prstGeom>
          <a:noFill/>
        </p:spPr>
        <p:txBody>
          <a:bodyPr wrap="square" rtlCol="0" anchor="t">
            <a:spAutoFit/>
          </a:bodyPr>
          <a:lstStyle/>
          <a:p>
            <a:pPr algn="ctr"/>
            <a:r>
              <a:rPr sz="1600">
                <a:latin typeface="微软雅黑" panose="020B0503020204020204" pitchFamily="34" charset="-122"/>
                <a:ea typeface="微软雅黑" panose="020B0503020204020204" pitchFamily="34" charset="-122"/>
                <a:cs typeface="微软雅黑" panose="020B0503020204020204" pitchFamily="34" charset="-122"/>
              </a:rPr>
              <a:t>步骤二：</a:t>
            </a:r>
            <a:endParaRPr sz="1600">
              <a:latin typeface="微软雅黑" panose="020B0503020204020204" pitchFamily="34" charset="-122"/>
              <a:ea typeface="微软雅黑" panose="020B0503020204020204" pitchFamily="34" charset="-122"/>
              <a:cs typeface="微软雅黑" panose="020B0503020204020204" pitchFamily="34" charset="-122"/>
            </a:endParaRPr>
          </a:p>
          <a:p>
            <a:pPr algn="ctr"/>
            <a:r>
              <a:rPr sz="1600">
                <a:latin typeface="微软雅黑" panose="020B0503020204020204" pitchFamily="34" charset="-122"/>
                <a:ea typeface="微软雅黑" panose="020B0503020204020204" pitchFamily="34" charset="-122"/>
                <a:cs typeface="微软雅黑" panose="020B0503020204020204" pitchFamily="34" charset="-122"/>
              </a:rPr>
              <a:t>打开淘宝装修后台图片空间，上传已经切好的图片，如图7-23所示。打开Dreamweaver新建HTML，在图片空间点击图片复制代码依次粘贴到HTML得到如图所示代码(在两个&lt;/body&gt;之前编辑)。</a:t>
            </a:r>
            <a:endParaRPr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Administrator\Desktop\余乐\美工教材\四改\范例截图\惠缘详情页\QQ图片20180428155030.pngQQ图片20180428155030"/>
          <p:cNvPicPr>
            <a:picLocks noChangeAspect="1"/>
          </p:cNvPicPr>
          <p:nvPr/>
        </p:nvPicPr>
        <p:blipFill>
          <a:blip r:embed="rId1"/>
          <a:srcRect/>
          <a:stretch>
            <a:fillRect/>
          </a:stretch>
        </p:blipFill>
        <p:spPr>
          <a:xfrm>
            <a:off x="1526540" y="2823528"/>
            <a:ext cx="2687955" cy="1073150"/>
          </a:xfrm>
          <a:prstGeom prst="rect">
            <a:avLst/>
          </a:prstGeom>
        </p:spPr>
      </p:pic>
      <p:pic>
        <p:nvPicPr>
          <p:cNvPr id="9" name="图片 8" descr="C:\Users\Administrator\Desktop\余乐\美工教材\四改\范例截图\惠缘详情页\QQ图片20180428155549.pngQQ图片20180428155549"/>
          <p:cNvPicPr>
            <a:picLocks noChangeAspect="1"/>
          </p:cNvPicPr>
          <p:nvPr/>
        </p:nvPicPr>
        <p:blipFill>
          <a:blip r:embed="rId2"/>
          <a:srcRect/>
          <a:stretch>
            <a:fillRect/>
          </a:stretch>
        </p:blipFill>
        <p:spPr>
          <a:xfrm>
            <a:off x="4703445" y="2977833"/>
            <a:ext cx="2640965" cy="902335"/>
          </a:xfrm>
          <a:prstGeom prst="rect">
            <a:avLst/>
          </a:prstGeom>
        </p:spPr>
      </p:pic>
      <p:pic>
        <p:nvPicPr>
          <p:cNvPr id="10" name="图片 9" descr="C:\Users\Administrator\Desktop\余乐\美工教材\四改\范例截图\惠缘详情页\QQ图片20180428155337.pngQQ图片20180428155337"/>
          <p:cNvPicPr>
            <a:picLocks noChangeAspect="1"/>
          </p:cNvPicPr>
          <p:nvPr/>
        </p:nvPicPr>
        <p:blipFill>
          <a:blip r:embed="rId3"/>
          <a:srcRect/>
          <a:stretch>
            <a:fillRect/>
          </a:stretch>
        </p:blipFill>
        <p:spPr>
          <a:xfrm>
            <a:off x="7927340" y="2677478"/>
            <a:ext cx="3055620" cy="1365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ppt_x</p:attrName>
                                        </p:attrNameLst>
                                      </p:cBhvr>
                                      <p:tavLst>
                                        <p:tav tm="0">
                                          <p:val>
                                            <p:strVal val="#ppt_x-#ppt_w*1.125000"/>
                                          </p:val>
                                        </p:tav>
                                        <p:tav tm="100000">
                                          <p:val>
                                            <p:strVal val="#ppt_x"/>
                                          </p:val>
                                        </p:tav>
                                      </p:tavLst>
                                    </p:anim>
                                    <p:animEffect transition="in" filter="wipe(right)">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par>
                                <p:cTn id="29" presetID="1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9955" y="1156335"/>
            <a:ext cx="2540000" cy="368300"/>
          </a:xfrm>
          <a:prstGeom prst="rect">
            <a:avLst/>
          </a:prstGeom>
          <a:noFill/>
        </p:spPr>
        <p:txBody>
          <a:bodyPr wrap="square" rtlCol="0" anchor="t">
            <a:spAutoFit/>
          </a:bodyPr>
          <a:lstStyle/>
          <a:p>
            <a:r>
              <a:rPr lang="zh-CN" altLang="en-US">
                <a:latin typeface="微软雅黑" panose="020B0503020204020204" pitchFamily="34" charset="-122"/>
                <a:ea typeface="微软雅黑" panose="020B0503020204020204" pitchFamily="34" charset="-122"/>
              </a:rPr>
              <a:t>装修范例：惠缘家纺店</a:t>
            </a: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6"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655570" y="4499610"/>
            <a:ext cx="6880225" cy="829945"/>
          </a:xfrm>
          <a:prstGeom prst="rect">
            <a:avLst/>
          </a:prstGeom>
          <a:noFill/>
        </p:spPr>
        <p:txBody>
          <a:bodyPr wrap="square" rtlCol="0" anchor="t">
            <a:spAutoFit/>
          </a:bodyPr>
          <a:lstStyle/>
          <a:p>
            <a:pPr algn="ctr"/>
            <a:r>
              <a:rPr sz="1600">
                <a:latin typeface="微软雅黑" panose="020B0503020204020204" pitchFamily="34" charset="-122"/>
                <a:ea typeface="微软雅黑" panose="020B0503020204020204" pitchFamily="34" charset="-122"/>
                <a:cs typeface="微软雅黑" panose="020B0503020204020204" pitchFamily="34" charset="-122"/>
              </a:rPr>
              <a:t>步骤三：</a:t>
            </a:r>
            <a:endParaRPr sz="1600">
              <a:latin typeface="微软雅黑" panose="020B0503020204020204" pitchFamily="34" charset="-122"/>
              <a:ea typeface="微软雅黑" panose="020B0503020204020204" pitchFamily="34" charset="-122"/>
              <a:cs typeface="微软雅黑" panose="020B0503020204020204" pitchFamily="34" charset="-122"/>
            </a:endParaRPr>
          </a:p>
          <a:p>
            <a:pPr algn="ctr"/>
            <a:r>
              <a:rPr sz="1600">
                <a:latin typeface="微软雅黑" panose="020B0503020204020204" pitchFamily="34" charset="-122"/>
                <a:ea typeface="微软雅黑" panose="020B0503020204020204" pitchFamily="34" charset="-122"/>
                <a:cs typeface="微软雅黑" panose="020B0503020204020204" pitchFamily="34" charset="-122"/>
              </a:rPr>
              <a:t>打开详情页装修页面新建自定义模块，编辑模块（不显示标题，显示源码）将步骤三所得代码粘贴，点击确定，完成详情页装修。</a:t>
            </a:r>
            <a:endParaRPr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Administrator\Desktop\余乐\美工教材\四改\范例截图\惠缘详情页\QQ图片20180428160034.pngQQ图片20180428160034"/>
          <p:cNvPicPr>
            <a:picLocks noChangeAspect="1"/>
          </p:cNvPicPr>
          <p:nvPr/>
        </p:nvPicPr>
        <p:blipFill>
          <a:blip r:embed="rId1"/>
          <a:srcRect/>
          <a:stretch>
            <a:fillRect/>
          </a:stretch>
        </p:blipFill>
        <p:spPr>
          <a:xfrm>
            <a:off x="2580640" y="2361565"/>
            <a:ext cx="2704465" cy="1748790"/>
          </a:xfrm>
          <a:prstGeom prst="rect">
            <a:avLst/>
          </a:prstGeom>
        </p:spPr>
      </p:pic>
      <p:pic>
        <p:nvPicPr>
          <p:cNvPr id="9" name="图片 8" descr="C:\Users\Administrator\Desktop\余乐\美工教材\四改\范例截图\惠缘详情页\QQ图片20180428160315.pngQQ图片20180428160315"/>
          <p:cNvPicPr>
            <a:picLocks noChangeAspect="1"/>
          </p:cNvPicPr>
          <p:nvPr/>
        </p:nvPicPr>
        <p:blipFill>
          <a:blip r:embed="rId2"/>
          <a:srcRect/>
          <a:stretch>
            <a:fillRect/>
          </a:stretch>
        </p:blipFill>
        <p:spPr>
          <a:xfrm>
            <a:off x="6203950" y="2361565"/>
            <a:ext cx="3387725" cy="1748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ppt_x</p:attrName>
                                        </p:attrNameLst>
                                      </p:cBhvr>
                                      <p:tavLst>
                                        <p:tav tm="0">
                                          <p:val>
                                            <p:strVal val="#ppt_x-#ppt_w*1.125000"/>
                                          </p:val>
                                        </p:tav>
                                        <p:tav tm="100000">
                                          <p:val>
                                            <p:strVal val="#ppt_x"/>
                                          </p:val>
                                        </p:tav>
                                      </p:tavLst>
                                    </p:anim>
                                    <p:animEffect transition="in" filter="wipe(right)">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098800"/>
            <a:ext cx="12192000" cy="37592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2349500" y="1662113"/>
            <a:ext cx="7937500" cy="2638425"/>
          </a:xfrm>
          <a:prstGeom prst="roundRect">
            <a:avLst>
              <a:gd name="adj" fmla="val 32734"/>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文本框 8"/>
          <p:cNvSpPr txBox="1"/>
          <p:nvPr/>
        </p:nvSpPr>
        <p:spPr>
          <a:xfrm>
            <a:off x="3640455" y="4470718"/>
            <a:ext cx="5356225" cy="1014730"/>
          </a:xfrm>
          <a:prstGeom prst="rect">
            <a:avLst/>
          </a:prstGeom>
          <a:noFill/>
          <a:ln w="9525">
            <a:noFill/>
          </a:ln>
        </p:spPr>
        <p:txBody>
          <a:bodyPr>
            <a:spAutoFit/>
          </a:bodyPr>
          <a:lstStyle/>
          <a:p>
            <a:pPr lvl="0" eaLnBrk="1" hangingPunct="1"/>
            <a:r>
              <a:rPr lang="en-US" altLang="zh-CN" sz="6000" dirty="0">
                <a:solidFill>
                  <a:schemeClr val="bg1"/>
                </a:solidFill>
                <a:latin typeface="Agency FB" panose="020B0503020202020204" pitchFamily="34" charset="0"/>
                <a:ea typeface="宋体" panose="02010600030101010101" pitchFamily="2" charset="-122"/>
              </a:rPr>
              <a:t>         thank you</a:t>
            </a:r>
            <a:endParaRPr lang="zh-CN" altLang="en-US" sz="6000" dirty="0">
              <a:solidFill>
                <a:schemeClr val="bg1"/>
              </a:solidFill>
              <a:latin typeface="Agency FB" panose="020B0503020202020204" pitchFamily="34" charset="0"/>
              <a:ea typeface="宋体" panose="02010600030101010101" pitchFamily="2" charset="-122"/>
            </a:endParaRPr>
          </a:p>
        </p:txBody>
      </p:sp>
      <p:sp>
        <p:nvSpPr>
          <p:cNvPr id="31750" name="文本框 10"/>
          <p:cNvSpPr txBox="1"/>
          <p:nvPr/>
        </p:nvSpPr>
        <p:spPr>
          <a:xfrm>
            <a:off x="4321175" y="1939925"/>
            <a:ext cx="5965825" cy="2216150"/>
          </a:xfrm>
          <a:prstGeom prst="rect">
            <a:avLst/>
          </a:prstGeom>
          <a:noFill/>
          <a:ln w="9525">
            <a:noFill/>
          </a:ln>
        </p:spPr>
        <p:txBody>
          <a:bodyPr>
            <a:spAutoFit/>
          </a:bodyPr>
          <a:lstStyle/>
          <a:p>
            <a:pPr lvl="0" eaLnBrk="1" hangingPunct="1"/>
            <a:r>
              <a:rPr lang="zh-CN" altLang="en-US" sz="13800" dirty="0">
                <a:solidFill>
                  <a:schemeClr val="bg1"/>
                </a:solidFill>
                <a:latin typeface="微软雅黑" panose="020B0503020204020204" pitchFamily="34" charset="-122"/>
                <a:ea typeface="微软雅黑" panose="020B0503020204020204" pitchFamily="34" charset="-122"/>
              </a:rPr>
              <a:t>谢谢</a:t>
            </a:r>
            <a:endParaRPr lang="zh-CN" altLang="en-US" sz="13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向天歌演示原创作品：www.TopPPT.cn)"/>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6648" y="1628800"/>
            <a:ext cx="6023782" cy="4257794"/>
          </a:xfrm>
          <a:prstGeom prst="rect">
            <a:avLst/>
          </a:prstGeom>
        </p:spPr>
      </p:pic>
      <p:grpSp>
        <p:nvGrpSpPr>
          <p:cNvPr id="3" name="组合 2"/>
          <p:cNvGrpSpPr/>
          <p:nvPr/>
        </p:nvGrpSpPr>
        <p:grpSpPr>
          <a:xfrm>
            <a:off x="7259955" y="2931795"/>
            <a:ext cx="3893820" cy="791210"/>
            <a:chOff x="11433" y="4617"/>
            <a:chExt cx="6132" cy="1246"/>
          </a:xfrm>
        </p:grpSpPr>
        <p:sp>
          <p:nvSpPr>
            <p:cNvPr id="17" name="Rectangle 16      (向天歌演示原创作品：www.TopPPT.cn)"/>
            <p:cNvSpPr/>
            <p:nvPr/>
          </p:nvSpPr>
          <p:spPr>
            <a:xfrm>
              <a:off x="11441" y="4617"/>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Rectangle 1      (向天歌演示原创作品：www.TopPPT.cn)"/>
            <p:cNvSpPr/>
            <p:nvPr/>
          </p:nvSpPr>
          <p:spPr>
            <a:xfrm>
              <a:off x="11433" y="4617"/>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TextBox 21      (向天歌演示原创作品：www.TopPPT.cn)"/>
            <p:cNvSpPr txBox="1"/>
            <p:nvPr/>
          </p:nvSpPr>
          <p:spPr>
            <a:xfrm>
              <a:off x="13623" y="4938"/>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知识目标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37" name="Group 36      (向天歌演示原创作品：www.TopPPT.cn)"/>
            <p:cNvGrpSpPr/>
            <p:nvPr/>
          </p:nvGrpSpPr>
          <p:grpSpPr>
            <a:xfrm>
              <a:off x="11795" y="5087"/>
              <a:ext cx="645" cy="430"/>
              <a:chOff x="4296048" y="568056"/>
              <a:chExt cx="204787" cy="136526"/>
            </a:xfrm>
            <a:solidFill>
              <a:srgbClr val="21A3D0"/>
            </a:solidFill>
          </p:grpSpPr>
          <p:sp>
            <p:nvSpPr>
              <p:cNvPr id="27" name="Freeform 352      (向天歌演示原创作品：www.TopPPT.cn)"/>
              <p:cNvSpPr/>
              <p:nvPr/>
            </p:nvSpPr>
            <p:spPr bwMode="auto">
              <a:xfrm>
                <a:off x="4432573" y="575994"/>
                <a:ext cx="68262" cy="120650"/>
              </a:xfrm>
              <a:custGeom>
                <a:avLst/>
                <a:gdLst>
                  <a:gd name="T0" fmla="*/ 94 w 95"/>
                  <a:gd name="T1" fmla="*/ 171 h 171"/>
                  <a:gd name="T2" fmla="*/ 95 w 95"/>
                  <a:gd name="T3" fmla="*/ 166 h 171"/>
                  <a:gd name="T4" fmla="*/ 95 w 95"/>
                  <a:gd name="T5" fmla="*/ 6 h 171"/>
                  <a:gd name="T6" fmla="*/ 94 w 95"/>
                  <a:gd name="T7" fmla="*/ 0 h 171"/>
                  <a:gd name="T8" fmla="*/ 0 w 95"/>
                  <a:gd name="T9" fmla="*/ 81 h 171"/>
                  <a:gd name="T10" fmla="*/ 94 w 95"/>
                  <a:gd name="T11" fmla="*/ 171 h 171"/>
                </a:gdLst>
                <a:ahLst/>
                <a:cxnLst>
                  <a:cxn ang="0">
                    <a:pos x="T0" y="T1"/>
                  </a:cxn>
                  <a:cxn ang="0">
                    <a:pos x="T2" y="T3"/>
                  </a:cxn>
                  <a:cxn ang="0">
                    <a:pos x="T4" y="T5"/>
                  </a:cxn>
                  <a:cxn ang="0">
                    <a:pos x="T6" y="T7"/>
                  </a:cxn>
                  <a:cxn ang="0">
                    <a:pos x="T8" y="T9"/>
                  </a:cxn>
                  <a:cxn ang="0">
                    <a:pos x="T10" y="T11"/>
                  </a:cxn>
                </a:cxnLst>
                <a:rect l="0" t="0" r="r" b="b"/>
                <a:pathLst>
                  <a:path w="95" h="171">
                    <a:moveTo>
                      <a:pt x="94" y="171"/>
                    </a:moveTo>
                    <a:cubicBezTo>
                      <a:pt x="95" y="170"/>
                      <a:pt x="95" y="168"/>
                      <a:pt x="95" y="166"/>
                    </a:cubicBezTo>
                    <a:cubicBezTo>
                      <a:pt x="95" y="6"/>
                      <a:pt x="95" y="6"/>
                      <a:pt x="95" y="6"/>
                    </a:cubicBezTo>
                    <a:cubicBezTo>
                      <a:pt x="95" y="4"/>
                      <a:pt x="95" y="2"/>
                      <a:pt x="94" y="0"/>
                    </a:cubicBezTo>
                    <a:cubicBezTo>
                      <a:pt x="0" y="81"/>
                      <a:pt x="0" y="81"/>
                      <a:pt x="0" y="81"/>
                    </a:cubicBezTo>
                    <a:lnTo>
                      <a:pt x="94"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3      (向天歌演示原创作品：www.TopPPT.cn)"/>
              <p:cNvSpPr/>
              <p:nvPr/>
            </p:nvSpPr>
            <p:spPr bwMode="auto">
              <a:xfrm>
                <a:off x="4305573" y="568056"/>
                <a:ext cx="185737" cy="77788"/>
              </a:xfrm>
              <a:custGeom>
                <a:avLst/>
                <a:gdLst>
                  <a:gd name="T0" fmla="*/ 132 w 264"/>
                  <a:gd name="T1" fmla="*/ 112 h 112"/>
                  <a:gd name="T2" fmla="*/ 156 w 264"/>
                  <a:gd name="T3" fmla="*/ 92 h 112"/>
                  <a:gd name="T4" fmla="*/ 169 w 264"/>
                  <a:gd name="T5" fmla="*/ 82 h 112"/>
                  <a:gd name="T6" fmla="*/ 264 w 264"/>
                  <a:gd name="T7" fmla="*/ 1 h 112"/>
                  <a:gd name="T8" fmla="*/ 259 w 264"/>
                  <a:gd name="T9" fmla="*/ 0 h 112"/>
                  <a:gd name="T10" fmla="*/ 5 w 264"/>
                  <a:gd name="T11" fmla="*/ 0 h 112"/>
                  <a:gd name="T12" fmla="*/ 0 w 264"/>
                  <a:gd name="T13" fmla="*/ 1 h 112"/>
                  <a:gd name="T14" fmla="*/ 94 w 264"/>
                  <a:gd name="T15" fmla="*/ 82 h 112"/>
                  <a:gd name="T16" fmla="*/ 107 w 264"/>
                  <a:gd name="T17" fmla="*/ 92 h 112"/>
                  <a:gd name="T18" fmla="*/ 132 w 264"/>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32" y="112"/>
                    </a:moveTo>
                    <a:cubicBezTo>
                      <a:pt x="156" y="92"/>
                      <a:pt x="156" y="92"/>
                      <a:pt x="156" y="92"/>
                    </a:cubicBezTo>
                    <a:cubicBezTo>
                      <a:pt x="169" y="82"/>
                      <a:pt x="169" y="82"/>
                      <a:pt x="169" y="82"/>
                    </a:cubicBezTo>
                    <a:cubicBezTo>
                      <a:pt x="264" y="1"/>
                      <a:pt x="264" y="1"/>
                      <a:pt x="264" y="1"/>
                    </a:cubicBezTo>
                    <a:cubicBezTo>
                      <a:pt x="262" y="1"/>
                      <a:pt x="260" y="0"/>
                      <a:pt x="259" y="0"/>
                    </a:cubicBezTo>
                    <a:cubicBezTo>
                      <a:pt x="5" y="0"/>
                      <a:pt x="5" y="0"/>
                      <a:pt x="5" y="0"/>
                    </a:cubicBezTo>
                    <a:cubicBezTo>
                      <a:pt x="3" y="0"/>
                      <a:pt x="1" y="1"/>
                      <a:pt x="0" y="1"/>
                    </a:cubicBezTo>
                    <a:cubicBezTo>
                      <a:pt x="94" y="82"/>
                      <a:pt x="94" y="82"/>
                      <a:pt x="94" y="82"/>
                    </a:cubicBezTo>
                    <a:cubicBezTo>
                      <a:pt x="107" y="92"/>
                      <a:pt x="107" y="92"/>
                      <a:pt x="107" y="92"/>
                    </a:cubicBezTo>
                    <a:lnTo>
                      <a:pt x="13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54      (向天歌演示原创作品：www.TopPPT.cn)"/>
              <p:cNvSpPr/>
              <p:nvPr/>
            </p:nvSpPr>
            <p:spPr bwMode="auto">
              <a:xfrm>
                <a:off x="4305573" y="639494"/>
                <a:ext cx="185737" cy="65088"/>
              </a:xfrm>
              <a:custGeom>
                <a:avLst/>
                <a:gdLst>
                  <a:gd name="T0" fmla="*/ 259 w 263"/>
                  <a:gd name="T1" fmla="*/ 92 h 92"/>
                  <a:gd name="T2" fmla="*/ 263 w 263"/>
                  <a:gd name="T3" fmla="*/ 91 h 92"/>
                  <a:gd name="T4" fmla="*/ 168 w 263"/>
                  <a:gd name="T5" fmla="*/ 0 h 92"/>
                  <a:gd name="T6" fmla="*/ 132 w 263"/>
                  <a:gd name="T7" fmla="*/ 30 h 92"/>
                  <a:gd name="T8" fmla="*/ 95 w 263"/>
                  <a:gd name="T9" fmla="*/ 0 h 92"/>
                  <a:gd name="T10" fmla="*/ 0 w 263"/>
                  <a:gd name="T11" fmla="*/ 91 h 92"/>
                  <a:gd name="T12" fmla="*/ 5 w 263"/>
                  <a:gd name="T13" fmla="*/ 92 h 92"/>
                  <a:gd name="T14" fmla="*/ 259 w 26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92">
                    <a:moveTo>
                      <a:pt x="259" y="92"/>
                    </a:moveTo>
                    <a:cubicBezTo>
                      <a:pt x="260" y="92"/>
                      <a:pt x="262" y="92"/>
                      <a:pt x="263" y="91"/>
                    </a:cubicBezTo>
                    <a:cubicBezTo>
                      <a:pt x="168" y="0"/>
                      <a:pt x="168" y="0"/>
                      <a:pt x="168" y="0"/>
                    </a:cubicBezTo>
                    <a:cubicBezTo>
                      <a:pt x="132" y="30"/>
                      <a:pt x="132" y="30"/>
                      <a:pt x="132" y="30"/>
                    </a:cubicBezTo>
                    <a:cubicBezTo>
                      <a:pt x="95" y="0"/>
                      <a:pt x="95" y="0"/>
                      <a:pt x="95" y="0"/>
                    </a:cubicBezTo>
                    <a:cubicBezTo>
                      <a:pt x="0" y="91"/>
                      <a:pt x="0" y="91"/>
                      <a:pt x="0" y="91"/>
                    </a:cubicBezTo>
                    <a:cubicBezTo>
                      <a:pt x="2" y="92"/>
                      <a:pt x="3" y="92"/>
                      <a:pt x="5" y="92"/>
                    </a:cubicBezTo>
                    <a:lnTo>
                      <a:pt x="259"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55      (向天歌演示原创作品：www.TopPPT.cn)"/>
              <p:cNvSpPr/>
              <p:nvPr/>
            </p:nvSpPr>
            <p:spPr bwMode="auto">
              <a:xfrm>
                <a:off x="4296048" y="575994"/>
                <a:ext cx="66675" cy="120650"/>
              </a:xfrm>
              <a:custGeom>
                <a:avLst/>
                <a:gdLst>
                  <a:gd name="T0" fmla="*/ 1 w 95"/>
                  <a:gd name="T1" fmla="*/ 0 h 171"/>
                  <a:gd name="T2" fmla="*/ 0 w 95"/>
                  <a:gd name="T3" fmla="*/ 6 h 171"/>
                  <a:gd name="T4" fmla="*/ 0 w 95"/>
                  <a:gd name="T5" fmla="*/ 166 h 171"/>
                  <a:gd name="T6" fmla="*/ 1 w 95"/>
                  <a:gd name="T7" fmla="*/ 171 h 171"/>
                  <a:gd name="T8" fmla="*/ 95 w 95"/>
                  <a:gd name="T9" fmla="*/ 81 h 171"/>
                  <a:gd name="T10" fmla="*/ 1 w 95"/>
                  <a:gd name="T11" fmla="*/ 0 h 171"/>
                </a:gdLst>
                <a:ahLst/>
                <a:cxnLst>
                  <a:cxn ang="0">
                    <a:pos x="T0" y="T1"/>
                  </a:cxn>
                  <a:cxn ang="0">
                    <a:pos x="T2" y="T3"/>
                  </a:cxn>
                  <a:cxn ang="0">
                    <a:pos x="T4" y="T5"/>
                  </a:cxn>
                  <a:cxn ang="0">
                    <a:pos x="T6" y="T7"/>
                  </a:cxn>
                  <a:cxn ang="0">
                    <a:pos x="T8" y="T9"/>
                  </a:cxn>
                  <a:cxn ang="0">
                    <a:pos x="T10" y="T11"/>
                  </a:cxn>
                </a:cxnLst>
                <a:rect l="0" t="0" r="r" b="b"/>
                <a:pathLst>
                  <a:path w="95" h="171">
                    <a:moveTo>
                      <a:pt x="1" y="0"/>
                    </a:moveTo>
                    <a:cubicBezTo>
                      <a:pt x="1" y="2"/>
                      <a:pt x="0" y="4"/>
                      <a:pt x="0" y="6"/>
                    </a:cubicBezTo>
                    <a:cubicBezTo>
                      <a:pt x="0" y="166"/>
                      <a:pt x="0" y="166"/>
                      <a:pt x="0" y="166"/>
                    </a:cubicBezTo>
                    <a:cubicBezTo>
                      <a:pt x="0" y="168"/>
                      <a:pt x="1" y="170"/>
                      <a:pt x="1" y="171"/>
                    </a:cubicBezTo>
                    <a:cubicBezTo>
                      <a:pt x="95" y="81"/>
                      <a:pt x="95" y="81"/>
                      <a:pt x="95" y="8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 name="组合 7"/>
          <p:cNvGrpSpPr/>
          <p:nvPr/>
        </p:nvGrpSpPr>
        <p:grpSpPr>
          <a:xfrm>
            <a:off x="7262495" y="3796030"/>
            <a:ext cx="3891280" cy="791210"/>
            <a:chOff x="11437" y="5978"/>
            <a:chExt cx="6128" cy="1246"/>
          </a:xfrm>
        </p:grpSpPr>
        <p:sp>
          <p:nvSpPr>
            <p:cNvPr id="18" name="Rectangle 17      (向天歌演示原创作品：www.TopPPT.cn)"/>
            <p:cNvSpPr/>
            <p:nvPr/>
          </p:nvSpPr>
          <p:spPr>
            <a:xfrm>
              <a:off x="11441" y="5978"/>
              <a:ext cx="6124" cy="124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Rectangle 12      (向天歌演示原创作品：www.TopPPT.cn)"/>
            <p:cNvSpPr/>
            <p:nvPr/>
          </p:nvSpPr>
          <p:spPr>
            <a:xfrm>
              <a:off x="11437" y="5978"/>
              <a:ext cx="1369"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6" name="Group 35      (向天歌演示原创作品：www.TopPPT.cn)"/>
            <p:cNvGrpSpPr/>
            <p:nvPr/>
          </p:nvGrpSpPr>
          <p:grpSpPr>
            <a:xfrm>
              <a:off x="11846" y="6237"/>
              <a:ext cx="577" cy="697"/>
              <a:chOff x="4721498" y="533131"/>
              <a:chExt cx="168274" cy="203201"/>
            </a:xfrm>
            <a:solidFill>
              <a:srgbClr val="21A3D0"/>
            </a:solidFill>
          </p:grpSpPr>
          <p:sp>
            <p:nvSpPr>
              <p:cNvPr id="31" name="Freeform 356      (向天歌演示原创作品：www.TopPPT.cn)"/>
              <p:cNvSpPr/>
              <p:nvPr/>
            </p:nvSpPr>
            <p:spPr bwMode="auto">
              <a:xfrm>
                <a:off x="4834210" y="629969"/>
                <a:ext cx="55562" cy="100013"/>
              </a:xfrm>
              <a:custGeom>
                <a:avLst/>
                <a:gdLst>
                  <a:gd name="T0" fmla="*/ 77 w 78"/>
                  <a:gd name="T1" fmla="*/ 0 h 141"/>
                  <a:gd name="T2" fmla="*/ 0 w 78"/>
                  <a:gd name="T3" fmla="*/ 67 h 141"/>
                  <a:gd name="T4" fmla="*/ 77 w 78"/>
                  <a:gd name="T5" fmla="*/ 141 h 141"/>
                  <a:gd name="T6" fmla="*/ 78 w 78"/>
                  <a:gd name="T7" fmla="*/ 137 h 141"/>
                  <a:gd name="T8" fmla="*/ 78 w 78"/>
                  <a:gd name="T9" fmla="*/ 5 h 141"/>
                  <a:gd name="T10" fmla="*/ 77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77" y="0"/>
                    </a:moveTo>
                    <a:cubicBezTo>
                      <a:pt x="0" y="67"/>
                      <a:pt x="0" y="67"/>
                      <a:pt x="0" y="67"/>
                    </a:cubicBezTo>
                    <a:cubicBezTo>
                      <a:pt x="77" y="141"/>
                      <a:pt x="77" y="141"/>
                      <a:pt x="77" y="141"/>
                    </a:cubicBezTo>
                    <a:cubicBezTo>
                      <a:pt x="78" y="140"/>
                      <a:pt x="78" y="138"/>
                      <a:pt x="78" y="137"/>
                    </a:cubicBezTo>
                    <a:cubicBezTo>
                      <a:pt x="78" y="5"/>
                      <a:pt x="78" y="5"/>
                      <a:pt x="78" y="5"/>
                    </a:cubicBezTo>
                    <a:cubicBezTo>
                      <a:pt x="78" y="3"/>
                      <a:pt x="78" y="2"/>
                      <a:pt x="7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7      (向天歌演示原创作品：www.TopPPT.cn)"/>
              <p:cNvSpPr/>
              <p:nvPr/>
            </p:nvSpPr>
            <p:spPr bwMode="auto">
              <a:xfrm>
                <a:off x="4727848" y="623619"/>
                <a:ext cx="153987" cy="65088"/>
              </a:xfrm>
              <a:custGeom>
                <a:avLst/>
                <a:gdLst>
                  <a:gd name="T0" fmla="*/ 89 w 218"/>
                  <a:gd name="T1" fmla="*/ 76 h 93"/>
                  <a:gd name="T2" fmla="*/ 109 w 218"/>
                  <a:gd name="T3" fmla="*/ 93 h 93"/>
                  <a:gd name="T4" fmla="*/ 130 w 218"/>
                  <a:gd name="T5" fmla="*/ 76 h 93"/>
                  <a:gd name="T6" fmla="*/ 140 w 218"/>
                  <a:gd name="T7" fmla="*/ 68 h 93"/>
                  <a:gd name="T8" fmla="*/ 218 w 218"/>
                  <a:gd name="T9" fmla="*/ 1 h 93"/>
                  <a:gd name="T10" fmla="*/ 214 w 218"/>
                  <a:gd name="T11" fmla="*/ 0 h 93"/>
                  <a:gd name="T12" fmla="*/ 157 w 218"/>
                  <a:gd name="T13" fmla="*/ 0 h 93"/>
                  <a:gd name="T14" fmla="*/ 127 w 218"/>
                  <a:gd name="T15" fmla="*/ 36 h 93"/>
                  <a:gd name="T16" fmla="*/ 109 w 218"/>
                  <a:gd name="T17" fmla="*/ 45 h 93"/>
                  <a:gd name="T18" fmla="*/ 92 w 218"/>
                  <a:gd name="T19" fmla="*/ 36 h 93"/>
                  <a:gd name="T20" fmla="*/ 61 w 218"/>
                  <a:gd name="T21" fmla="*/ 0 h 93"/>
                  <a:gd name="T22" fmla="*/ 4 w 218"/>
                  <a:gd name="T23" fmla="*/ 0 h 93"/>
                  <a:gd name="T24" fmla="*/ 0 w 218"/>
                  <a:gd name="T25" fmla="*/ 1 h 93"/>
                  <a:gd name="T26" fmla="*/ 78 w 218"/>
                  <a:gd name="T27" fmla="*/ 68 h 93"/>
                  <a:gd name="T28" fmla="*/ 89 w 218"/>
                  <a:gd name="T29"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93">
                    <a:moveTo>
                      <a:pt x="89" y="76"/>
                    </a:moveTo>
                    <a:cubicBezTo>
                      <a:pt x="109" y="93"/>
                      <a:pt x="109" y="93"/>
                      <a:pt x="109" y="93"/>
                    </a:cubicBezTo>
                    <a:cubicBezTo>
                      <a:pt x="130" y="76"/>
                      <a:pt x="130" y="76"/>
                      <a:pt x="130" y="76"/>
                    </a:cubicBezTo>
                    <a:cubicBezTo>
                      <a:pt x="140" y="68"/>
                      <a:pt x="140" y="68"/>
                      <a:pt x="140" y="68"/>
                    </a:cubicBezTo>
                    <a:cubicBezTo>
                      <a:pt x="218" y="1"/>
                      <a:pt x="218" y="1"/>
                      <a:pt x="218" y="1"/>
                    </a:cubicBezTo>
                    <a:cubicBezTo>
                      <a:pt x="217" y="1"/>
                      <a:pt x="215" y="0"/>
                      <a:pt x="214" y="0"/>
                    </a:cubicBezTo>
                    <a:cubicBezTo>
                      <a:pt x="157" y="0"/>
                      <a:pt x="157" y="0"/>
                      <a:pt x="157" y="0"/>
                    </a:cubicBezTo>
                    <a:cubicBezTo>
                      <a:pt x="127" y="36"/>
                      <a:pt x="127" y="36"/>
                      <a:pt x="127" y="36"/>
                    </a:cubicBezTo>
                    <a:cubicBezTo>
                      <a:pt x="123" y="42"/>
                      <a:pt x="116" y="45"/>
                      <a:pt x="109" y="45"/>
                    </a:cubicBezTo>
                    <a:cubicBezTo>
                      <a:pt x="103" y="45"/>
                      <a:pt x="96" y="42"/>
                      <a:pt x="92" y="36"/>
                    </a:cubicBezTo>
                    <a:cubicBezTo>
                      <a:pt x="61" y="0"/>
                      <a:pt x="61" y="0"/>
                      <a:pt x="61" y="0"/>
                    </a:cubicBezTo>
                    <a:cubicBezTo>
                      <a:pt x="4" y="0"/>
                      <a:pt x="4" y="0"/>
                      <a:pt x="4" y="0"/>
                    </a:cubicBezTo>
                    <a:cubicBezTo>
                      <a:pt x="3" y="0"/>
                      <a:pt x="2" y="1"/>
                      <a:pt x="0" y="1"/>
                    </a:cubicBezTo>
                    <a:cubicBezTo>
                      <a:pt x="78" y="68"/>
                      <a:pt x="78" y="68"/>
                      <a:pt x="78" y="68"/>
                    </a:cubicBezTo>
                    <a:lnTo>
                      <a:pt x="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8      (向天歌演示原创作品：www.TopPPT.cn)"/>
              <p:cNvSpPr/>
              <p:nvPr/>
            </p:nvSpPr>
            <p:spPr bwMode="auto">
              <a:xfrm>
                <a:off x="4727848" y="683944"/>
                <a:ext cx="153987" cy="52388"/>
              </a:xfrm>
              <a:custGeom>
                <a:avLst/>
                <a:gdLst>
                  <a:gd name="T0" fmla="*/ 109 w 218"/>
                  <a:gd name="T1" fmla="*/ 25 h 76"/>
                  <a:gd name="T2" fmla="*/ 79 w 218"/>
                  <a:gd name="T3" fmla="*/ 0 h 76"/>
                  <a:gd name="T4" fmla="*/ 0 w 218"/>
                  <a:gd name="T5" fmla="*/ 76 h 76"/>
                  <a:gd name="T6" fmla="*/ 4 w 218"/>
                  <a:gd name="T7" fmla="*/ 76 h 76"/>
                  <a:gd name="T8" fmla="*/ 214 w 218"/>
                  <a:gd name="T9" fmla="*/ 76 h 76"/>
                  <a:gd name="T10" fmla="*/ 218 w 218"/>
                  <a:gd name="T11" fmla="*/ 76 h 76"/>
                  <a:gd name="T12" fmla="*/ 139 w 218"/>
                  <a:gd name="T13" fmla="*/ 0 h 76"/>
                  <a:gd name="T14" fmla="*/ 109 w 218"/>
                  <a:gd name="T15" fmla="*/ 2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76">
                    <a:moveTo>
                      <a:pt x="109" y="25"/>
                    </a:moveTo>
                    <a:cubicBezTo>
                      <a:pt x="79" y="0"/>
                      <a:pt x="79" y="0"/>
                      <a:pt x="79" y="0"/>
                    </a:cubicBezTo>
                    <a:cubicBezTo>
                      <a:pt x="0" y="76"/>
                      <a:pt x="0" y="76"/>
                      <a:pt x="0" y="76"/>
                    </a:cubicBezTo>
                    <a:cubicBezTo>
                      <a:pt x="2" y="76"/>
                      <a:pt x="3" y="76"/>
                      <a:pt x="4" y="76"/>
                    </a:cubicBezTo>
                    <a:cubicBezTo>
                      <a:pt x="214" y="76"/>
                      <a:pt x="214" y="76"/>
                      <a:pt x="214" y="76"/>
                    </a:cubicBezTo>
                    <a:cubicBezTo>
                      <a:pt x="215" y="76"/>
                      <a:pt x="217" y="76"/>
                      <a:pt x="218" y="76"/>
                    </a:cubicBezTo>
                    <a:cubicBezTo>
                      <a:pt x="139" y="0"/>
                      <a:pt x="139" y="0"/>
                      <a:pt x="139" y="0"/>
                    </a:cubicBezTo>
                    <a:lnTo>
                      <a:pt x="109"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9      (向天歌演示原创作品：www.TopPPT.cn)"/>
              <p:cNvSpPr/>
              <p:nvPr/>
            </p:nvSpPr>
            <p:spPr bwMode="auto">
              <a:xfrm>
                <a:off x="4721498" y="629969"/>
                <a:ext cx="53975" cy="100013"/>
              </a:xfrm>
              <a:custGeom>
                <a:avLst/>
                <a:gdLst>
                  <a:gd name="T0" fmla="*/ 1 w 78"/>
                  <a:gd name="T1" fmla="*/ 0 h 141"/>
                  <a:gd name="T2" fmla="*/ 0 w 78"/>
                  <a:gd name="T3" fmla="*/ 5 h 141"/>
                  <a:gd name="T4" fmla="*/ 0 w 78"/>
                  <a:gd name="T5" fmla="*/ 137 h 141"/>
                  <a:gd name="T6" fmla="*/ 1 w 78"/>
                  <a:gd name="T7" fmla="*/ 141 h 141"/>
                  <a:gd name="T8" fmla="*/ 78 w 78"/>
                  <a:gd name="T9" fmla="*/ 67 h 141"/>
                  <a:gd name="T10" fmla="*/ 1 w 78"/>
                  <a:gd name="T11" fmla="*/ 0 h 141"/>
                </a:gdLst>
                <a:ahLst/>
                <a:cxnLst>
                  <a:cxn ang="0">
                    <a:pos x="T0" y="T1"/>
                  </a:cxn>
                  <a:cxn ang="0">
                    <a:pos x="T2" y="T3"/>
                  </a:cxn>
                  <a:cxn ang="0">
                    <a:pos x="T4" y="T5"/>
                  </a:cxn>
                  <a:cxn ang="0">
                    <a:pos x="T6" y="T7"/>
                  </a:cxn>
                  <a:cxn ang="0">
                    <a:pos x="T8" y="T9"/>
                  </a:cxn>
                  <a:cxn ang="0">
                    <a:pos x="T10" y="T11"/>
                  </a:cxn>
                </a:cxnLst>
                <a:rect l="0" t="0" r="r" b="b"/>
                <a:pathLst>
                  <a:path w="78" h="141">
                    <a:moveTo>
                      <a:pt x="1" y="0"/>
                    </a:moveTo>
                    <a:cubicBezTo>
                      <a:pt x="0" y="2"/>
                      <a:pt x="0" y="3"/>
                      <a:pt x="0" y="5"/>
                    </a:cubicBezTo>
                    <a:cubicBezTo>
                      <a:pt x="0" y="137"/>
                      <a:pt x="0" y="137"/>
                      <a:pt x="0" y="137"/>
                    </a:cubicBezTo>
                    <a:cubicBezTo>
                      <a:pt x="0" y="138"/>
                      <a:pt x="0" y="140"/>
                      <a:pt x="1" y="141"/>
                    </a:cubicBezTo>
                    <a:cubicBezTo>
                      <a:pt x="78" y="67"/>
                      <a:pt x="78" y="67"/>
                      <a:pt x="78" y="67"/>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0      (向天歌演示原创作品：www.TopPPT.cn)"/>
              <p:cNvSpPr/>
              <p:nvPr/>
            </p:nvSpPr>
            <p:spPr bwMode="auto">
              <a:xfrm>
                <a:off x="4756423" y="533131"/>
                <a:ext cx="98425" cy="112713"/>
              </a:xfrm>
              <a:custGeom>
                <a:avLst/>
                <a:gdLst>
                  <a:gd name="T0" fmla="*/ 62 w 139"/>
                  <a:gd name="T1" fmla="*/ 155 h 159"/>
                  <a:gd name="T2" fmla="*/ 69 w 139"/>
                  <a:gd name="T3" fmla="*/ 159 h 159"/>
                  <a:gd name="T4" fmla="*/ 77 w 139"/>
                  <a:gd name="T5" fmla="*/ 155 h 159"/>
                  <a:gd name="T6" fmla="*/ 135 w 139"/>
                  <a:gd name="T7" fmla="*/ 86 h 159"/>
                  <a:gd name="T8" fmla="*/ 130 w 139"/>
                  <a:gd name="T9" fmla="*/ 77 h 159"/>
                  <a:gd name="T10" fmla="*/ 100 w 139"/>
                  <a:gd name="T11" fmla="*/ 77 h 159"/>
                  <a:gd name="T12" fmla="*/ 88 w 139"/>
                  <a:gd name="T13" fmla="*/ 77 h 159"/>
                  <a:gd name="T14" fmla="*/ 88 w 139"/>
                  <a:gd name="T15" fmla="*/ 12 h 159"/>
                  <a:gd name="T16" fmla="*/ 76 w 139"/>
                  <a:gd name="T17" fmla="*/ 0 h 159"/>
                  <a:gd name="T18" fmla="*/ 62 w 139"/>
                  <a:gd name="T19" fmla="*/ 0 h 159"/>
                  <a:gd name="T20" fmla="*/ 51 w 139"/>
                  <a:gd name="T21" fmla="*/ 12 h 159"/>
                  <a:gd name="T22" fmla="*/ 51 w 139"/>
                  <a:gd name="T23" fmla="*/ 77 h 159"/>
                  <a:gd name="T24" fmla="*/ 39 w 139"/>
                  <a:gd name="T25" fmla="*/ 77 h 159"/>
                  <a:gd name="T26" fmla="*/ 8 w 139"/>
                  <a:gd name="T27" fmla="*/ 77 h 159"/>
                  <a:gd name="T28" fmla="*/ 4 w 139"/>
                  <a:gd name="T29" fmla="*/ 86 h 159"/>
                  <a:gd name="T30" fmla="*/ 62 w 139"/>
                  <a:gd name="T31"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62" y="155"/>
                    </a:moveTo>
                    <a:cubicBezTo>
                      <a:pt x="64" y="157"/>
                      <a:pt x="67" y="159"/>
                      <a:pt x="69" y="159"/>
                    </a:cubicBezTo>
                    <a:cubicBezTo>
                      <a:pt x="72" y="159"/>
                      <a:pt x="75" y="157"/>
                      <a:pt x="77" y="155"/>
                    </a:cubicBezTo>
                    <a:cubicBezTo>
                      <a:pt x="135" y="86"/>
                      <a:pt x="135" y="86"/>
                      <a:pt x="135" y="86"/>
                    </a:cubicBezTo>
                    <a:cubicBezTo>
                      <a:pt x="139" y="81"/>
                      <a:pt x="137" y="77"/>
                      <a:pt x="130" y="77"/>
                    </a:cubicBezTo>
                    <a:cubicBezTo>
                      <a:pt x="100" y="77"/>
                      <a:pt x="100" y="77"/>
                      <a:pt x="100" y="77"/>
                    </a:cubicBezTo>
                    <a:cubicBezTo>
                      <a:pt x="97" y="77"/>
                      <a:pt x="93" y="77"/>
                      <a:pt x="88" y="77"/>
                    </a:cubicBezTo>
                    <a:cubicBezTo>
                      <a:pt x="88" y="12"/>
                      <a:pt x="88" y="12"/>
                      <a:pt x="88" y="12"/>
                    </a:cubicBezTo>
                    <a:cubicBezTo>
                      <a:pt x="88" y="5"/>
                      <a:pt x="83" y="0"/>
                      <a:pt x="76" y="0"/>
                    </a:cubicBezTo>
                    <a:cubicBezTo>
                      <a:pt x="62" y="0"/>
                      <a:pt x="62" y="0"/>
                      <a:pt x="62" y="0"/>
                    </a:cubicBezTo>
                    <a:cubicBezTo>
                      <a:pt x="56" y="0"/>
                      <a:pt x="51" y="5"/>
                      <a:pt x="51" y="12"/>
                    </a:cubicBezTo>
                    <a:cubicBezTo>
                      <a:pt x="51" y="77"/>
                      <a:pt x="51" y="77"/>
                      <a:pt x="51" y="77"/>
                    </a:cubicBezTo>
                    <a:cubicBezTo>
                      <a:pt x="46" y="77"/>
                      <a:pt x="42" y="77"/>
                      <a:pt x="39" y="77"/>
                    </a:cubicBezTo>
                    <a:cubicBezTo>
                      <a:pt x="8" y="77"/>
                      <a:pt x="8" y="77"/>
                      <a:pt x="8" y="77"/>
                    </a:cubicBezTo>
                    <a:cubicBezTo>
                      <a:pt x="2" y="77"/>
                      <a:pt x="0" y="81"/>
                      <a:pt x="4" y="86"/>
                    </a:cubicBezTo>
                    <a:lnTo>
                      <a:pt x="62"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TextBox 42      (向天歌演示原创作品：www.TopPPT.cn)"/>
            <p:cNvSpPr txBox="1"/>
            <p:nvPr/>
          </p:nvSpPr>
          <p:spPr>
            <a:xfrm>
              <a:off x="13623" y="6295"/>
              <a:ext cx="3289" cy="72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技能目标</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p:tgtEl>
                                          <p:spTgt spid="3"/>
                                        </p:tgtEl>
                                        <p:attrNameLst>
                                          <p:attrName>ppt_y</p:attrName>
                                        </p:attrNameLst>
                                      </p:cBhvr>
                                      <p:tavLst>
                                        <p:tav tm="0">
                                          <p:val>
                                            <p:strVal val="#ppt_y+#ppt_h*1.125000"/>
                                          </p:val>
                                        </p:tav>
                                        <p:tav tm="100000">
                                          <p:val>
                                            <p:strVal val="#ppt_y"/>
                                          </p:val>
                                        </p:tav>
                                      </p:tavLst>
                                    </p:anim>
                                    <p:animEffect transition="in" filter="wipe(up)">
                                      <p:cBhvr>
                                        <p:cTn id="19" dur="1000"/>
                                        <p:tgtEl>
                                          <p:spTgt spid="3"/>
                                        </p:tgtEl>
                                      </p:cBhvr>
                                    </p:animEffect>
                                  </p:childTnLst>
                                </p:cTn>
                              </p:par>
                              <p:par>
                                <p:cTn id="20" presetID="12" presetClass="entr" presetSubtype="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ppt_y</p:attrName>
                                        </p:attrNameLst>
                                      </p:cBhvr>
                                      <p:tavLst>
                                        <p:tav tm="0">
                                          <p:val>
                                            <p:strVal val="#ppt_y-#ppt_h*1.125000"/>
                                          </p:val>
                                        </p:tav>
                                        <p:tav tm="100000">
                                          <p:val>
                                            <p:strVal val="#ppt_y"/>
                                          </p:val>
                                        </p:tav>
                                      </p:tavLst>
                                    </p:anim>
                                    <p:animEffect transition="in" filter="wipe(dow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C:\Users\Administrator\Desktop\余乐\美工教材\PPT\第七章\timg (5).jpgtimg (5)"/>
          <p:cNvPicPr>
            <a:picLocks noChangeAspect="1"/>
          </p:cNvPicPr>
          <p:nvPr/>
        </p:nvPicPr>
        <p:blipFill>
          <a:blip r:embed="rId1"/>
          <a:srcRect l="-730" t="981" r="730" b="6404"/>
          <a:stretch>
            <a:fillRect/>
          </a:stretch>
        </p:blipFill>
        <p:spPr>
          <a:xfrm>
            <a:off x="2502535" y="2175510"/>
            <a:ext cx="2933065" cy="2717165"/>
          </a:xfrm>
          <a:prstGeom prst="rect">
            <a:avLst/>
          </a:prstGeom>
          <a:ln w="3175">
            <a:solidFill>
              <a:schemeClr val="tx1"/>
            </a:solidFill>
          </a:ln>
        </p:spPr>
      </p:pic>
      <p:sp>
        <p:nvSpPr>
          <p:cNvPr id="9" name="标题 1"/>
          <p:cNvSpPr txBox="1"/>
          <p:nvPr/>
        </p:nvSpPr>
        <p:spPr>
          <a:xfrm>
            <a:off x="8623231" y="6021891"/>
            <a:ext cx="4256675" cy="544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rPr>
              <a:t>go</a:t>
            </a:r>
            <a:endParaRPr lang="en-US" altLang="zh-CN" sz="3600" dirty="0">
              <a:solidFill>
                <a:srgbClr val="21A3D0"/>
              </a:solidFill>
              <a:effectLst>
                <a:outerShdw blurRad="38100" dist="38100" dir="2700000" algn="tl">
                  <a:srgbClr val="000000">
                    <a:alpha val="43137"/>
                  </a:srgbClr>
                </a:outerShdw>
              </a:effectLst>
              <a:latin typeface="Desyrel" panose="02000603050000020003" pitchFamily="2" charset="0"/>
              <a:ea typeface="FZCuYuan-M03S" panose="02010601030101010101" pitchFamily="2" charset="-122"/>
            </a:endParaRPr>
          </a:p>
        </p:txBody>
      </p:sp>
      <p:grpSp>
        <p:nvGrpSpPr>
          <p:cNvPr id="14" name="组合 13"/>
          <p:cNvGrpSpPr/>
          <p:nvPr/>
        </p:nvGrpSpPr>
        <p:grpSpPr>
          <a:xfrm>
            <a:off x="5134675" y="1980087"/>
            <a:ext cx="501710" cy="509918"/>
            <a:chOff x="6985958" y="2986007"/>
            <a:chExt cx="552474" cy="561513"/>
          </a:xfrm>
        </p:grpSpPr>
        <p:sp>
          <p:nvSpPr>
            <p:cNvPr id="15" name="矩形 14"/>
            <p:cNvSpPr/>
            <p:nvPr/>
          </p:nvSpPr>
          <p:spPr>
            <a:xfrm>
              <a:off x="6985958" y="2986007"/>
              <a:ext cx="500692" cy="50069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37740" y="3046827"/>
              <a:ext cx="500692" cy="500693"/>
            </a:xfrm>
            <a:prstGeom prst="rect">
              <a:avLst/>
            </a:prstGeom>
            <a:noFill/>
            <a:ln>
              <a:solidFill>
                <a:srgbClr val="21A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p:cNvSpPr/>
          <p:nvPr/>
        </p:nvSpPr>
        <p:spPr>
          <a:xfrm rot="5400000">
            <a:off x="11592151" y="6048439"/>
            <a:ext cx="384357" cy="33134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A3D0"/>
              </a:solidFill>
              <a:effectLst>
                <a:outerShdw blurRad="38100" dist="38100" dir="2700000" algn="tl">
                  <a:srgbClr val="000000">
                    <a:alpha val="43137"/>
                  </a:srgbClr>
                </a:outerShdw>
              </a:effectLst>
            </a:endParaRPr>
          </a:p>
        </p:txBody>
      </p:sp>
      <p:sp>
        <p:nvSpPr>
          <p:cNvPr id="2" name="文本框 1"/>
          <p:cNvSpPr txBox="1"/>
          <p:nvPr/>
        </p:nvSpPr>
        <p:spPr>
          <a:xfrm>
            <a:off x="5713095" y="2952750"/>
            <a:ext cx="4937125" cy="583565"/>
          </a:xfrm>
          <a:prstGeom prst="rect">
            <a:avLst/>
          </a:prstGeom>
          <a:noFill/>
        </p:spPr>
        <p:txBody>
          <a:bodyPr wrap="square" rtlCol="0">
            <a:spAutoFit/>
          </a:bodyPr>
          <a:lstStyle/>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三、</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sz="3200" b="1">
                <a:latin typeface="微软雅黑" panose="020B0503020204020204" pitchFamily="34" charset="-122"/>
                <a:ea typeface="微软雅黑" panose="020B0503020204020204" pitchFamily="34" charset="-122"/>
                <a:cs typeface="微软雅黑" panose="020B0503020204020204" pitchFamily="34" charset="-122"/>
              </a:rPr>
              <a:t>产品详情页视觉设计</a:t>
            </a:r>
            <a:endParaRPr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14:presetBounceEnd="45000">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14:bounceEnd="45000">
                                          <p:cBhvr additive="base">
                                            <p:cTn id="29" dur="750" fill="hold"/>
                                            <p:tgtEl>
                                              <p:spTgt spid="3"/>
                                            </p:tgtEl>
                                            <p:attrNameLst>
                                              <p:attrName>ppt_x</p:attrName>
                                            </p:attrNameLst>
                                          </p:cBhvr>
                                          <p:tavLst>
                                            <p:tav tm="0">
                                              <p:val>
                                                <p:strVal val="0-#ppt_w/2"/>
                                              </p:val>
                                            </p:tav>
                                            <p:tav tm="100000">
                                              <p:val>
                                                <p:strVal val="#ppt_x"/>
                                              </p:val>
                                            </p:tav>
                                          </p:tavLst>
                                        </p:anim>
                                        <p:anim calcmode="lin" valueType="num" p14:bounceEnd="45000">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par>
                              <p:cTn id="22" fill="hold">
                                <p:stCondLst>
                                  <p:cond delay="3599"/>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4599"/>
                                </p:stCondLst>
                                <p:childTnLst>
                                  <p:par>
                                    <p:cTn id="27" presetID="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ldLvl="0" animBg="1"/>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clrChange>
              <a:clrFrom>
                <a:srgbClr val="FFFFFF"/>
              </a:clrFrom>
              <a:clrTo>
                <a:srgbClr val="FFFFFF">
                  <a:alpha val="0"/>
                </a:srgbClr>
              </a:clrTo>
            </a:clrChange>
          </a:blip>
          <a:srcRect l="82255" b="33585"/>
          <a:stretch>
            <a:fillRect/>
          </a:stretch>
        </p:blipFill>
        <p:spPr>
          <a:xfrm rot="16200000">
            <a:off x="10303883" y="4847485"/>
            <a:ext cx="1535508" cy="2451183"/>
          </a:xfrm>
          <a:prstGeom prst="rect">
            <a:avLst/>
          </a:prstGeom>
        </p:spPr>
      </p:pic>
      <p:cxnSp>
        <p:nvCxnSpPr>
          <p:cNvPr id="2" name="直接连接符 1"/>
          <p:cNvCxnSpPr/>
          <p:nvPr/>
        </p:nvCxnSpPr>
        <p:spPr>
          <a:xfrm>
            <a:off x="-287020" y="2423160"/>
            <a:ext cx="641032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148" name="Freeform 56"/>
          <p:cNvSpPr/>
          <p:nvPr/>
        </p:nvSpPr>
        <p:spPr>
          <a:xfrm>
            <a:off x="4558665" y="2423160"/>
            <a:ext cx="1565275" cy="85725"/>
          </a:xfrm>
          <a:custGeom>
            <a:avLst/>
            <a:gdLst>
              <a:gd name="txL" fmla="*/ 0 w 2385"/>
              <a:gd name="txT" fmla="*/ 0 h 425"/>
              <a:gd name="txR" fmla="*/ 2385 w 2385"/>
              <a:gd name="txB" fmla="*/ 425 h 425"/>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Lst>
            <a:rect l="txL" t="txT" r="txR" b="tx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tx2">
              <a:lumMod val="60000"/>
              <a:lumOff val="40000"/>
            </a:schemeClr>
          </a:solidFill>
          <a:ln w="9525">
            <a:noFill/>
          </a:ln>
        </p:spPr>
        <p:txBody>
          <a:bodyPr wrap="square" lIns="102065" tIns="0" rIns="0" bIns="34019" anchor="ctr" anchorCtr="0"/>
          <a:lstStyle/>
          <a:p>
            <a:pPr>
              <a:lnSpc>
                <a:spcPct val="100000"/>
              </a:lnSpc>
            </a:pPr>
            <a:endParaRPr lang="zh-CN" altLang="en-US" b="1" dirty="0">
              <a:solidFill>
                <a:srgbClr val="FFFFFF"/>
              </a:solidFill>
              <a:latin typeface="幼圆" panose="02010509060101010101" pitchFamily="1" charset="-122"/>
              <a:ea typeface="微软雅黑" panose="020B0503020204020204" pitchFamily="34" charset="-122"/>
            </a:endParaRPr>
          </a:p>
        </p:txBody>
      </p:sp>
      <p:sp>
        <p:nvSpPr>
          <p:cNvPr id="12" name="TextBox 148"/>
          <p:cNvSpPr txBox="1"/>
          <p:nvPr/>
        </p:nvSpPr>
        <p:spPr>
          <a:xfrm>
            <a:off x="2743835" y="2829560"/>
            <a:ext cx="6424295" cy="1861820"/>
          </a:xfrm>
          <a:prstGeom prst="rect">
            <a:avLst/>
          </a:prstGeom>
          <a:noFill/>
        </p:spPr>
        <p:txBody>
          <a:bodyPr wrap="square" rtlCol="0">
            <a:spAutoFit/>
          </a:bodyPr>
          <a:lstStyle/>
          <a:p>
            <a:pPr algn="ctr" latinLnBrk="1">
              <a:lnSpc>
                <a:spcPct val="120000"/>
              </a:lnSpc>
              <a:defRPr/>
            </a:pPr>
            <a:r>
              <a:rPr lang="en-US" altLang="zh-CN" sz="3200" b="1" dirty="0" smtClean="0">
                <a:solidFill>
                  <a:srgbClr val="1678A8"/>
                </a:solidFill>
                <a:effectLst/>
                <a:latin typeface="微软雅黑" panose="020B0503020204020204" pitchFamily="34" charset="-122"/>
                <a:ea typeface="微软雅黑" panose="020B0503020204020204" pitchFamily="34" charset="-122"/>
                <a:sym typeface="+mn-ea"/>
              </a:rPr>
              <a:t>01</a:t>
            </a:r>
            <a:r>
              <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rPr>
              <a:t>、产品详情页设计思路</a:t>
            </a:r>
            <a:endParaRPr lang="zh-CN" altLang="en-US" sz="3200" b="1" dirty="0" smtClean="0">
              <a:solidFill>
                <a:srgbClr val="1678A8"/>
              </a:solidFill>
              <a:effectLst/>
              <a:latin typeface="微软雅黑" panose="020B0503020204020204" pitchFamily="34" charset="-122"/>
              <a:ea typeface="微软雅黑" panose="020B0503020204020204" pitchFamily="34" charset="-122"/>
              <a:sym typeface="+mn-ea"/>
            </a:endParaRPr>
          </a:p>
          <a:p>
            <a:pPr algn="ctr" latinLnBrk="1">
              <a:lnSpc>
                <a:spcPct val="120000"/>
              </a:lnSpc>
              <a:defRPr/>
            </a:pPr>
            <a:r>
              <a:rPr lang="zh-CN" altLang="en-US" sz="1600" b="1" dirty="0" smtClean="0">
                <a:solidFill>
                  <a:srgbClr val="1678A8"/>
                </a:solidFill>
                <a:effectLst/>
                <a:latin typeface="微软雅黑" panose="020B0503020204020204" pitchFamily="34" charset="-122"/>
                <a:ea typeface="微软雅黑" panose="020B0503020204020204" pitchFamily="34" charset="-122"/>
                <a:sym typeface="+mn-ea"/>
              </a:rPr>
              <a:t>很多中小卖家误以为做产品的详情页，就是简单的摆放几张产品图，和产品尺寸，然后加一些参数表最后放个5星好评来展示被人认可的评语等，其实不然。做详情页说简单也简单，说难也难，一个真正好的详情页是要能促成成交的第二步的。</a:t>
            </a:r>
            <a:endParaRPr lang="zh-CN" altLang="en-US" sz="1600" b="1" dirty="0" smtClean="0">
              <a:solidFill>
                <a:srgbClr val="1678A8"/>
              </a:solidFill>
              <a:effectLst/>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up)">
                                      <p:cBhvr>
                                        <p:cTn id="12" dur="500"/>
                                        <p:tgtEl>
                                          <p:spTgt spid="614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6" presetClass="emph" presetSubtype="0" fill="hold" grpId="1" nodeType="after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4"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1000"/>
                                        <p:tgtEl>
                                          <p:spTgt spid="1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ppt_x</p:attrName>
                                        </p:attrNameLst>
                                      </p:cBhvr>
                                      <p:tavLst>
                                        <p:tav tm="0">
                                          <p:val>
                                            <p:strVal val="#ppt_x-#ppt_w*1.125000"/>
                                          </p:val>
                                        </p:tav>
                                        <p:tav tm="100000">
                                          <p:val>
                                            <p:strVal val="#ppt_x"/>
                                          </p:val>
                                        </p:tav>
                                      </p:tavLst>
                                    </p:anim>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12" grpId="0"/>
      <p:bldP spid="12"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338580"/>
            <a:ext cx="191344" cy="4936489"/>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9425" y="3429635"/>
            <a:ext cx="4213860" cy="2891790"/>
          </a:xfrm>
          <a:prstGeom prst="rect">
            <a:avLst/>
          </a:prstGeom>
        </p:spPr>
        <p:txBody>
          <a:bodyPr wrap="square">
            <a:spAutoFit/>
          </a:bodyPr>
          <a:lstStyle/>
          <a:p>
            <a:pPr algn="ct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首先可以让消费者充分的了解自己的产品。网络上的成交都是建立在网络基础上的，需要消费者跟店家彼此信任，才能更好的促成成交。</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其次，一个优秀的产品详情页是提高转化率（转化率就是所有到达店铺并产生购买行为的人数和所有到达店铺的人数的比率。计算方法为:转化率=(产生购买行为的消费者人数 / 所有到达店铺的访客人数)× 100%）的入口，激发消费者的消费欲望，树立消费者对店铺的信任感，打消消费者的消费疑虑，促使消费者下单。产品详情页可以激起消费者的购买欲望；可以打消消费者心中的疑虑；也可以促使消费者下单成交。但是起决定性的作用还是产品本身。</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091444" y="2382738"/>
            <a:ext cx="2736304" cy="583565"/>
          </a:xfrm>
          <a:prstGeom prst="rect">
            <a:avLst/>
          </a:prstGeom>
        </p:spPr>
        <p:txBody>
          <a:bodyPr wrap="square">
            <a:spAutoFit/>
          </a:bodyPr>
          <a:lstStyle/>
          <a:p>
            <a:pPr algn="dist" latinLnBrk="1"/>
            <a:r>
              <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详情页的作用</a:t>
            </a:r>
            <a:endParaRPr lang="en-US" altLang="zh-CN" sz="3200" b="1"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cxnSp>
        <p:nvCxnSpPr>
          <p:cNvPr id="7" name="直接连接符 6"/>
          <p:cNvCxnSpPr/>
          <p:nvPr/>
        </p:nvCxnSpPr>
        <p:spPr>
          <a:xfrm>
            <a:off x="839416" y="3318842"/>
            <a:ext cx="32403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KSO_Shape"/>
          <p:cNvSpPr/>
          <p:nvPr/>
        </p:nvSpPr>
        <p:spPr bwMode="auto">
          <a:xfrm>
            <a:off x="2064901" y="1701567"/>
            <a:ext cx="789390" cy="499947"/>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lumMod val="75000"/>
            </a:schemeClr>
          </a:solidFill>
          <a:ln>
            <a:noFill/>
          </a:ln>
        </p:spPr>
        <p:txBody>
          <a:bodyPr anchor="ctr"/>
          <a:lstStyle/>
          <a:p>
            <a:pPr eaLnBrk="0" fontAlgn="base" hangingPunct="0">
              <a:spcBef>
                <a:spcPct val="0"/>
              </a:spcBef>
              <a:spcAft>
                <a:spcPct val="0"/>
              </a:spcAft>
            </a:pPr>
            <a:endParaRPr lang="zh-CN" altLang="en-US" dirty="0">
              <a:latin typeface="Calibri" panose="020F0502020204030204" charset="0"/>
              <a:ea typeface="宋体" panose="02010600030101010101" pitchFamily="2" charset="-122"/>
            </a:endParaRPr>
          </a:p>
        </p:txBody>
      </p:sp>
      <p:grpSp>
        <p:nvGrpSpPr>
          <p:cNvPr id="2" name="组合 1"/>
          <p:cNvGrpSpPr/>
          <p:nvPr/>
        </p:nvGrpSpPr>
        <p:grpSpPr>
          <a:xfrm>
            <a:off x="2239516" y="3294841"/>
            <a:ext cx="440160" cy="45719"/>
            <a:chOff x="2265827" y="3510106"/>
            <a:chExt cx="440160" cy="45719"/>
          </a:xfrm>
        </p:grpSpPr>
        <p:sp>
          <p:nvSpPr>
            <p:cNvPr id="8" name="矩形 7"/>
            <p:cNvSpPr/>
            <p:nvPr/>
          </p:nvSpPr>
          <p:spPr>
            <a:xfrm rot="19000598">
              <a:off x="2265827" y="3510106"/>
              <a:ext cx="216024"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9000598">
              <a:off x="2377895" y="3510106"/>
              <a:ext cx="216024"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9000598">
              <a:off x="2489963" y="3510106"/>
              <a:ext cx="216024" cy="4571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pic>
        <p:nvPicPr>
          <p:cNvPr id="9" name="图片 8" descr="timg (2)"/>
          <p:cNvPicPr>
            <a:picLocks noChangeAspect="1"/>
          </p:cNvPicPr>
          <p:nvPr/>
        </p:nvPicPr>
        <p:blipFill>
          <a:blip r:embed="rId1"/>
          <a:stretch>
            <a:fillRect/>
          </a:stretch>
        </p:blipFill>
        <p:spPr>
          <a:xfrm>
            <a:off x="5848350" y="1316355"/>
            <a:ext cx="2670810" cy="4799330"/>
          </a:xfrm>
          <a:prstGeom prst="rect">
            <a:avLst/>
          </a:prstGeom>
        </p:spPr>
      </p:pic>
      <p:pic>
        <p:nvPicPr>
          <p:cNvPr id="13" name="图片 12" descr="timg (3)"/>
          <p:cNvPicPr>
            <a:picLocks noChangeAspect="1"/>
          </p:cNvPicPr>
          <p:nvPr/>
        </p:nvPicPr>
        <p:blipFill>
          <a:blip r:embed="rId2"/>
          <a:stretch>
            <a:fillRect/>
          </a:stretch>
        </p:blipFill>
        <p:spPr>
          <a:xfrm>
            <a:off x="8629650" y="1316355"/>
            <a:ext cx="3302000" cy="47999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14:vortex dir="r"/>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10" grpId="0" bldLvl="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260350"/>
            <a:ext cx="680085" cy="431800"/>
            <a:chOff x="0" y="410"/>
            <a:chExt cx="1071" cy="680"/>
          </a:xfrm>
        </p:grpSpPr>
        <p:sp>
          <p:nvSpPr>
            <p:cNvPr id="20"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036320" y="1814195"/>
            <a:ext cx="10311765" cy="3969385"/>
          </a:xfrm>
          <a:prstGeom prst="rect">
            <a:avLst/>
          </a:prstGeom>
          <a:noFill/>
        </p:spPr>
        <p:txBody>
          <a:bodyPr wrap="square" rtlCol="0" anchor="t">
            <a:spAutoFit/>
          </a:bodyPr>
          <a:lstStyle/>
          <a:p>
            <a:r>
              <a:rPr lang="en-US" altLang="zh-CN"/>
              <a:t>2</a:t>
            </a:r>
            <a:r>
              <a:rPr lang="zh-CN" altLang="en-US"/>
              <a:t>、设计详情页遵循的前提</a:t>
            </a:r>
            <a:endParaRPr lang="zh-CN" altLang="en-US"/>
          </a:p>
          <a:p>
            <a:r>
              <a:rPr lang="zh-CN" altLang="en-US"/>
              <a:t>产品详情页要与产品主图、产品标题相契合，产品详情页必须是真实的介绍出产品的属性，假如标题或主图里写的是日系森系女装但是详情页却是欧美风格，消费者一看不是自己想要的肯定会马上关闭页面。</a:t>
            </a:r>
            <a:endParaRPr lang="zh-CN" altLang="en-US"/>
          </a:p>
          <a:p>
            <a:r>
              <a:rPr lang="en-US" altLang="zh-CN"/>
              <a:t>3</a:t>
            </a:r>
            <a:r>
              <a:rPr lang="zh-CN" altLang="en-US"/>
              <a:t>、设计前的市场调查</a:t>
            </a:r>
            <a:endParaRPr lang="zh-CN" altLang="en-US"/>
          </a:p>
          <a:p>
            <a:r>
              <a:rPr lang="zh-CN" altLang="en-US"/>
              <a:t>设计产品详情页之前要充分进行市场调查，同行调查，规避同款。同时也要做好消费者调查，分析消费者人群分析消费者的消费能力，消费的喜好，以及消费者购买所在意的问题等。</a:t>
            </a:r>
            <a:endParaRPr lang="zh-CN" altLang="en-US"/>
          </a:p>
          <a:p>
            <a:r>
              <a:rPr lang="en-US" altLang="zh-CN"/>
              <a:t>4</a:t>
            </a:r>
            <a:r>
              <a:rPr lang="zh-CN" altLang="en-US"/>
              <a:t>、调查结果及产品分析</a:t>
            </a:r>
            <a:endParaRPr lang="zh-CN" altLang="en-US"/>
          </a:p>
          <a:p>
            <a:r>
              <a:rPr lang="zh-CN" altLang="en-US"/>
              <a:t>根据市场调查结果以及店铺产品进行系统的分析总结。罗列出消费者所在意的问题，同行的优缺点。以及自身产品的定位，挖掘自身与众不同的卖点。</a:t>
            </a:r>
            <a:endParaRPr lang="zh-CN" altLang="en-US"/>
          </a:p>
          <a:p>
            <a:r>
              <a:rPr lang="zh-CN" altLang="en-US"/>
              <a:t>5、关于挖掘产品卖点</a:t>
            </a:r>
            <a:endParaRPr lang="zh-CN" altLang="en-US"/>
          </a:p>
          <a:p>
            <a:r>
              <a:rPr lang="zh-CN" altLang="en-US"/>
              <a:t>产品的卖点可以来自产品本身，也可以来自人们对产品的认知或需求，好的产品卖点不仅可以满足需求，更要引导需求。关于卖点的范围非常广泛，比如：卖概念、卖感觉、卖情感、卖品质、卖形象、卖服务、卖价格、卖文化、卖包装、卖名人、卖人气等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1693" y="2599685"/>
            <a:ext cx="10878532" cy="3465581"/>
            <a:chOff x="1206630" y="1691779"/>
            <a:chExt cx="10878532" cy="3465581"/>
          </a:xfrm>
        </p:grpSpPr>
        <p:sp>
          <p:nvSpPr>
            <p:cNvPr id="2" name="自由: 形状 1"/>
            <p:cNvSpPr/>
            <p:nvPr/>
          </p:nvSpPr>
          <p:spPr>
            <a:xfrm>
              <a:off x="1206630" y="2213926"/>
              <a:ext cx="10878532" cy="2669159"/>
            </a:xfrm>
            <a:custGeom>
              <a:avLst/>
              <a:gdLst>
                <a:gd name="connsiteX0" fmla="*/ 0 w 10859678"/>
                <a:gd name="connsiteY0" fmla="*/ 3213922 h 3213922"/>
                <a:gd name="connsiteX1" fmla="*/ 2036190 w 10859678"/>
                <a:gd name="connsiteY1" fmla="*/ 1705633 h 3213922"/>
                <a:gd name="connsiteX2" fmla="*/ 5279010 w 10859678"/>
                <a:gd name="connsiteY2" fmla="*/ 2403216 h 3213922"/>
                <a:gd name="connsiteX3" fmla="*/ 7777113 w 10859678"/>
                <a:gd name="connsiteY3" fmla="*/ 1187159 h 3213922"/>
                <a:gd name="connsiteX4" fmla="*/ 9577633 w 10859678"/>
                <a:gd name="connsiteY4" fmla="*/ 46515 h 3213922"/>
                <a:gd name="connsiteX5" fmla="*/ 10859678 w 10859678"/>
                <a:gd name="connsiteY5" fmla="*/ 329319 h 3213922"/>
                <a:gd name="connsiteX0-1" fmla="*/ 0 w 10859678"/>
                <a:gd name="connsiteY0-2" fmla="*/ 3213922 h 3213922"/>
                <a:gd name="connsiteX1-3" fmla="*/ 2036190 w 10859678"/>
                <a:gd name="connsiteY1-4" fmla="*/ 1705633 h 3213922"/>
                <a:gd name="connsiteX2-5" fmla="*/ 5279010 w 10859678"/>
                <a:gd name="connsiteY2-6" fmla="*/ 2403216 h 3213922"/>
                <a:gd name="connsiteX3-7" fmla="*/ 7777113 w 10859678"/>
                <a:gd name="connsiteY3-8" fmla="*/ 1187159 h 3213922"/>
                <a:gd name="connsiteX4-9" fmla="*/ 9577633 w 10859678"/>
                <a:gd name="connsiteY4-10" fmla="*/ 46515 h 3213922"/>
                <a:gd name="connsiteX5-11" fmla="*/ 10859678 w 10859678"/>
                <a:gd name="connsiteY5-12" fmla="*/ 329319 h 3213922"/>
                <a:gd name="connsiteX0-13" fmla="*/ 0 w 10859678"/>
                <a:gd name="connsiteY0-14" fmla="*/ 3430678 h 3430678"/>
                <a:gd name="connsiteX1-15" fmla="*/ 2036190 w 10859678"/>
                <a:gd name="connsiteY1-16" fmla="*/ 1922389 h 3430678"/>
                <a:gd name="connsiteX2-17" fmla="*/ 5279010 w 10859678"/>
                <a:gd name="connsiteY2-18" fmla="*/ 2619972 h 3430678"/>
                <a:gd name="connsiteX3-19" fmla="*/ 7777113 w 10859678"/>
                <a:gd name="connsiteY3-20" fmla="*/ 1403915 h 3430678"/>
                <a:gd name="connsiteX4-21" fmla="*/ 8983744 w 10859678"/>
                <a:gd name="connsiteY4-22" fmla="*/ 27601 h 3430678"/>
                <a:gd name="connsiteX5-23" fmla="*/ 10859678 w 10859678"/>
                <a:gd name="connsiteY5-24" fmla="*/ 546075 h 3430678"/>
                <a:gd name="connsiteX0-25" fmla="*/ 0 w 10859678"/>
                <a:gd name="connsiteY0-26" fmla="*/ 3452030 h 3452030"/>
                <a:gd name="connsiteX1-27" fmla="*/ 2036190 w 10859678"/>
                <a:gd name="connsiteY1-28" fmla="*/ 1943741 h 3452030"/>
                <a:gd name="connsiteX2-29" fmla="*/ 5279010 w 10859678"/>
                <a:gd name="connsiteY2-30" fmla="*/ 2641324 h 3452030"/>
                <a:gd name="connsiteX3-31" fmla="*/ 7777113 w 10859678"/>
                <a:gd name="connsiteY3-32" fmla="*/ 1425267 h 3452030"/>
                <a:gd name="connsiteX4-33" fmla="*/ 8983744 w 10859678"/>
                <a:gd name="connsiteY4-34" fmla="*/ 48953 h 3452030"/>
                <a:gd name="connsiteX5-35" fmla="*/ 10859678 w 10859678"/>
                <a:gd name="connsiteY5-36" fmla="*/ 567427 h 3452030"/>
                <a:gd name="connsiteX0-37" fmla="*/ 0 w 10859678"/>
                <a:gd name="connsiteY0-38" fmla="*/ 3452030 h 3452030"/>
                <a:gd name="connsiteX1-39" fmla="*/ 2036190 w 10859678"/>
                <a:gd name="connsiteY1-40" fmla="*/ 1943741 h 3452030"/>
                <a:gd name="connsiteX2-41" fmla="*/ 5279010 w 10859678"/>
                <a:gd name="connsiteY2-42" fmla="*/ 2641324 h 3452030"/>
                <a:gd name="connsiteX3-43" fmla="*/ 7777113 w 10859678"/>
                <a:gd name="connsiteY3-44" fmla="*/ 1425267 h 3452030"/>
                <a:gd name="connsiteX4-45" fmla="*/ 8983744 w 10859678"/>
                <a:gd name="connsiteY4-46" fmla="*/ 48953 h 3452030"/>
                <a:gd name="connsiteX5-47" fmla="*/ 10859678 w 10859678"/>
                <a:gd name="connsiteY5-48" fmla="*/ 567427 h 3452030"/>
                <a:gd name="connsiteX0-49" fmla="*/ 0 w 10859678"/>
                <a:gd name="connsiteY0-50" fmla="*/ 3452030 h 3452030"/>
                <a:gd name="connsiteX1-51" fmla="*/ 2036190 w 10859678"/>
                <a:gd name="connsiteY1-52" fmla="*/ 1943741 h 3452030"/>
                <a:gd name="connsiteX2-53" fmla="*/ 5279010 w 10859678"/>
                <a:gd name="connsiteY2-54" fmla="*/ 2641324 h 3452030"/>
                <a:gd name="connsiteX3-55" fmla="*/ 7777113 w 10859678"/>
                <a:gd name="connsiteY3-56" fmla="*/ 1425267 h 3452030"/>
                <a:gd name="connsiteX4-57" fmla="*/ 8983744 w 10859678"/>
                <a:gd name="connsiteY4-58" fmla="*/ 48953 h 3452030"/>
                <a:gd name="connsiteX5-59" fmla="*/ 10859678 w 10859678"/>
                <a:gd name="connsiteY5-60" fmla="*/ 567427 h 3452030"/>
                <a:gd name="connsiteX0-61" fmla="*/ 0 w 10859678"/>
                <a:gd name="connsiteY0-62" fmla="*/ 3452030 h 3452030"/>
                <a:gd name="connsiteX1-63" fmla="*/ 2036190 w 10859678"/>
                <a:gd name="connsiteY1-64" fmla="*/ 1943741 h 3452030"/>
                <a:gd name="connsiteX2-65" fmla="*/ 5279010 w 10859678"/>
                <a:gd name="connsiteY2-66" fmla="*/ 2641324 h 3452030"/>
                <a:gd name="connsiteX3-67" fmla="*/ 7777113 w 10859678"/>
                <a:gd name="connsiteY3-68" fmla="*/ 1425267 h 3452030"/>
                <a:gd name="connsiteX4-69" fmla="*/ 8983744 w 10859678"/>
                <a:gd name="connsiteY4-70" fmla="*/ 48953 h 3452030"/>
                <a:gd name="connsiteX5-71" fmla="*/ 10859678 w 10859678"/>
                <a:gd name="connsiteY5-72" fmla="*/ 567427 h 3452030"/>
                <a:gd name="connsiteX0-73" fmla="*/ 0 w 10859678"/>
                <a:gd name="connsiteY0-74" fmla="*/ 3531472 h 3531472"/>
                <a:gd name="connsiteX1-75" fmla="*/ 2036190 w 10859678"/>
                <a:gd name="connsiteY1-76" fmla="*/ 2023183 h 3531472"/>
                <a:gd name="connsiteX2-77" fmla="*/ 5279010 w 10859678"/>
                <a:gd name="connsiteY2-78" fmla="*/ 2720766 h 3531472"/>
                <a:gd name="connsiteX3-79" fmla="*/ 7777113 w 10859678"/>
                <a:gd name="connsiteY3-80" fmla="*/ 1504709 h 3531472"/>
                <a:gd name="connsiteX4-81" fmla="*/ 9144000 w 10859678"/>
                <a:gd name="connsiteY4-82" fmla="*/ 43554 h 3531472"/>
                <a:gd name="connsiteX5-83" fmla="*/ 10859678 w 10859678"/>
                <a:gd name="connsiteY5-84" fmla="*/ 646869 h 3531472"/>
                <a:gd name="connsiteX0-85" fmla="*/ 0 w 10859678"/>
                <a:gd name="connsiteY0-86" fmla="*/ 3502408 h 3502408"/>
                <a:gd name="connsiteX1-87" fmla="*/ 2036190 w 10859678"/>
                <a:gd name="connsiteY1-88" fmla="*/ 1994119 h 3502408"/>
                <a:gd name="connsiteX2-89" fmla="*/ 5279010 w 10859678"/>
                <a:gd name="connsiteY2-90" fmla="*/ 2691702 h 3502408"/>
                <a:gd name="connsiteX3-91" fmla="*/ 7777113 w 10859678"/>
                <a:gd name="connsiteY3-92" fmla="*/ 1475645 h 3502408"/>
                <a:gd name="connsiteX4-93" fmla="*/ 9144000 w 10859678"/>
                <a:gd name="connsiteY4-94" fmla="*/ 14490 h 3502408"/>
                <a:gd name="connsiteX5-95" fmla="*/ 10859678 w 10859678"/>
                <a:gd name="connsiteY5-96" fmla="*/ 617805 h 3502408"/>
                <a:gd name="connsiteX0-97" fmla="*/ 0 w 10784263"/>
                <a:gd name="connsiteY0-98" fmla="*/ 3490946 h 3490946"/>
                <a:gd name="connsiteX1-99" fmla="*/ 2036190 w 10784263"/>
                <a:gd name="connsiteY1-100" fmla="*/ 1982657 h 3490946"/>
                <a:gd name="connsiteX2-101" fmla="*/ 5279010 w 10784263"/>
                <a:gd name="connsiteY2-102" fmla="*/ 2680240 h 3490946"/>
                <a:gd name="connsiteX3-103" fmla="*/ 7777113 w 10784263"/>
                <a:gd name="connsiteY3-104" fmla="*/ 1464183 h 3490946"/>
                <a:gd name="connsiteX4-105" fmla="*/ 9144000 w 10784263"/>
                <a:gd name="connsiteY4-106" fmla="*/ 3028 h 3490946"/>
                <a:gd name="connsiteX5-107" fmla="*/ 10784263 w 10784263"/>
                <a:gd name="connsiteY5-108" fmla="*/ 1087110 h 3490946"/>
                <a:gd name="connsiteX0-109" fmla="*/ 0 w 10784263"/>
                <a:gd name="connsiteY0-110" fmla="*/ 3491408 h 3491408"/>
                <a:gd name="connsiteX1-111" fmla="*/ 2036190 w 10784263"/>
                <a:gd name="connsiteY1-112" fmla="*/ 1983119 h 3491408"/>
                <a:gd name="connsiteX2-113" fmla="*/ 5279010 w 10784263"/>
                <a:gd name="connsiteY2-114" fmla="*/ 2680702 h 3491408"/>
                <a:gd name="connsiteX3-115" fmla="*/ 7777113 w 10784263"/>
                <a:gd name="connsiteY3-116" fmla="*/ 1464645 h 3491408"/>
                <a:gd name="connsiteX4-117" fmla="*/ 9144000 w 10784263"/>
                <a:gd name="connsiteY4-118" fmla="*/ 3490 h 3491408"/>
                <a:gd name="connsiteX5-119" fmla="*/ 10784263 w 10784263"/>
                <a:gd name="connsiteY5-120" fmla="*/ 1087572 h 3491408"/>
                <a:gd name="connsiteX0-121" fmla="*/ 0 w 11076494"/>
                <a:gd name="connsiteY0-122" fmla="*/ 3491828 h 3491828"/>
                <a:gd name="connsiteX1-123" fmla="*/ 2036190 w 11076494"/>
                <a:gd name="connsiteY1-124" fmla="*/ 1983539 h 3491828"/>
                <a:gd name="connsiteX2-125" fmla="*/ 5279010 w 11076494"/>
                <a:gd name="connsiteY2-126" fmla="*/ 2681122 h 3491828"/>
                <a:gd name="connsiteX3-127" fmla="*/ 7777113 w 11076494"/>
                <a:gd name="connsiteY3-128" fmla="*/ 1465065 h 3491828"/>
                <a:gd name="connsiteX4-129" fmla="*/ 9144000 w 11076494"/>
                <a:gd name="connsiteY4-130" fmla="*/ 3910 h 3491828"/>
                <a:gd name="connsiteX5-131" fmla="*/ 11076494 w 11076494"/>
                <a:gd name="connsiteY5-132" fmla="*/ 1069138 h 3491828"/>
                <a:gd name="connsiteX0-133" fmla="*/ 0 w 11076494"/>
                <a:gd name="connsiteY0-134" fmla="*/ 3491786 h 3491786"/>
                <a:gd name="connsiteX1-135" fmla="*/ 2036190 w 11076494"/>
                <a:gd name="connsiteY1-136" fmla="*/ 1983497 h 3491786"/>
                <a:gd name="connsiteX2-137" fmla="*/ 5279010 w 11076494"/>
                <a:gd name="connsiteY2-138" fmla="*/ 2681080 h 3491786"/>
                <a:gd name="connsiteX3-139" fmla="*/ 7777113 w 11076494"/>
                <a:gd name="connsiteY3-140" fmla="*/ 1465023 h 3491786"/>
                <a:gd name="connsiteX4-141" fmla="*/ 9144000 w 11076494"/>
                <a:gd name="connsiteY4-142" fmla="*/ 3868 h 3491786"/>
                <a:gd name="connsiteX5-143" fmla="*/ 11076494 w 11076494"/>
                <a:gd name="connsiteY5-144" fmla="*/ 1069096 h 3491786"/>
                <a:gd name="connsiteX0-145" fmla="*/ 0 w 11076494"/>
                <a:gd name="connsiteY0-146" fmla="*/ 3491786 h 3491786"/>
                <a:gd name="connsiteX1-147" fmla="*/ 2036190 w 11076494"/>
                <a:gd name="connsiteY1-148" fmla="*/ 1983497 h 3491786"/>
                <a:gd name="connsiteX2-149" fmla="*/ 5279010 w 11076494"/>
                <a:gd name="connsiteY2-150" fmla="*/ 2681080 h 3491786"/>
                <a:gd name="connsiteX3-151" fmla="*/ 7777113 w 11076494"/>
                <a:gd name="connsiteY3-152" fmla="*/ 1465023 h 3491786"/>
                <a:gd name="connsiteX4-153" fmla="*/ 9144000 w 11076494"/>
                <a:gd name="connsiteY4-154" fmla="*/ 3868 h 3491786"/>
                <a:gd name="connsiteX5-155" fmla="*/ 11076494 w 11076494"/>
                <a:gd name="connsiteY5-156" fmla="*/ 1069096 h 3491786"/>
                <a:gd name="connsiteX0-157" fmla="*/ 0 w 11076494"/>
                <a:gd name="connsiteY0-158" fmla="*/ 3491786 h 3491786"/>
                <a:gd name="connsiteX1-159" fmla="*/ 2036190 w 11076494"/>
                <a:gd name="connsiteY1-160" fmla="*/ 1983497 h 3491786"/>
                <a:gd name="connsiteX2-161" fmla="*/ 5344998 w 11076494"/>
                <a:gd name="connsiteY2-162" fmla="*/ 2747068 h 3491786"/>
                <a:gd name="connsiteX3-163" fmla="*/ 7777113 w 11076494"/>
                <a:gd name="connsiteY3-164" fmla="*/ 1465023 h 3491786"/>
                <a:gd name="connsiteX4-165" fmla="*/ 9144000 w 11076494"/>
                <a:gd name="connsiteY4-166" fmla="*/ 3868 h 3491786"/>
                <a:gd name="connsiteX5-167" fmla="*/ 11076494 w 11076494"/>
                <a:gd name="connsiteY5-168" fmla="*/ 1069096 h 3491786"/>
                <a:gd name="connsiteX0-169" fmla="*/ 0 w 11076494"/>
                <a:gd name="connsiteY0-170" fmla="*/ 3491786 h 3491786"/>
                <a:gd name="connsiteX1-171" fmla="*/ 2036190 w 11076494"/>
                <a:gd name="connsiteY1-172" fmla="*/ 1983497 h 3491786"/>
                <a:gd name="connsiteX2-173" fmla="*/ 5344998 w 11076494"/>
                <a:gd name="connsiteY2-174" fmla="*/ 2747068 h 3491786"/>
                <a:gd name="connsiteX3-175" fmla="*/ 7777113 w 11076494"/>
                <a:gd name="connsiteY3-176" fmla="*/ 1465023 h 3491786"/>
                <a:gd name="connsiteX4-177" fmla="*/ 9144000 w 11076494"/>
                <a:gd name="connsiteY4-178" fmla="*/ 3868 h 3491786"/>
                <a:gd name="connsiteX5-179" fmla="*/ 11076494 w 11076494"/>
                <a:gd name="connsiteY5-180" fmla="*/ 1069096 h 3491786"/>
                <a:gd name="connsiteX0-181" fmla="*/ 0 w 11076494"/>
                <a:gd name="connsiteY0-182" fmla="*/ 3491786 h 3491786"/>
                <a:gd name="connsiteX1-183" fmla="*/ 2036190 w 11076494"/>
                <a:gd name="connsiteY1-184" fmla="*/ 1983497 h 3491786"/>
                <a:gd name="connsiteX2-185" fmla="*/ 5344998 w 11076494"/>
                <a:gd name="connsiteY2-186" fmla="*/ 2747068 h 3491786"/>
                <a:gd name="connsiteX3-187" fmla="*/ 7777113 w 11076494"/>
                <a:gd name="connsiteY3-188" fmla="*/ 1465023 h 3491786"/>
                <a:gd name="connsiteX4-189" fmla="*/ 9144000 w 11076494"/>
                <a:gd name="connsiteY4-190" fmla="*/ 3868 h 3491786"/>
                <a:gd name="connsiteX5-191" fmla="*/ 11076494 w 11076494"/>
                <a:gd name="connsiteY5-192" fmla="*/ 1069096 h 3491786"/>
                <a:gd name="connsiteX0-193" fmla="*/ 0 w 11076494"/>
                <a:gd name="connsiteY0-194" fmla="*/ 3491786 h 3491786"/>
                <a:gd name="connsiteX1-195" fmla="*/ 2036190 w 11076494"/>
                <a:gd name="connsiteY1-196" fmla="*/ 1983497 h 3491786"/>
                <a:gd name="connsiteX2-197" fmla="*/ 5344998 w 11076494"/>
                <a:gd name="connsiteY2-198" fmla="*/ 2747068 h 3491786"/>
                <a:gd name="connsiteX3-199" fmla="*/ 7777113 w 11076494"/>
                <a:gd name="connsiteY3-200" fmla="*/ 1465023 h 3491786"/>
                <a:gd name="connsiteX4-201" fmla="*/ 9144000 w 11076494"/>
                <a:gd name="connsiteY4-202" fmla="*/ 3868 h 3491786"/>
                <a:gd name="connsiteX5-203" fmla="*/ 11076494 w 11076494"/>
                <a:gd name="connsiteY5-204" fmla="*/ 1069096 h 3491786"/>
                <a:gd name="connsiteX0-205" fmla="*/ 0 w 11076494"/>
                <a:gd name="connsiteY0-206" fmla="*/ 3491786 h 3491786"/>
                <a:gd name="connsiteX1-207" fmla="*/ 2036190 w 11076494"/>
                <a:gd name="connsiteY1-208" fmla="*/ 1983497 h 3491786"/>
                <a:gd name="connsiteX2-209" fmla="*/ 5344998 w 11076494"/>
                <a:gd name="connsiteY2-210" fmla="*/ 2747068 h 3491786"/>
                <a:gd name="connsiteX3-211" fmla="*/ 7777113 w 11076494"/>
                <a:gd name="connsiteY3-212" fmla="*/ 1465023 h 3491786"/>
                <a:gd name="connsiteX4-213" fmla="*/ 9144000 w 11076494"/>
                <a:gd name="connsiteY4-214" fmla="*/ 3868 h 3491786"/>
                <a:gd name="connsiteX5-215" fmla="*/ 11076494 w 11076494"/>
                <a:gd name="connsiteY5-216" fmla="*/ 1069096 h 3491786"/>
                <a:gd name="connsiteX0-217" fmla="*/ 0 w 11095348"/>
                <a:gd name="connsiteY0-218" fmla="*/ 3510071 h 3510071"/>
                <a:gd name="connsiteX1-219" fmla="*/ 2036190 w 11095348"/>
                <a:gd name="connsiteY1-220" fmla="*/ 2001782 h 3510071"/>
                <a:gd name="connsiteX2-221" fmla="*/ 5344998 w 11095348"/>
                <a:gd name="connsiteY2-222" fmla="*/ 2765353 h 3510071"/>
                <a:gd name="connsiteX3-223" fmla="*/ 7777113 w 11095348"/>
                <a:gd name="connsiteY3-224" fmla="*/ 1483308 h 3510071"/>
                <a:gd name="connsiteX4-225" fmla="*/ 9144000 w 11095348"/>
                <a:gd name="connsiteY4-226" fmla="*/ 22153 h 3510071"/>
                <a:gd name="connsiteX5-227" fmla="*/ 11095348 w 11095348"/>
                <a:gd name="connsiteY5-228" fmla="*/ 700882 h 3510071"/>
                <a:gd name="connsiteX0-229" fmla="*/ 0 w 11095348"/>
                <a:gd name="connsiteY0-230" fmla="*/ 3510071 h 3510071"/>
                <a:gd name="connsiteX1-231" fmla="*/ 2036190 w 11095348"/>
                <a:gd name="connsiteY1-232" fmla="*/ 2001782 h 3510071"/>
                <a:gd name="connsiteX2-233" fmla="*/ 5344998 w 11095348"/>
                <a:gd name="connsiteY2-234" fmla="*/ 2765353 h 3510071"/>
                <a:gd name="connsiteX3-235" fmla="*/ 7777113 w 11095348"/>
                <a:gd name="connsiteY3-236" fmla="*/ 1483308 h 3510071"/>
                <a:gd name="connsiteX4-237" fmla="*/ 9144000 w 11095348"/>
                <a:gd name="connsiteY4-238" fmla="*/ 22153 h 3510071"/>
                <a:gd name="connsiteX5-239" fmla="*/ 11095348 w 11095348"/>
                <a:gd name="connsiteY5-240" fmla="*/ 700882 h 3510071"/>
                <a:gd name="connsiteX0-241" fmla="*/ 0 w 11095348"/>
                <a:gd name="connsiteY0-242" fmla="*/ 3501940 h 3501940"/>
                <a:gd name="connsiteX1-243" fmla="*/ 2036190 w 11095348"/>
                <a:gd name="connsiteY1-244" fmla="*/ 1993651 h 3501940"/>
                <a:gd name="connsiteX2-245" fmla="*/ 5344998 w 11095348"/>
                <a:gd name="connsiteY2-246" fmla="*/ 2757222 h 3501940"/>
                <a:gd name="connsiteX3-247" fmla="*/ 7777113 w 11095348"/>
                <a:gd name="connsiteY3-248" fmla="*/ 1475177 h 3501940"/>
                <a:gd name="connsiteX4-249" fmla="*/ 9144000 w 11095348"/>
                <a:gd name="connsiteY4-250" fmla="*/ 14022 h 3501940"/>
                <a:gd name="connsiteX5-251" fmla="*/ 11095348 w 11095348"/>
                <a:gd name="connsiteY5-252" fmla="*/ 692751 h 3501940"/>
                <a:gd name="connsiteX0-253" fmla="*/ 0 w 11076495"/>
                <a:gd name="connsiteY0-254" fmla="*/ 3494111 h 3494111"/>
                <a:gd name="connsiteX1-255" fmla="*/ 2036190 w 11076495"/>
                <a:gd name="connsiteY1-256" fmla="*/ 1985822 h 3494111"/>
                <a:gd name="connsiteX2-257" fmla="*/ 5344998 w 11076495"/>
                <a:gd name="connsiteY2-258" fmla="*/ 2749393 h 3494111"/>
                <a:gd name="connsiteX3-259" fmla="*/ 7777113 w 11076495"/>
                <a:gd name="connsiteY3-260" fmla="*/ 1467348 h 3494111"/>
                <a:gd name="connsiteX4-261" fmla="*/ 9144000 w 11076495"/>
                <a:gd name="connsiteY4-262" fmla="*/ 6193 h 3494111"/>
                <a:gd name="connsiteX5-263" fmla="*/ 11076495 w 11076495"/>
                <a:gd name="connsiteY5-264" fmla="*/ 1834992 h 3494111"/>
                <a:gd name="connsiteX0-265" fmla="*/ 0 w 11076495"/>
                <a:gd name="connsiteY0-266" fmla="*/ 2678076 h 2678076"/>
                <a:gd name="connsiteX1-267" fmla="*/ 2036190 w 11076495"/>
                <a:gd name="connsiteY1-268" fmla="*/ 1169787 h 2678076"/>
                <a:gd name="connsiteX2-269" fmla="*/ 5344998 w 11076495"/>
                <a:gd name="connsiteY2-270" fmla="*/ 1933358 h 2678076"/>
                <a:gd name="connsiteX3-271" fmla="*/ 7777113 w 11076495"/>
                <a:gd name="connsiteY3-272" fmla="*/ 651313 h 2678076"/>
                <a:gd name="connsiteX4-273" fmla="*/ 9172280 w 11076495"/>
                <a:gd name="connsiteY4-274" fmla="*/ 10290 h 2678076"/>
                <a:gd name="connsiteX5-275" fmla="*/ 11076495 w 11076495"/>
                <a:gd name="connsiteY5-276" fmla="*/ 1018957 h 2678076"/>
                <a:gd name="connsiteX0-277" fmla="*/ 0 w 11076495"/>
                <a:gd name="connsiteY0-278" fmla="*/ 2678076 h 2678076"/>
                <a:gd name="connsiteX1-279" fmla="*/ 2036190 w 11076495"/>
                <a:gd name="connsiteY1-280" fmla="*/ 1169787 h 2678076"/>
                <a:gd name="connsiteX2-281" fmla="*/ 5344998 w 11076495"/>
                <a:gd name="connsiteY2-282" fmla="*/ 1933358 h 2678076"/>
                <a:gd name="connsiteX3-283" fmla="*/ 7777113 w 11076495"/>
                <a:gd name="connsiteY3-284" fmla="*/ 651313 h 2678076"/>
                <a:gd name="connsiteX4-285" fmla="*/ 9172280 w 11076495"/>
                <a:gd name="connsiteY4-286" fmla="*/ 10290 h 2678076"/>
                <a:gd name="connsiteX5-287" fmla="*/ 11076495 w 11076495"/>
                <a:gd name="connsiteY5-288" fmla="*/ 1018957 h 2678076"/>
                <a:gd name="connsiteX0-289" fmla="*/ 0 w 11076495"/>
                <a:gd name="connsiteY0-290" fmla="*/ 2678076 h 2678076"/>
                <a:gd name="connsiteX1-291" fmla="*/ 2036190 w 11076495"/>
                <a:gd name="connsiteY1-292" fmla="*/ 1169787 h 2678076"/>
                <a:gd name="connsiteX2-293" fmla="*/ 5344998 w 11076495"/>
                <a:gd name="connsiteY2-294" fmla="*/ 1933358 h 2678076"/>
                <a:gd name="connsiteX3-295" fmla="*/ 7635711 w 11076495"/>
                <a:gd name="connsiteY3-296" fmla="*/ 1009531 h 2678076"/>
                <a:gd name="connsiteX4-297" fmla="*/ 9172280 w 11076495"/>
                <a:gd name="connsiteY4-298" fmla="*/ 10290 h 2678076"/>
                <a:gd name="connsiteX5-299" fmla="*/ 11076495 w 11076495"/>
                <a:gd name="connsiteY5-300" fmla="*/ 1018957 h 2678076"/>
                <a:gd name="connsiteX0-301" fmla="*/ 0 w 11076495"/>
                <a:gd name="connsiteY0-302" fmla="*/ 2678076 h 2678076"/>
                <a:gd name="connsiteX1-303" fmla="*/ 2036190 w 11076495"/>
                <a:gd name="connsiteY1-304" fmla="*/ 1169787 h 2678076"/>
                <a:gd name="connsiteX2-305" fmla="*/ 5344998 w 11076495"/>
                <a:gd name="connsiteY2-306" fmla="*/ 1933358 h 2678076"/>
                <a:gd name="connsiteX3-307" fmla="*/ 7635711 w 11076495"/>
                <a:gd name="connsiteY3-308" fmla="*/ 1009531 h 2678076"/>
                <a:gd name="connsiteX4-309" fmla="*/ 9172280 w 11076495"/>
                <a:gd name="connsiteY4-310" fmla="*/ 10290 h 2678076"/>
                <a:gd name="connsiteX5-311" fmla="*/ 11076495 w 11076495"/>
                <a:gd name="connsiteY5-312" fmla="*/ 1018957 h 2678076"/>
                <a:gd name="connsiteX0-313" fmla="*/ 0 w 11076495"/>
                <a:gd name="connsiteY0-314" fmla="*/ 2678076 h 2678076"/>
                <a:gd name="connsiteX1-315" fmla="*/ 2036190 w 11076495"/>
                <a:gd name="connsiteY1-316" fmla="*/ 1169787 h 2678076"/>
                <a:gd name="connsiteX2-317" fmla="*/ 5344998 w 11076495"/>
                <a:gd name="connsiteY2-318" fmla="*/ 1933358 h 2678076"/>
                <a:gd name="connsiteX3-319" fmla="*/ 7635711 w 11076495"/>
                <a:gd name="connsiteY3-320" fmla="*/ 1009531 h 2678076"/>
                <a:gd name="connsiteX4-321" fmla="*/ 9172280 w 11076495"/>
                <a:gd name="connsiteY4-322" fmla="*/ 10290 h 2678076"/>
                <a:gd name="connsiteX5-323" fmla="*/ 11076495 w 11076495"/>
                <a:gd name="connsiteY5-324" fmla="*/ 1018957 h 2678076"/>
                <a:gd name="connsiteX0-325" fmla="*/ 0 w 11076495"/>
                <a:gd name="connsiteY0-326" fmla="*/ 2673264 h 2673264"/>
                <a:gd name="connsiteX1-327" fmla="*/ 2036190 w 11076495"/>
                <a:gd name="connsiteY1-328" fmla="*/ 1164975 h 2673264"/>
                <a:gd name="connsiteX2-329" fmla="*/ 5344998 w 11076495"/>
                <a:gd name="connsiteY2-330" fmla="*/ 1928546 h 2673264"/>
                <a:gd name="connsiteX3-331" fmla="*/ 7635711 w 11076495"/>
                <a:gd name="connsiteY3-332" fmla="*/ 1004719 h 2673264"/>
                <a:gd name="connsiteX4-333" fmla="*/ 9172280 w 11076495"/>
                <a:gd name="connsiteY4-334" fmla="*/ 5478 h 2673264"/>
                <a:gd name="connsiteX5-335" fmla="*/ 11076495 w 11076495"/>
                <a:gd name="connsiteY5-336" fmla="*/ 1014145 h 2673264"/>
                <a:gd name="connsiteX0-337" fmla="*/ 0 w 11076495"/>
                <a:gd name="connsiteY0-338" fmla="*/ 2673264 h 2673264"/>
                <a:gd name="connsiteX1-339" fmla="*/ 2036190 w 11076495"/>
                <a:gd name="connsiteY1-340" fmla="*/ 1164975 h 2673264"/>
                <a:gd name="connsiteX2-341" fmla="*/ 5344998 w 11076495"/>
                <a:gd name="connsiteY2-342" fmla="*/ 1928546 h 2673264"/>
                <a:gd name="connsiteX3-343" fmla="*/ 7635711 w 11076495"/>
                <a:gd name="connsiteY3-344" fmla="*/ 1004719 h 2673264"/>
                <a:gd name="connsiteX4-345" fmla="*/ 9172280 w 11076495"/>
                <a:gd name="connsiteY4-346" fmla="*/ 5478 h 2673264"/>
                <a:gd name="connsiteX5-347" fmla="*/ 11076495 w 11076495"/>
                <a:gd name="connsiteY5-348" fmla="*/ 1014145 h 2673264"/>
                <a:gd name="connsiteX0-349" fmla="*/ 0 w 11076495"/>
                <a:gd name="connsiteY0-350" fmla="*/ 2673264 h 2673264"/>
                <a:gd name="connsiteX1-351" fmla="*/ 2036190 w 11076495"/>
                <a:gd name="connsiteY1-352" fmla="*/ 1164975 h 2673264"/>
                <a:gd name="connsiteX2-353" fmla="*/ 5344998 w 11076495"/>
                <a:gd name="connsiteY2-354" fmla="*/ 1928546 h 2673264"/>
                <a:gd name="connsiteX3-355" fmla="*/ 7635711 w 11076495"/>
                <a:gd name="connsiteY3-356" fmla="*/ 1004719 h 2673264"/>
                <a:gd name="connsiteX4-357" fmla="*/ 9172280 w 11076495"/>
                <a:gd name="connsiteY4-358" fmla="*/ 5478 h 2673264"/>
                <a:gd name="connsiteX5-359" fmla="*/ 11076495 w 11076495"/>
                <a:gd name="connsiteY5-360" fmla="*/ 1014145 h 2673264"/>
                <a:gd name="connsiteX0-361" fmla="*/ 0 w 11076495"/>
                <a:gd name="connsiteY0-362" fmla="*/ 2673264 h 2673264"/>
                <a:gd name="connsiteX1-363" fmla="*/ 2036190 w 11076495"/>
                <a:gd name="connsiteY1-364" fmla="*/ 1164975 h 2673264"/>
                <a:gd name="connsiteX2-365" fmla="*/ 5344998 w 11076495"/>
                <a:gd name="connsiteY2-366" fmla="*/ 1928546 h 2673264"/>
                <a:gd name="connsiteX3-367" fmla="*/ 7635711 w 11076495"/>
                <a:gd name="connsiteY3-368" fmla="*/ 1004719 h 2673264"/>
                <a:gd name="connsiteX4-369" fmla="*/ 9172280 w 11076495"/>
                <a:gd name="connsiteY4-370" fmla="*/ 5478 h 2673264"/>
                <a:gd name="connsiteX5-371" fmla="*/ 11076495 w 11076495"/>
                <a:gd name="connsiteY5-372" fmla="*/ 1014145 h 2673264"/>
                <a:gd name="connsiteX0-373" fmla="*/ 0 w 11076495"/>
                <a:gd name="connsiteY0-374" fmla="*/ 2673264 h 2673264"/>
                <a:gd name="connsiteX1-375" fmla="*/ 2036190 w 11076495"/>
                <a:gd name="connsiteY1-376" fmla="*/ 1164975 h 2673264"/>
                <a:gd name="connsiteX2-377" fmla="*/ 5344998 w 11076495"/>
                <a:gd name="connsiteY2-378" fmla="*/ 1928546 h 2673264"/>
                <a:gd name="connsiteX3-379" fmla="*/ 7635711 w 11076495"/>
                <a:gd name="connsiteY3-380" fmla="*/ 1004719 h 2673264"/>
                <a:gd name="connsiteX4-381" fmla="*/ 9172280 w 11076495"/>
                <a:gd name="connsiteY4-382" fmla="*/ 5478 h 2673264"/>
                <a:gd name="connsiteX5-383" fmla="*/ 11076495 w 11076495"/>
                <a:gd name="connsiteY5-384" fmla="*/ 1014145 h 2673264"/>
                <a:gd name="connsiteX0-385" fmla="*/ 0 w 11076495"/>
                <a:gd name="connsiteY0-386" fmla="*/ 2673264 h 2673264"/>
                <a:gd name="connsiteX1-387" fmla="*/ 2036190 w 11076495"/>
                <a:gd name="connsiteY1-388" fmla="*/ 1164975 h 2673264"/>
                <a:gd name="connsiteX2-389" fmla="*/ 5344998 w 11076495"/>
                <a:gd name="connsiteY2-390" fmla="*/ 1928546 h 2673264"/>
                <a:gd name="connsiteX3-391" fmla="*/ 7635711 w 11076495"/>
                <a:gd name="connsiteY3-392" fmla="*/ 1004719 h 2673264"/>
                <a:gd name="connsiteX4-393" fmla="*/ 9172280 w 11076495"/>
                <a:gd name="connsiteY4-394" fmla="*/ 5478 h 2673264"/>
                <a:gd name="connsiteX5-395" fmla="*/ 11076495 w 11076495"/>
                <a:gd name="connsiteY5-396" fmla="*/ 1014145 h 2673264"/>
                <a:gd name="connsiteX0-397" fmla="*/ 0 w 11076495"/>
                <a:gd name="connsiteY0-398" fmla="*/ 2668288 h 2668288"/>
                <a:gd name="connsiteX1-399" fmla="*/ 2036190 w 11076495"/>
                <a:gd name="connsiteY1-400" fmla="*/ 1159999 h 2668288"/>
                <a:gd name="connsiteX2-401" fmla="*/ 5344998 w 11076495"/>
                <a:gd name="connsiteY2-402" fmla="*/ 1923570 h 2668288"/>
                <a:gd name="connsiteX3-403" fmla="*/ 7635711 w 11076495"/>
                <a:gd name="connsiteY3-404" fmla="*/ 999743 h 2668288"/>
                <a:gd name="connsiteX4-405" fmla="*/ 9172280 w 11076495"/>
                <a:gd name="connsiteY4-406" fmla="*/ 502 h 2668288"/>
                <a:gd name="connsiteX5-407" fmla="*/ 11076495 w 11076495"/>
                <a:gd name="connsiteY5-408" fmla="*/ 1009169 h 2668288"/>
                <a:gd name="connsiteX0-409" fmla="*/ 0 w 10878532"/>
                <a:gd name="connsiteY0-410" fmla="*/ 2669159 h 2669159"/>
                <a:gd name="connsiteX1-411" fmla="*/ 2036190 w 10878532"/>
                <a:gd name="connsiteY1-412" fmla="*/ 1160870 h 2669159"/>
                <a:gd name="connsiteX2-413" fmla="*/ 5344998 w 10878532"/>
                <a:gd name="connsiteY2-414" fmla="*/ 1924441 h 2669159"/>
                <a:gd name="connsiteX3-415" fmla="*/ 7635711 w 10878532"/>
                <a:gd name="connsiteY3-416" fmla="*/ 1000614 h 2669159"/>
                <a:gd name="connsiteX4-417" fmla="*/ 9172280 w 10878532"/>
                <a:gd name="connsiteY4-418" fmla="*/ 1373 h 2669159"/>
                <a:gd name="connsiteX5-419" fmla="*/ 10878532 w 10878532"/>
                <a:gd name="connsiteY5-420" fmla="*/ 764943 h 2669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878532" h="2669159">
                  <a:moveTo>
                    <a:pt x="0" y="2669159"/>
                  </a:moveTo>
                  <a:cubicBezTo>
                    <a:pt x="634738" y="2057988"/>
                    <a:pt x="1145357" y="1284990"/>
                    <a:pt x="2036190" y="1160870"/>
                  </a:cubicBezTo>
                  <a:cubicBezTo>
                    <a:pt x="2927023" y="1036750"/>
                    <a:pt x="4411745" y="1856882"/>
                    <a:pt x="5344998" y="1924441"/>
                  </a:cubicBezTo>
                  <a:cubicBezTo>
                    <a:pt x="6278251" y="1992000"/>
                    <a:pt x="6978977" y="1707625"/>
                    <a:pt x="7635711" y="1000614"/>
                  </a:cubicBezTo>
                  <a:cubicBezTo>
                    <a:pt x="8292445" y="293603"/>
                    <a:pt x="8631810" y="40652"/>
                    <a:pt x="9172280" y="1373"/>
                  </a:cubicBezTo>
                  <a:cubicBezTo>
                    <a:pt x="9712750" y="-37906"/>
                    <a:pt x="10579231" y="778296"/>
                    <a:pt x="10878532" y="764943"/>
                  </a:cubicBezTo>
                </a:path>
              </a:pathLst>
            </a:custGeom>
            <a:no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p:nvSpPr>
          <p:spPr>
            <a:xfrm>
              <a:off x="2927648" y="3276124"/>
              <a:ext cx="288032" cy="288032"/>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853863" y="3564156"/>
              <a:ext cx="288032" cy="288032"/>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181406" y="3952147"/>
              <a:ext cx="288032" cy="288032"/>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080630" y="2070782"/>
              <a:ext cx="288032" cy="288032"/>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endCxn id="3" idx="0"/>
            </p:cNvCxnSpPr>
            <p:nvPr/>
          </p:nvCxnSpPr>
          <p:spPr>
            <a:xfrm>
              <a:off x="3071664" y="2509534"/>
              <a:ext cx="0" cy="766590"/>
            </a:xfrm>
            <a:prstGeom prst="line">
              <a:avLst/>
            </a:prstGeom>
            <a:no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997879" y="3852188"/>
              <a:ext cx="0" cy="878021"/>
            </a:xfrm>
            <a:prstGeom prst="line">
              <a:avLst/>
            </a:prstGeom>
            <a:no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7325422" y="2622967"/>
              <a:ext cx="0" cy="1606961"/>
            </a:xfrm>
            <a:prstGeom prst="line">
              <a:avLst/>
            </a:prstGeom>
            <a:no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10224646" y="2358814"/>
              <a:ext cx="0" cy="1091396"/>
            </a:xfrm>
            <a:prstGeom prst="line">
              <a:avLst/>
            </a:prstGeom>
            <a:no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2" name="矩形 11"/>
            <p:cNvSpPr/>
            <p:nvPr/>
          </p:nvSpPr>
          <p:spPr>
            <a:xfrm>
              <a:off x="2035623" y="1691779"/>
              <a:ext cx="2072081" cy="312420"/>
            </a:xfrm>
            <a:prstGeom prst="rect">
              <a:avLst/>
            </a:prstGeom>
          </p:spPr>
          <p:txBody>
            <a:bodyPr wrap="square">
              <a:spAutoFit/>
            </a:bodyPr>
            <a:lstStyle/>
            <a:p>
              <a:pPr algn="ctr">
                <a:lnSpc>
                  <a:spcPct val="8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1）关键词定位</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3961839" y="4844940"/>
              <a:ext cx="2072081" cy="312420"/>
            </a:xfrm>
            <a:prstGeom prst="rect">
              <a:avLst/>
            </a:prstGeom>
          </p:spPr>
          <p:txBody>
            <a:bodyPr wrap="square">
              <a:spAutoFit/>
            </a:bodyPr>
            <a:lstStyle/>
            <a:p>
              <a:pPr algn="ctr">
                <a:lnSpc>
                  <a:spcPct val="8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2）详情页定位</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6289381" y="1738554"/>
              <a:ext cx="2072081" cy="312420"/>
            </a:xfrm>
            <a:prstGeom prst="rect">
              <a:avLst/>
            </a:prstGeom>
          </p:spPr>
          <p:txBody>
            <a:bodyPr wrap="square">
              <a:spAutoFit/>
            </a:bodyPr>
            <a:lstStyle/>
            <a:p>
              <a:pPr algn="ctr">
                <a:lnSpc>
                  <a:spcPct val="8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3）发布时间定位</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9198033" y="3562310"/>
              <a:ext cx="2072081" cy="312420"/>
            </a:xfrm>
            <a:prstGeom prst="rect">
              <a:avLst/>
            </a:prstGeom>
          </p:spPr>
          <p:txBody>
            <a:bodyPr wrap="square">
              <a:spAutoFit/>
            </a:bodyPr>
            <a:lstStyle/>
            <a:p>
              <a:pPr algn="ctr">
                <a:lnSpc>
                  <a:spcPct val="8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4）内容定位</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9" name="矩形 18"/>
          <p:cNvSpPr/>
          <p:nvPr/>
        </p:nvSpPr>
        <p:spPr>
          <a:xfrm>
            <a:off x="1069975" y="1146175"/>
            <a:ext cx="10093960" cy="922020"/>
          </a:xfrm>
          <a:prstGeom prst="rect">
            <a:avLst/>
          </a:prstGeom>
        </p:spPr>
        <p:txBody>
          <a:bodyPr wrap="square">
            <a:spAutoFit/>
          </a:bodyPr>
          <a:lstStyle/>
          <a:p>
            <a:pPr algn="ctr" latinLnBrk="1"/>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关于产品的定位</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a:p>
            <a:pPr algn="ctr" latinLnBrk="1"/>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rPr>
              <a:t>根据店铺产品以及市场调查确定本店的消费群体，人群定位准确后，下一个要解决的问题就是怎么让产品符合店铺人群定位。一般让产品符合店铺人群定位有四个方面：</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22" name="矩形 21"/>
          <p:cNvSpPr/>
          <p:nvPr/>
        </p:nvSpPr>
        <p:spPr>
          <a:xfrm>
            <a:off x="10921042" y="6523826"/>
            <a:ext cx="1127448" cy="215429"/>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nvGrpSpPr>
          <p:cNvPr id="7" name="组合 6"/>
          <p:cNvGrpSpPr/>
          <p:nvPr/>
        </p:nvGrpSpPr>
        <p:grpSpPr>
          <a:xfrm>
            <a:off x="0" y="260350"/>
            <a:ext cx="680085" cy="431800"/>
            <a:chOff x="0" y="410"/>
            <a:chExt cx="1071" cy="680"/>
          </a:xfrm>
        </p:grpSpPr>
        <p:sp>
          <p:nvSpPr>
            <p:cNvPr id="17"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4"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3000">
        <p15:prstTrans prst="origami"/>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047750" y="1225728"/>
            <a:ext cx="10464800" cy="614680"/>
          </a:xfrm>
          <a:prstGeom prst="rect">
            <a:avLst/>
          </a:prstGeom>
          <a:noFill/>
          <a:ln w="9525">
            <a:noFill/>
            <a:miter lim="800000"/>
          </a:ln>
        </p:spPr>
        <p:txBody>
          <a:bodyPr wrap="square" lIns="60960" tIns="30480" rIns="60960" bIns="30480" anchor="ctr">
            <a:spAutoFit/>
          </a:bodyPr>
          <a:lstStyle/>
          <a:p>
            <a:pPr algn="ctr" defTabSz="1087755"/>
            <a:r>
              <a:rPr lang="en-US">
                <a:solidFill>
                  <a:schemeClr val="tx1"/>
                </a:solidFill>
                <a:latin typeface="微软雅黑" panose="020B0503020204020204" pitchFamily="34" charset="-122"/>
                <a:ea typeface="微软雅黑" panose="020B0503020204020204" pitchFamily="34" charset="-122"/>
                <a:cs typeface="Open Sans" pitchFamily="34" charset="0"/>
              </a:rPr>
              <a:t>开始准备设计元素</a:t>
            </a:r>
            <a:endParaRPr lang="en-US">
              <a:solidFill>
                <a:schemeClr val="tx1"/>
              </a:solidFill>
              <a:latin typeface="微软雅黑" panose="020B0503020204020204" pitchFamily="34" charset="-122"/>
              <a:ea typeface="微软雅黑" panose="020B0503020204020204" pitchFamily="34" charset="-122"/>
              <a:cs typeface="Open Sans" pitchFamily="34" charset="0"/>
            </a:endParaRPr>
          </a:p>
          <a:p>
            <a:pPr algn="ctr" defTabSz="1087755"/>
            <a:r>
              <a:rPr lang="en-US">
                <a:solidFill>
                  <a:schemeClr val="tx1"/>
                </a:solidFill>
                <a:latin typeface="微软雅黑" panose="020B0503020204020204" pitchFamily="34" charset="-122"/>
                <a:ea typeface="微软雅黑" panose="020B0503020204020204" pitchFamily="34" charset="-122"/>
                <a:cs typeface="Open Sans" pitchFamily="34" charset="0"/>
              </a:rPr>
              <a:t>要确立的六大元素：配色、字体、文案、构图、排版、氛围。</a:t>
            </a:r>
            <a:endParaRPr lang="en-US">
              <a:solidFill>
                <a:schemeClr val="tx1"/>
              </a:solidFill>
              <a:latin typeface="微软雅黑" panose="020B0503020204020204" pitchFamily="34" charset="-122"/>
              <a:ea typeface="微软雅黑" panose="020B0503020204020204" pitchFamily="34" charset="-122"/>
              <a:cs typeface="Open Sans" pitchFamily="34" charset="0"/>
            </a:endParaRPr>
          </a:p>
        </p:txBody>
      </p:sp>
      <p:graphicFrame>
        <p:nvGraphicFramePr>
          <p:cNvPr id="2" name="Diagram 1"/>
          <p:cNvGraphicFramePr/>
          <p:nvPr/>
        </p:nvGraphicFramePr>
        <p:xfrm>
          <a:off x="304800" y="2116316"/>
          <a:ext cx="4673600" cy="4165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Rounded Rectangle 10"/>
          <p:cNvSpPr/>
          <p:nvPr/>
        </p:nvSpPr>
        <p:spPr>
          <a:xfrm>
            <a:off x="5369053" y="3297555"/>
            <a:ext cx="870457" cy="841256"/>
          </a:xfrm>
          <a:prstGeom prst="roundRect">
            <a:avLst/>
          </a:prstGeom>
          <a:solidFill>
            <a:srgbClr val="45C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11"/>
          <p:cNvSpPr/>
          <p:nvPr/>
        </p:nvSpPr>
        <p:spPr>
          <a:xfrm>
            <a:off x="7837298" y="3297674"/>
            <a:ext cx="870457" cy="841256"/>
          </a:xfrm>
          <a:prstGeom prst="roundRect">
            <a:avLst/>
          </a:prstGeom>
          <a:solidFill>
            <a:srgbClr val="B9D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10104883" y="3279894"/>
            <a:ext cx="870457" cy="841256"/>
          </a:xfrm>
          <a:prstGeom prst="roundRect">
            <a:avLst/>
          </a:prstGeom>
          <a:solidFill>
            <a:srgbClr val="F26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5" name="Group 14"/>
          <p:cNvGrpSpPr/>
          <p:nvPr/>
        </p:nvGrpSpPr>
        <p:grpSpPr>
          <a:xfrm>
            <a:off x="2181360" y="4658729"/>
            <a:ext cx="913264" cy="497471"/>
            <a:chOff x="6750050" y="3321051"/>
            <a:chExt cx="195263" cy="106363"/>
          </a:xfrm>
          <a:solidFill>
            <a:schemeClr val="bg1"/>
          </a:solidFill>
        </p:grpSpPr>
        <p:sp>
          <p:nvSpPr>
            <p:cNvPr id="16"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endParaRPr lang="en-US" sz="2400"/>
            </a:p>
          </p:txBody>
        </p:sp>
        <p:sp>
          <p:nvSpPr>
            <p:cNvPr id="17"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endParaRPr lang="en-US" sz="2400"/>
            </a:p>
          </p:txBody>
        </p:sp>
        <p:sp>
          <p:nvSpPr>
            <p:cNvPr id="18"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endParaRPr lang="en-US" sz="2400"/>
            </a:p>
          </p:txBody>
        </p:sp>
      </p:grpSp>
      <p:grpSp>
        <p:nvGrpSpPr>
          <p:cNvPr id="19" name="Group 18"/>
          <p:cNvGrpSpPr/>
          <p:nvPr/>
        </p:nvGrpSpPr>
        <p:grpSpPr>
          <a:xfrm>
            <a:off x="1289719" y="5307832"/>
            <a:ext cx="528175" cy="660219"/>
            <a:chOff x="6751638" y="2265363"/>
            <a:chExt cx="158750" cy="198438"/>
          </a:xfrm>
          <a:solidFill>
            <a:schemeClr val="bg1"/>
          </a:solidFill>
        </p:grpSpPr>
        <p:sp>
          <p:nvSpPr>
            <p:cNvPr id="20"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1"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2"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3"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nvGrpSpPr>
          <p:cNvPr id="24" name="Group 23"/>
          <p:cNvGrpSpPr/>
          <p:nvPr/>
        </p:nvGrpSpPr>
        <p:grpSpPr>
          <a:xfrm>
            <a:off x="2163527" y="3225800"/>
            <a:ext cx="893048" cy="611312"/>
            <a:chOff x="2324100" y="1814513"/>
            <a:chExt cx="266700" cy="182563"/>
          </a:xfrm>
          <a:solidFill>
            <a:schemeClr val="bg1"/>
          </a:solidFill>
        </p:grpSpPr>
        <p:sp>
          <p:nvSpPr>
            <p:cNvPr id="25"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6"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27" name="Freeform 26"/>
          <p:cNvSpPr/>
          <p:nvPr/>
        </p:nvSpPr>
        <p:spPr bwMode="auto">
          <a:xfrm>
            <a:off x="3311173" y="5301669"/>
            <a:ext cx="767268" cy="6778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nvGrpSpPr>
          <p:cNvPr id="4" name="组合 3"/>
          <p:cNvGrpSpPr/>
          <p:nvPr/>
        </p:nvGrpSpPr>
        <p:grpSpPr>
          <a:xfrm>
            <a:off x="0" y="260350"/>
            <a:ext cx="680085" cy="431800"/>
            <a:chOff x="0" y="410"/>
            <a:chExt cx="1071" cy="680"/>
          </a:xfrm>
        </p:grpSpPr>
        <p:sp>
          <p:nvSpPr>
            <p:cNvPr id="28" name="Rectangle 3      (向天歌演示原创作品：www.TopPPT.cn)"/>
            <p:cNvSpPr/>
            <p:nvPr/>
          </p:nvSpPr>
          <p:spPr>
            <a:xfrm>
              <a:off x="0" y="410"/>
              <a:ext cx="642"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Rectangle 4      (向天歌演示原创作品：www.TopPPT.cn)"/>
            <p:cNvSpPr/>
            <p:nvPr/>
          </p:nvSpPr>
          <p:spPr>
            <a:xfrm>
              <a:off x="755" y="410"/>
              <a:ext cx="113" cy="6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Rectangle 5      (向天歌演示原创作品：www.TopPPT.cn)"/>
            <p:cNvSpPr/>
            <p:nvPr/>
          </p:nvSpPr>
          <p:spPr>
            <a:xfrm>
              <a:off x="971" y="731"/>
              <a:ext cx="100" cy="3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TextBox 6      (向天歌演示原创作品：www.TopPPT.cn)"/>
          <p:cNvSpPr txBox="1"/>
          <p:nvPr/>
        </p:nvSpPr>
        <p:spPr>
          <a:xfrm>
            <a:off x="680085" y="375920"/>
            <a:ext cx="2481580" cy="36830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美工-项目应用实战</a:t>
            </a: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297170" y="2688590"/>
            <a:ext cx="2540000" cy="368300"/>
          </a:xfrm>
          <a:prstGeom prst="rect">
            <a:avLst/>
          </a:prstGeom>
          <a:noFill/>
        </p:spPr>
        <p:txBody>
          <a:bodyPr wrap="square" rtlCol="0" anchor="t">
            <a:spAutoFit/>
          </a:bodyPr>
          <a:lstStyle/>
          <a:p>
            <a:r>
              <a:rPr lang="zh-CN" altLang="en-US"/>
              <a:t>详情页的分区</a:t>
            </a:r>
            <a:endParaRPr lang="zh-CN" altLang="en-US"/>
          </a:p>
        </p:txBody>
      </p:sp>
      <p:sp>
        <p:nvSpPr>
          <p:cNvPr id="6" name="文本框 5"/>
          <p:cNvSpPr txBox="1"/>
          <p:nvPr/>
        </p:nvSpPr>
        <p:spPr>
          <a:xfrm>
            <a:off x="5054600" y="4286885"/>
            <a:ext cx="1795780" cy="82994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1）基础描述区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如介绍产品的口感，营养等。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7069455" y="4327525"/>
            <a:ext cx="2540000" cy="1568450"/>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2）展现实力强化信任区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通过提供一些证明企业规模的照片或一些实力证书等，提高店铺的品牌感、专业感，令消费者更放心购买，增加产品的可信度。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9737725" y="4331970"/>
            <a:ext cx="2202180" cy="107632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3）促进消费区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主要是为消费者提供更多产品选择，增加购买数量提高客单价。</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p:tgtEl>
                                          <p:spTgt spid="31"/>
                                        </p:tgtEl>
                                        <p:attrNameLst>
                                          <p:attrName>ppt_x</p:attrName>
                                        </p:attrNameLst>
                                      </p:cBhvr>
                                      <p:tavLst>
                                        <p:tav tm="0">
                                          <p:val>
                                            <p:strVal val="#ppt_x-#ppt_w*1.125000"/>
                                          </p:val>
                                        </p:tav>
                                        <p:tav tm="100000">
                                          <p:val>
                                            <p:strVal val="#ppt_x"/>
                                          </p:val>
                                        </p:tav>
                                      </p:tavLst>
                                    </p:anim>
                                    <p:animEffect transition="in" filter="wipe(right)">
                                      <p:cBhvr>
                                        <p:cTn id="11" dur="500"/>
                                        <p:tgtEl>
                                          <p:spTgt spid="3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fill="hold"/>
                                        <p:tgtEl>
                                          <p:spTgt spid="2"/>
                                        </p:tgtEl>
                                        <p:attrNameLst>
                                          <p:attrName>ppt_x</p:attrName>
                                        </p:attrNameLst>
                                      </p:cBhvr>
                                      <p:tavLst>
                                        <p:tav tm="0">
                                          <p:val>
                                            <p:strVal val="#ppt_x"/>
                                          </p:val>
                                        </p:tav>
                                        <p:tav tm="100000">
                                          <p:val>
                                            <p:strVal val="#ppt_x"/>
                                          </p:val>
                                        </p:tav>
                                      </p:tavLst>
                                    </p:anim>
                                    <p:anim calcmode="lin" valueType="num">
                                      <p:cBhvr additive="base">
                                        <p:cTn id="21" dur="25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50" fill="hold"/>
                                        <p:tgtEl>
                                          <p:spTgt spid="24"/>
                                        </p:tgtEl>
                                        <p:attrNameLst>
                                          <p:attrName>ppt_x</p:attrName>
                                        </p:attrNameLst>
                                      </p:cBhvr>
                                      <p:tavLst>
                                        <p:tav tm="0">
                                          <p:val>
                                            <p:strVal val="#ppt_x"/>
                                          </p:val>
                                        </p:tav>
                                        <p:tav tm="100000">
                                          <p:val>
                                            <p:strVal val="#ppt_x"/>
                                          </p:val>
                                        </p:tav>
                                      </p:tavLst>
                                    </p:anim>
                                    <p:anim calcmode="lin" valueType="num">
                                      <p:cBhvr additive="base">
                                        <p:cTn id="26" dur="25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250" fill="hold"/>
                                        <p:tgtEl>
                                          <p:spTgt spid="15"/>
                                        </p:tgtEl>
                                        <p:attrNameLst>
                                          <p:attrName>ppt_x</p:attrName>
                                        </p:attrNameLst>
                                      </p:cBhvr>
                                      <p:tavLst>
                                        <p:tav tm="0">
                                          <p:val>
                                            <p:strVal val="#ppt_x"/>
                                          </p:val>
                                        </p:tav>
                                        <p:tav tm="100000">
                                          <p:val>
                                            <p:strVal val="#ppt_x"/>
                                          </p:val>
                                        </p:tav>
                                      </p:tavLst>
                                    </p:anim>
                                    <p:anim calcmode="lin" valueType="num">
                                      <p:cBhvr additive="base">
                                        <p:cTn id="31" dur="2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250" fill="hold"/>
                                        <p:tgtEl>
                                          <p:spTgt spid="19"/>
                                        </p:tgtEl>
                                        <p:attrNameLst>
                                          <p:attrName>ppt_x</p:attrName>
                                        </p:attrNameLst>
                                      </p:cBhvr>
                                      <p:tavLst>
                                        <p:tav tm="0">
                                          <p:val>
                                            <p:strVal val="#ppt_x"/>
                                          </p:val>
                                        </p:tav>
                                        <p:tav tm="100000">
                                          <p:val>
                                            <p:strVal val="#ppt_x"/>
                                          </p:val>
                                        </p:tav>
                                      </p:tavLst>
                                    </p:anim>
                                    <p:anim calcmode="lin" valueType="num">
                                      <p:cBhvr additive="base">
                                        <p:cTn id="36" dur="25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250" fill="hold"/>
                                        <p:tgtEl>
                                          <p:spTgt spid="27"/>
                                        </p:tgtEl>
                                        <p:attrNameLst>
                                          <p:attrName>ppt_x</p:attrName>
                                        </p:attrNameLst>
                                      </p:cBhvr>
                                      <p:tavLst>
                                        <p:tav tm="0">
                                          <p:val>
                                            <p:strVal val="#ppt_x"/>
                                          </p:val>
                                        </p:tav>
                                        <p:tav tm="100000">
                                          <p:val>
                                            <p:strVal val="#ppt_x"/>
                                          </p:val>
                                        </p:tav>
                                      </p:tavLst>
                                    </p:anim>
                                    <p:anim calcmode="lin" valueType="num">
                                      <p:cBhvr additive="base">
                                        <p:cTn id="41" dur="250" fill="hold"/>
                                        <p:tgtEl>
                                          <p:spTgt spid="27"/>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250" fill="hold"/>
                                        <p:tgtEl>
                                          <p:spTgt spid="11"/>
                                        </p:tgtEl>
                                        <p:attrNameLst>
                                          <p:attrName>ppt_x</p:attrName>
                                        </p:attrNameLst>
                                      </p:cBhvr>
                                      <p:tavLst>
                                        <p:tav tm="0">
                                          <p:val>
                                            <p:strVal val="#ppt_x"/>
                                          </p:val>
                                        </p:tav>
                                        <p:tav tm="100000">
                                          <p:val>
                                            <p:strVal val="#ppt_x"/>
                                          </p:val>
                                        </p:tav>
                                      </p:tavLst>
                                    </p:anim>
                                    <p:anim calcmode="lin" valueType="num">
                                      <p:cBhvr additive="base">
                                        <p:cTn id="51" dur="25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250" fill="hold"/>
                                        <p:tgtEl>
                                          <p:spTgt spid="12"/>
                                        </p:tgtEl>
                                        <p:attrNameLst>
                                          <p:attrName>ppt_x</p:attrName>
                                        </p:attrNameLst>
                                      </p:cBhvr>
                                      <p:tavLst>
                                        <p:tav tm="0">
                                          <p:val>
                                            <p:strVal val="#ppt_x"/>
                                          </p:val>
                                        </p:tav>
                                        <p:tav tm="100000">
                                          <p:val>
                                            <p:strVal val="#ppt_x"/>
                                          </p:val>
                                        </p:tav>
                                      </p:tavLst>
                                    </p:anim>
                                    <p:anim calcmode="lin" valueType="num">
                                      <p:cBhvr additive="base">
                                        <p:cTn id="61" dur="250" fill="hold"/>
                                        <p:tgtEl>
                                          <p:spTgt spid="12"/>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250" fill="hold"/>
                                        <p:tgtEl>
                                          <p:spTgt spid="13"/>
                                        </p:tgtEl>
                                        <p:attrNameLst>
                                          <p:attrName>ppt_x</p:attrName>
                                        </p:attrNameLst>
                                      </p:cBhvr>
                                      <p:tavLst>
                                        <p:tav tm="0">
                                          <p:val>
                                            <p:strVal val="#ppt_x"/>
                                          </p:val>
                                        </p:tav>
                                        <p:tav tm="100000">
                                          <p:val>
                                            <p:strVal val="#ppt_x"/>
                                          </p:val>
                                        </p:tav>
                                      </p:tavLst>
                                    </p:anim>
                                    <p:anim calcmode="lin" valueType="num">
                                      <p:cBhvr additive="base">
                                        <p:cTn id="71" dur="250" fill="hold"/>
                                        <p:tgtEl>
                                          <p:spTgt spid="13"/>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 presetClass="entr" presetSubtype="4"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P spid="11" grpId="0" bldLvl="0" animBg="1"/>
      <p:bldP spid="12" grpId="0" bldLvl="0" animBg="1"/>
      <p:bldP spid="13" grpId="0" bldLvl="0" animBg="1"/>
      <p:bldP spid="27" grpId="0" bldLvl="0" animBg="1"/>
      <p:bldP spid="31" grpId="0"/>
      <p:bldP spid="3" grpId="0"/>
      <p:bldP spid="6" grpId="0"/>
      <p:bldP spid="7" grpId="0"/>
      <p:bldP spid="8" grpId="0"/>
    </p:bld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3205</Words>
  <Application>WPS 演示</Application>
  <PresentationFormat>宽屏</PresentationFormat>
  <Paragraphs>207</Paragraphs>
  <Slides>24</Slides>
  <Notes>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Arial</vt:lpstr>
      <vt:lpstr>宋体</vt:lpstr>
      <vt:lpstr>Wingdings</vt:lpstr>
      <vt:lpstr>微软雅黑</vt:lpstr>
      <vt:lpstr>Calibri Light</vt:lpstr>
      <vt:lpstr>Lato Regular</vt:lpstr>
      <vt:lpstr>华文细黑</vt:lpstr>
      <vt:lpstr>文鼎霹靂體</vt:lpstr>
      <vt:lpstr>Lao UI</vt:lpstr>
      <vt:lpstr>Desyrel</vt:lpstr>
      <vt:lpstr>FZCuYuan-M03S</vt:lpstr>
      <vt:lpstr>幼圆</vt:lpstr>
      <vt:lpstr>Segoe UI Semilight</vt:lpstr>
      <vt:lpstr>Calibri</vt:lpstr>
      <vt:lpstr>Open Sans</vt:lpstr>
      <vt:lpstr>Arial Unicode MS</vt:lpstr>
      <vt:lpstr>Segoe Print</vt:lpstr>
      <vt:lpstr>PMingLiU-ExtB</vt:lpstr>
      <vt:lpstr>Segoe UI</vt:lpstr>
      <vt:lpstr>经典综艺体简</vt:lpstr>
      <vt:lpstr>Agency FB</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Administrator</cp:lastModifiedBy>
  <cp:revision>175</cp:revision>
  <dcterms:created xsi:type="dcterms:W3CDTF">2013-10-08T09:05:00Z</dcterms:created>
  <dcterms:modified xsi:type="dcterms:W3CDTF">2019-01-12T06:06:05Z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2052-11.1.0.8213</vt:lpwstr>
  </property>
</Properties>
</file>