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9" r:id="rId4"/>
    <p:sldId id="294" r:id="rId5"/>
    <p:sldId id="290" r:id="rId6"/>
    <p:sldId id="292" r:id="rId7"/>
    <p:sldId id="295" r:id="rId8"/>
    <p:sldId id="293" r:id="rId9"/>
    <p:sldId id="261" r:id="rId10"/>
    <p:sldId id="296" r:id="rId11"/>
    <p:sldId id="297" r:id="rId12"/>
    <p:sldId id="30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21A3D0"/>
    <a:srgbClr val="2B2E30"/>
    <a:srgbClr val="3CA0FE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0546" autoAdjust="0"/>
  </p:normalViewPr>
  <p:slideViewPr>
    <p:cSldViewPr>
      <p:cViewPr varScale="1">
        <p:scale>
          <a:sx n="67" d="100"/>
          <a:sy n="67" d="100"/>
        </p:scale>
        <p:origin x="1008" y="72"/>
      </p:cViewPr>
      <p:guideLst>
        <p:guide orient="horz" pos="2198"/>
        <p:guide pos="38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4021-094B-4A66-ABF6-CA18480DCFDC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D9B9-D9FA-471C-AAB0-04E85B0A7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9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49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64210-75E8-40FE-A7DC-4324CF0A43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0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2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6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86F67-E76E-48F2-A4A5-386009A10B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089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7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更多免费教程和模板请访问：</a:t>
            </a:r>
            <a:r>
              <a:rPr lang="en-US" altLang="zh-CN" smtClean="0"/>
              <a:t>www.quppt.com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D9B9-D9FA-471C-AAB0-04E85B0A77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5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icrosoft YaHei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2018/7/30 Monday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Microsoft YaHei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149" y="312652"/>
            <a:ext cx="5683751" cy="5347153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59552" y="1317797"/>
            <a:ext cx="3464896" cy="407478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Microsoft YaHei" panose="020B0503020204020204" pitchFamily="34" charset="-122"/>
            </a:endParaRPr>
          </a:p>
        </p:txBody>
      </p:sp>
      <p:grpSp>
        <p:nvGrpSpPr>
          <p:cNvPr id="4" name="Group 3      (向天歌演示原创作品：www.TopPPT.cn)"/>
          <p:cNvGrpSpPr/>
          <p:nvPr/>
        </p:nvGrpSpPr>
        <p:grpSpPr>
          <a:xfrm>
            <a:off x="906855" y="3316600"/>
            <a:ext cx="1748306" cy="12120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20894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" name="Group 4      (向天歌演示原创作品：www.TopPPT.cn)"/>
          <p:cNvGrpSpPr/>
          <p:nvPr/>
        </p:nvGrpSpPr>
        <p:grpSpPr>
          <a:xfrm>
            <a:off x="5737218" y="3323585"/>
            <a:ext cx="1869506" cy="12120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202930" y="213047"/>
            <a:ext cx="2549358" cy="467756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Microsoft YaHei" panose="020B0503020204020204" pitchFamily="34" charset="-122"/>
            </a:endParaRPr>
          </a:p>
        </p:txBody>
      </p:sp>
      <p:grpSp>
        <p:nvGrpSpPr>
          <p:cNvPr id="10" name="Group 9      (向天歌演示原创作品：www.TopPPT.cn)"/>
          <p:cNvGrpSpPr/>
          <p:nvPr/>
        </p:nvGrpSpPr>
        <p:grpSpPr>
          <a:xfrm>
            <a:off x="2956903" y="4225101"/>
            <a:ext cx="418098" cy="40234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Group 11      (向天歌演示原创作品：www.TopPPT.cn)"/>
          <p:cNvGrpSpPr/>
          <p:nvPr/>
        </p:nvGrpSpPr>
        <p:grpSpPr>
          <a:xfrm>
            <a:off x="3538220" y="4225290"/>
            <a:ext cx="2173605" cy="402590"/>
            <a:chOff x="3147050" y="4898862"/>
            <a:chExt cx="1802219" cy="402345"/>
          </a:xfrm>
        </p:grpSpPr>
        <p:sp>
          <p:nvSpPr>
            <p:cNvPr id="34" name="Rectangle 33      (向天歌演示原创作品：www.TopPPT.cn)"/>
            <p:cNvSpPr/>
            <p:nvPr/>
          </p:nvSpPr>
          <p:spPr>
            <a:xfrm flipV="1">
              <a:off x="3147050" y="4898862"/>
              <a:ext cx="1620152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36" name="TextBox 35      (向天歌演示原创作品：www.TopPPT.cn)"/>
            <p:cNvSpPr txBox="1"/>
            <p:nvPr/>
          </p:nvSpPr>
          <p:spPr>
            <a:xfrm>
              <a:off x="3171269" y="4922996"/>
              <a:ext cx="1778000" cy="30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文鼎霹靂體" panose="02010609010101010101" pitchFamily="49" charset="-120"/>
                </a:rPr>
                <a:t>Photoshop -based</a:t>
              </a:r>
              <a:endPara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文鼎霹靂體" panose="02010609010101010101" pitchFamily="49" charset="-12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3505" y="3181350"/>
            <a:ext cx="306832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1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第一部分</a:t>
            </a:r>
            <a:r>
              <a:rPr kumimoji="0" lang="en-US" altLang="zh-CN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Photoshop</a:t>
            </a:r>
            <a:r>
              <a:rPr kumimoji="0" lang="zh-CN" altLang="en-US" sz="2000" kern="1200" cap="none" spc="0" normalizeH="0" baseline="0" noProof="0" dirty="0"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基础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80210" y="1755140"/>
            <a:ext cx="5092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cs typeface="+mn-cs"/>
              </a:rPr>
              <a:t>《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cs typeface="+mn-cs"/>
              </a:rPr>
              <a:t>Photoshop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2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cs typeface="+mn-cs"/>
              </a:rPr>
              <a:t>基础认知》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2 0.00023 L -3.51034E-6 0.00023 " pathEditMode="relative" rAng="0" ptsTypes="AA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69 0.000000 L 0.000000 0.000000 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5" grpId="0" animBg="1"/>
      <p:bldP spid="6" grpId="0"/>
      <p:bldP spid="6" grpId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550910" y="1845945"/>
            <a:ext cx="2842260" cy="3982720"/>
            <a:chOff x="789" y="2983"/>
            <a:chExt cx="4476" cy="6272"/>
          </a:xfrm>
        </p:grpSpPr>
        <p:sp>
          <p:nvSpPr>
            <p:cNvPr id="5" name="Rectangle 4      (向天歌演示原创作品：www.TopPPT.cn)"/>
            <p:cNvSpPr/>
            <p:nvPr/>
          </p:nvSpPr>
          <p:spPr>
            <a:xfrm>
              <a:off x="1095" y="2983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      (向天歌演示原创作品：www.TopPPT.cn)"/>
            <p:cNvSpPr/>
            <p:nvPr/>
          </p:nvSpPr>
          <p:spPr>
            <a:xfrm>
              <a:off x="2229" y="4223"/>
              <a:ext cx="1147" cy="1147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      (向天歌演示原创作品：www.TopPPT.cn)"/>
            <p:cNvSpPr/>
            <p:nvPr/>
          </p:nvSpPr>
          <p:spPr>
            <a:xfrm>
              <a:off x="1619" y="5312"/>
              <a:ext cx="1335" cy="1272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8      (向天歌演示原创作品：www.TopPPT.cn)"/>
            <p:cNvSpPr/>
            <p:nvPr/>
          </p:nvSpPr>
          <p:spPr>
            <a:xfrm>
              <a:off x="1322" y="6210"/>
              <a:ext cx="749" cy="749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0" name="Rectangle 9      (向天歌演示原创作品：www.TopPPT.cn)"/>
            <p:cNvSpPr/>
            <p:nvPr/>
          </p:nvSpPr>
          <p:spPr>
            <a:xfrm>
              <a:off x="2287" y="6611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      (向天歌演示原创作品：www.TopPPT.cn)"/>
            <p:cNvSpPr/>
            <p:nvPr/>
          </p:nvSpPr>
          <p:spPr>
            <a:xfrm>
              <a:off x="3817" y="5585"/>
              <a:ext cx="1448" cy="138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      (向天歌演示原创作品：www.TopPPT.cn)"/>
            <p:cNvSpPr/>
            <p:nvPr/>
          </p:nvSpPr>
          <p:spPr>
            <a:xfrm>
              <a:off x="789" y="7441"/>
              <a:ext cx="1814" cy="1814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pic>
          <p:nvPicPr>
            <p:cNvPr id="15" name="Picture 14      (向天歌演示原创作品：www.TopPPT.cn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" y="4389"/>
              <a:ext cx="794" cy="794"/>
            </a:xfrm>
            <a:prstGeom prst="rect">
              <a:avLst/>
            </a:prstGeom>
          </p:spPr>
        </p:pic>
        <p:pic>
          <p:nvPicPr>
            <p:cNvPr id="16" name="Picture 15      (向天歌演示原创作品：www.TopPPT.cn)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" y="6878"/>
              <a:ext cx="1126" cy="1126"/>
            </a:xfrm>
            <a:prstGeom prst="rect">
              <a:avLst/>
            </a:prstGeom>
          </p:spPr>
        </p:pic>
        <p:pic>
          <p:nvPicPr>
            <p:cNvPr id="17" name="Picture 16      (向天歌演示原创作品：www.TopPPT.cn)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" y="7898"/>
              <a:ext cx="946" cy="946"/>
            </a:xfrm>
            <a:prstGeom prst="rect">
              <a:avLst/>
            </a:prstGeom>
          </p:spPr>
        </p:pic>
      </p:grpSp>
      <p:cxnSp>
        <p:nvCxnSpPr>
          <p:cNvPr id="70" name="Straight Connector 69      (向天歌演示原创作品：www.TopPPT.cn)"/>
          <p:cNvCxnSpPr/>
          <p:nvPr/>
        </p:nvCxnSpPr>
        <p:spPr>
          <a:xfrm>
            <a:off x="756439" y="3777140"/>
            <a:ext cx="6696744" cy="0"/>
          </a:xfrm>
          <a:prstGeom prst="line">
            <a:avLst/>
          </a:prstGeom>
          <a:ln w="19050">
            <a:solidFill>
              <a:srgbClr val="21A3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      (向天歌演示原创作品：www.TopPPT.cn)"/>
          <p:cNvSpPr txBox="1">
            <a:spLocks noChangeArrowheads="1"/>
          </p:cNvSpPr>
          <p:nvPr/>
        </p:nvSpPr>
        <p:spPr bwMode="auto">
          <a:xfrm>
            <a:off x="756062" y="2223701"/>
            <a:ext cx="69341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磁性套索工具：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在工具箱中选择多边形套索工具后，将鼠标移动到图像中，在图像窗口单击鼠标左键创建选区的起始点，然后沿着需要的轨迹移动鼠标，系统会自动创建锚点来定位选区的边界。      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0160" y="239395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699895" y="4152900"/>
            <a:ext cx="4569460" cy="882015"/>
            <a:chOff x="8039" y="6584"/>
            <a:chExt cx="7196" cy="1389"/>
          </a:xfrm>
        </p:grpSpPr>
        <p:pic>
          <p:nvPicPr>
            <p:cNvPr id="14" name="图片 13" descr="C:\Users\Administrator\Desktop\余乐\美工教材\PPT\第一章\图片5.png图片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039" y="6821"/>
              <a:ext cx="1170" cy="1028"/>
            </a:xfrm>
            <a:prstGeom prst="rect">
              <a:avLst/>
            </a:prstGeom>
          </p:spPr>
        </p:pic>
        <p:pic>
          <p:nvPicPr>
            <p:cNvPr id="18" name="图片 17" descr="C:\Users\Administrator\Desktop\余乐\美工教材\PPT\第一章\图片6.png图片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272" y="6698"/>
              <a:ext cx="894" cy="1275"/>
            </a:xfrm>
            <a:prstGeom prst="rect">
              <a:avLst/>
            </a:prstGeom>
          </p:spPr>
        </p:pic>
        <p:pic>
          <p:nvPicPr>
            <p:cNvPr id="19" name="图片 18" descr="C:\Users\Administrator\Desktop\余乐\美工教材\PPT\第一章\图片7.png图片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4198" y="6584"/>
              <a:ext cx="1037" cy="1388"/>
            </a:xfrm>
            <a:prstGeom prst="rect">
              <a:avLst/>
            </a:prstGeom>
          </p:spPr>
        </p:pic>
        <p:sp>
          <p:nvSpPr>
            <p:cNvPr id="20" name="右箭头 19"/>
            <p:cNvSpPr/>
            <p:nvPr/>
          </p:nvSpPr>
          <p:spPr>
            <a:xfrm>
              <a:off x="9828" y="7214"/>
              <a:ext cx="794" cy="453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2816" y="7214"/>
              <a:ext cx="794" cy="453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01015" y="1894205"/>
            <a:ext cx="2842260" cy="3982720"/>
            <a:chOff x="789" y="2983"/>
            <a:chExt cx="4476" cy="6272"/>
          </a:xfrm>
        </p:grpSpPr>
        <p:sp>
          <p:nvSpPr>
            <p:cNvPr id="5" name="Rectangle 4      (向天歌演示原创作品：www.TopPPT.cn)"/>
            <p:cNvSpPr/>
            <p:nvPr/>
          </p:nvSpPr>
          <p:spPr>
            <a:xfrm>
              <a:off x="1095" y="2983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      (向天歌演示原创作品：www.TopPPT.cn)"/>
            <p:cNvSpPr/>
            <p:nvPr/>
          </p:nvSpPr>
          <p:spPr>
            <a:xfrm>
              <a:off x="2229" y="4223"/>
              <a:ext cx="1147" cy="1147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      (向天歌演示原创作品：www.TopPPT.cn)"/>
            <p:cNvSpPr/>
            <p:nvPr/>
          </p:nvSpPr>
          <p:spPr>
            <a:xfrm>
              <a:off x="1619" y="5312"/>
              <a:ext cx="1335" cy="1272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8      (向天歌演示原创作品：www.TopPPT.cn)"/>
            <p:cNvSpPr/>
            <p:nvPr/>
          </p:nvSpPr>
          <p:spPr>
            <a:xfrm>
              <a:off x="1322" y="6210"/>
              <a:ext cx="749" cy="749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0" name="Rectangle 9      (向天歌演示原创作品：www.TopPPT.cn)"/>
            <p:cNvSpPr/>
            <p:nvPr/>
          </p:nvSpPr>
          <p:spPr>
            <a:xfrm>
              <a:off x="2287" y="6611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      (向天歌演示原创作品：www.TopPPT.cn)"/>
            <p:cNvSpPr/>
            <p:nvPr/>
          </p:nvSpPr>
          <p:spPr>
            <a:xfrm>
              <a:off x="3817" y="5585"/>
              <a:ext cx="1448" cy="138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      (向天歌演示原创作品：www.TopPPT.cn)"/>
            <p:cNvSpPr/>
            <p:nvPr/>
          </p:nvSpPr>
          <p:spPr>
            <a:xfrm>
              <a:off x="789" y="7441"/>
              <a:ext cx="1814" cy="1814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pic>
          <p:nvPicPr>
            <p:cNvPr id="15" name="Picture 14      (向天歌演示原创作品：www.TopPPT.cn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" y="4389"/>
              <a:ext cx="794" cy="794"/>
            </a:xfrm>
            <a:prstGeom prst="rect">
              <a:avLst/>
            </a:prstGeom>
          </p:spPr>
        </p:pic>
        <p:pic>
          <p:nvPicPr>
            <p:cNvPr id="16" name="Picture 15      (向天歌演示原创作品：www.TopPPT.cn)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" y="6878"/>
              <a:ext cx="1126" cy="1126"/>
            </a:xfrm>
            <a:prstGeom prst="rect">
              <a:avLst/>
            </a:prstGeom>
          </p:spPr>
        </p:pic>
        <p:pic>
          <p:nvPicPr>
            <p:cNvPr id="17" name="Picture 16      (向天歌演示原创作品：www.TopPPT.cn)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" y="7898"/>
              <a:ext cx="946" cy="946"/>
            </a:xfrm>
            <a:prstGeom prst="rect">
              <a:avLst/>
            </a:prstGeom>
          </p:spPr>
        </p:pic>
      </p:grpSp>
      <p:cxnSp>
        <p:nvCxnSpPr>
          <p:cNvPr id="70" name="Straight Connector 69      (向天歌演示原创作品：www.TopPPT.cn)"/>
          <p:cNvCxnSpPr/>
          <p:nvPr/>
        </p:nvCxnSpPr>
        <p:spPr>
          <a:xfrm>
            <a:off x="4151784" y="3777140"/>
            <a:ext cx="6696744" cy="0"/>
          </a:xfrm>
          <a:prstGeom prst="line">
            <a:avLst/>
          </a:prstGeom>
          <a:ln w="19050">
            <a:solidFill>
              <a:srgbClr val="21A3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      (向天歌演示原创作品：www.TopPPT.cn)"/>
          <p:cNvSpPr txBox="1">
            <a:spLocks noChangeArrowheads="1"/>
          </p:cNvSpPr>
          <p:nvPr/>
        </p:nvSpPr>
        <p:spPr bwMode="auto">
          <a:xfrm>
            <a:off x="4151407" y="2211001"/>
            <a:ext cx="69341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魔棒工具：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魔棒工具是根据图像的饱和度、色度和亮度等信息来选择选区的范围，通过调整容差值来控制选区的精确度。选择魔棒工具，在图像中单击鼠标左键，则与单击颜色相近处都会被选中。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0160" y="239395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456430" y="4380386"/>
            <a:ext cx="6079490" cy="725393"/>
            <a:chOff x="8039" y="6873"/>
            <a:chExt cx="7325" cy="874"/>
          </a:xfrm>
        </p:grpSpPr>
        <p:pic>
          <p:nvPicPr>
            <p:cNvPr id="14" name="图片 13" descr="C:\Users\Administrator\Desktop\余乐\美工教材\PPT\第一章\图片8.png图片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039" y="6894"/>
              <a:ext cx="1312" cy="794"/>
            </a:xfrm>
            <a:prstGeom prst="rect">
              <a:avLst/>
            </a:prstGeom>
          </p:spPr>
        </p:pic>
        <p:pic>
          <p:nvPicPr>
            <p:cNvPr id="18" name="图片 17" descr="C:\Users\Administrator\Desktop\余乐\美工教材\PPT\第一章\图片9.png图片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105" y="6920"/>
              <a:ext cx="1371" cy="799"/>
            </a:xfrm>
            <a:prstGeom prst="rect">
              <a:avLst/>
            </a:prstGeom>
          </p:spPr>
        </p:pic>
        <p:pic>
          <p:nvPicPr>
            <p:cNvPr id="19" name="图片 18" descr="C:\Users\Administrator\Desktop\余乐\美工教材\PPT\第一章\图片10.png图片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3923" y="6873"/>
              <a:ext cx="1441" cy="874"/>
            </a:xfrm>
            <a:prstGeom prst="rect">
              <a:avLst/>
            </a:prstGeom>
          </p:spPr>
        </p:pic>
        <p:sp>
          <p:nvSpPr>
            <p:cNvPr id="20" name="右箭头 19"/>
            <p:cNvSpPr/>
            <p:nvPr/>
          </p:nvSpPr>
          <p:spPr>
            <a:xfrm>
              <a:off x="9828" y="7214"/>
              <a:ext cx="659" cy="376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2816" y="7214"/>
              <a:ext cx="652" cy="372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98800"/>
            <a:ext cx="12192000" cy="3759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49500" y="1662113"/>
            <a:ext cx="7937500" cy="2638425"/>
          </a:xfrm>
          <a:prstGeom prst="roundRect">
            <a:avLst>
              <a:gd name="adj" fmla="val 32734"/>
            </a:avLst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8"/>
          <p:cNvSpPr txBox="1"/>
          <p:nvPr/>
        </p:nvSpPr>
        <p:spPr>
          <a:xfrm>
            <a:off x="3640455" y="4470718"/>
            <a:ext cx="53562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000" dirty="0">
                <a:solidFill>
                  <a:schemeClr val="bg1"/>
                </a:solidFill>
                <a:latin typeface="Agency FB" panose="020B0503020202020204" pitchFamily="34" charset="0"/>
                <a:ea typeface="SimSun" panose="02010600030101010101" pitchFamily="2" charset="-122"/>
              </a:rPr>
              <a:t>         thank you</a:t>
            </a:r>
            <a:endParaRPr lang="zh-CN" altLang="en-US" sz="6000" dirty="0">
              <a:solidFill>
                <a:schemeClr val="bg1"/>
              </a:solidFill>
              <a:latin typeface="Agency FB" panose="020B0503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1750" name="文本框 10"/>
          <p:cNvSpPr txBox="1"/>
          <p:nvPr/>
        </p:nvSpPr>
        <p:spPr>
          <a:xfrm>
            <a:off x="4321175" y="1939925"/>
            <a:ext cx="5965825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>
            <a:off x="3646776" y="1680665"/>
            <a:ext cx="1400871" cy="1400869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815144" y="2341882"/>
            <a:ext cx="2298124" cy="2298124"/>
          </a:xfrm>
          <a:prstGeom prst="ellipse">
            <a:avLst/>
          </a:prstGeom>
          <a:noFill/>
          <a:ln w="63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2758219" y="2282882"/>
            <a:ext cx="1896663" cy="18966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椭圆 51"/>
          <p:cNvSpPr/>
          <p:nvPr/>
        </p:nvSpPr>
        <p:spPr>
          <a:xfrm>
            <a:off x="3891369" y="4547989"/>
            <a:ext cx="576517" cy="57651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椭圆 55"/>
          <p:cNvSpPr/>
          <p:nvPr/>
        </p:nvSpPr>
        <p:spPr>
          <a:xfrm>
            <a:off x="4611795" y="1659439"/>
            <a:ext cx="416865" cy="416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2" name="椭圆 61"/>
          <p:cNvSpPr/>
          <p:nvPr/>
        </p:nvSpPr>
        <p:spPr>
          <a:xfrm>
            <a:off x="1826343" y="2704390"/>
            <a:ext cx="372977" cy="3729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4" name="椭圆 63"/>
          <p:cNvSpPr/>
          <p:nvPr/>
        </p:nvSpPr>
        <p:spPr>
          <a:xfrm>
            <a:off x="2699884" y="1744519"/>
            <a:ext cx="267201" cy="267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椭圆 65"/>
          <p:cNvSpPr/>
          <p:nvPr/>
        </p:nvSpPr>
        <p:spPr>
          <a:xfrm>
            <a:off x="1623441" y="3683943"/>
            <a:ext cx="925275" cy="9252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893429" y="2855520"/>
            <a:ext cx="1574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070293" y="4707855"/>
            <a:ext cx="235557" cy="275709"/>
            <a:chOff x="-271462" y="-2203450"/>
            <a:chExt cx="698500" cy="817563"/>
          </a:xfrm>
        </p:grpSpPr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-106362" y="-2203450"/>
              <a:ext cx="127000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-271462" y="-2030412"/>
              <a:ext cx="454025" cy="641350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-31750" y="-1498600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-38100" y="-1851025"/>
              <a:ext cx="465138" cy="46513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100013" y="-1779587"/>
              <a:ext cx="33338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254000" y="-1779587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314325" y="-1716087"/>
              <a:ext cx="33338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39688" y="-1716087"/>
              <a:ext cx="33338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314325" y="-1554162"/>
              <a:ext cx="33338" cy="30163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9688" y="-1554162"/>
              <a:ext cx="33338" cy="30163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254000" y="-1498600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100013" y="-1498600"/>
              <a:ext cx="33338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74625" y="-1636712"/>
              <a:ext cx="33338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125413" y="-1733550"/>
              <a:ext cx="82550" cy="96838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853507" y="3978621"/>
            <a:ext cx="514719" cy="356117"/>
            <a:chOff x="-5087938" y="1543050"/>
            <a:chExt cx="839788" cy="581025"/>
          </a:xfrm>
        </p:grpSpPr>
        <p:sp>
          <p:nvSpPr>
            <p:cNvPr id="89" name="Freeform 24"/>
            <p:cNvSpPr/>
            <p:nvPr/>
          </p:nvSpPr>
          <p:spPr bwMode="auto">
            <a:xfrm>
              <a:off x="-4859338" y="1831975"/>
              <a:ext cx="509588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-4937125" y="1543050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-4495800" y="1562100"/>
              <a:ext cx="247650" cy="20161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7"/>
            <p:cNvSpPr>
              <a:spLocks noEditPoints="1"/>
            </p:cNvSpPr>
            <p:nvPr/>
          </p:nvSpPr>
          <p:spPr bwMode="auto">
            <a:xfrm>
              <a:off x="-5087938" y="1651000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6332220" y="2011680"/>
            <a:ext cx="279908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B2E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一</a:t>
            </a:r>
            <a:r>
              <a:rPr lang="en-US" b="1" dirty="0">
                <a:solidFill>
                  <a:srgbClr val="2B2E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b="1" dirty="0">
                <a:solidFill>
                  <a:srgbClr val="2B2E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认识</a:t>
            </a:r>
            <a:r>
              <a:rPr lang="en-US" altLang="zh-CN" b="1" dirty="0">
                <a:solidFill>
                  <a:srgbClr val="2B2E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Photoshop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48400" y="2487295"/>
            <a:ext cx="227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二</a:t>
            </a:r>
            <a:r>
              <a:rPr lang="en-US" altLang="zh-CN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选区工具的应用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48400" y="3077210"/>
            <a:ext cx="227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三</a:t>
            </a:r>
            <a:r>
              <a:rPr lang="en-US" altLang="zh-CN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修饰工具的应用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48400" y="3685540"/>
            <a:ext cx="227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四</a:t>
            </a:r>
            <a:r>
              <a:rPr lang="en-US" altLang="zh-CN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绘制工具的应用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48400" y="4339590"/>
            <a:ext cx="254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五</a:t>
            </a:r>
            <a:r>
              <a:rPr lang="en-US" altLang="zh-CN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路径的创建与应用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bldLvl="0" animBg="1"/>
          <p:bldP spid="48" grpId="0" bldLvl="0" animBg="1"/>
          <p:bldP spid="50" grpId="0" bldLvl="0" animBg="1"/>
          <p:bldP spid="50" grpId="1" bldLvl="0" animBg="1"/>
          <p:bldP spid="52" grpId="0" bldLvl="0" animBg="1"/>
          <p:bldP spid="52" grpId="1" bldLvl="0" animBg="1"/>
          <p:bldP spid="56" grpId="0" bldLvl="0" animBg="1"/>
          <p:bldP spid="56" grpId="1" bldLvl="0" animBg="1"/>
          <p:bldP spid="62" grpId="0" bldLvl="0" animBg="1"/>
          <p:bldP spid="62" grpId="1" bldLvl="0" animBg="1"/>
          <p:bldP spid="64" grpId="0" bldLvl="0" animBg="1"/>
          <p:bldP spid="64" grpId="1" bldLvl="0" animBg="1"/>
          <p:bldP spid="66" grpId="0" bldLvl="0" animBg="1"/>
          <p:bldP spid="66" grpId="1" bldLvl="0" animBg="1"/>
          <p:bldP spid="67" grpId="0"/>
          <p:bldP spid="67" grpId="1"/>
          <p:bldP spid="94" grpId="0"/>
          <p:bldP spid="3" grpId="0"/>
          <p:bldP spid="4" grpId="0"/>
          <p:bldP spid="5" grpId="0"/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5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pic>
        <p:nvPicPr>
          <p:cNvPr id="16" name="Picture 15      (向天歌演示原创作品：www.TopPPT.cn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8" y="1628800"/>
            <a:ext cx="6023782" cy="42577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59955" y="2931795"/>
            <a:ext cx="3893820" cy="791210"/>
            <a:chOff x="11433" y="4617"/>
            <a:chExt cx="6132" cy="1246"/>
          </a:xfrm>
        </p:grpSpPr>
        <p:sp>
          <p:nvSpPr>
            <p:cNvPr id="17" name="Rectangle 16      (向天歌演示原创作品：www.TopPPT.cn)"/>
            <p:cNvSpPr/>
            <p:nvPr/>
          </p:nvSpPr>
          <p:spPr>
            <a:xfrm>
              <a:off x="11441" y="4617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2" name="Rectangle 1      (向天歌演示原创作品：www.TopPPT.cn)"/>
            <p:cNvSpPr/>
            <p:nvPr/>
          </p:nvSpPr>
          <p:spPr>
            <a:xfrm>
              <a:off x="11433" y="4617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22" name="TextBox 21      (向天歌演示原创作品：www.TopPPT.cn)"/>
            <p:cNvSpPr txBox="1"/>
            <p:nvPr/>
          </p:nvSpPr>
          <p:spPr>
            <a:xfrm>
              <a:off x="13623" y="4938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知识目标</a:t>
              </a:r>
            </a:p>
          </p:txBody>
        </p:sp>
        <p:grpSp>
          <p:nvGrpSpPr>
            <p:cNvPr id="37" name="Group 36      (向天歌演示原创作品：www.TopPPT.cn)"/>
            <p:cNvGrpSpPr/>
            <p:nvPr/>
          </p:nvGrpSpPr>
          <p:grpSpPr>
            <a:xfrm>
              <a:off x="11795" y="5087"/>
              <a:ext cx="645" cy="430"/>
              <a:chOff x="4296048" y="568056"/>
              <a:chExt cx="204787" cy="136526"/>
            </a:xfrm>
            <a:solidFill>
              <a:srgbClr val="21A3D0"/>
            </a:solidFill>
          </p:grpSpPr>
          <p:sp>
            <p:nvSpPr>
              <p:cNvPr id="27" name="Freeform 352      (向天歌演示原创作品：www.TopPPT.cn)"/>
              <p:cNvSpPr/>
              <p:nvPr/>
            </p:nvSpPr>
            <p:spPr bwMode="auto">
              <a:xfrm>
                <a:off x="4432573" y="575994"/>
                <a:ext cx="68262" cy="120650"/>
              </a:xfrm>
              <a:custGeom>
                <a:avLst/>
                <a:gdLst>
                  <a:gd name="T0" fmla="*/ 94 w 95"/>
                  <a:gd name="T1" fmla="*/ 171 h 171"/>
                  <a:gd name="T2" fmla="*/ 95 w 95"/>
                  <a:gd name="T3" fmla="*/ 166 h 171"/>
                  <a:gd name="T4" fmla="*/ 95 w 95"/>
                  <a:gd name="T5" fmla="*/ 6 h 171"/>
                  <a:gd name="T6" fmla="*/ 94 w 95"/>
                  <a:gd name="T7" fmla="*/ 0 h 171"/>
                  <a:gd name="T8" fmla="*/ 0 w 95"/>
                  <a:gd name="T9" fmla="*/ 81 h 171"/>
                  <a:gd name="T10" fmla="*/ 94 w 95"/>
                  <a:gd name="T1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94" y="171"/>
                    </a:moveTo>
                    <a:cubicBezTo>
                      <a:pt x="95" y="170"/>
                      <a:pt x="95" y="168"/>
                      <a:pt x="95" y="16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4"/>
                      <a:pt x="95" y="2"/>
                      <a:pt x="94" y="0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94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3      (向天歌演示原创作品：www.TopPPT.cn)"/>
              <p:cNvSpPr/>
              <p:nvPr/>
            </p:nvSpPr>
            <p:spPr bwMode="auto">
              <a:xfrm>
                <a:off x="4305573" y="568056"/>
                <a:ext cx="185737" cy="77788"/>
              </a:xfrm>
              <a:custGeom>
                <a:avLst/>
                <a:gdLst>
                  <a:gd name="T0" fmla="*/ 132 w 264"/>
                  <a:gd name="T1" fmla="*/ 112 h 112"/>
                  <a:gd name="T2" fmla="*/ 156 w 264"/>
                  <a:gd name="T3" fmla="*/ 92 h 112"/>
                  <a:gd name="T4" fmla="*/ 169 w 264"/>
                  <a:gd name="T5" fmla="*/ 82 h 112"/>
                  <a:gd name="T6" fmla="*/ 264 w 264"/>
                  <a:gd name="T7" fmla="*/ 1 h 112"/>
                  <a:gd name="T8" fmla="*/ 259 w 264"/>
                  <a:gd name="T9" fmla="*/ 0 h 112"/>
                  <a:gd name="T10" fmla="*/ 5 w 264"/>
                  <a:gd name="T11" fmla="*/ 0 h 112"/>
                  <a:gd name="T12" fmla="*/ 0 w 264"/>
                  <a:gd name="T13" fmla="*/ 1 h 112"/>
                  <a:gd name="T14" fmla="*/ 94 w 264"/>
                  <a:gd name="T15" fmla="*/ 82 h 112"/>
                  <a:gd name="T16" fmla="*/ 107 w 264"/>
                  <a:gd name="T17" fmla="*/ 92 h 112"/>
                  <a:gd name="T18" fmla="*/ 132 w 264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32" y="112"/>
                    </a:moveTo>
                    <a:cubicBezTo>
                      <a:pt x="156" y="92"/>
                      <a:pt x="156" y="92"/>
                      <a:pt x="156" y="9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2" y="1"/>
                      <a:pt x="260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107" y="92"/>
                      <a:pt x="107" y="92"/>
                      <a:pt x="107" y="92"/>
                    </a:cubicBezTo>
                    <a:lnTo>
                      <a:pt x="13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54      (向天歌演示原创作品：www.TopPPT.cn)"/>
              <p:cNvSpPr/>
              <p:nvPr/>
            </p:nvSpPr>
            <p:spPr bwMode="auto">
              <a:xfrm>
                <a:off x="4305573" y="639494"/>
                <a:ext cx="185737" cy="65088"/>
              </a:xfrm>
              <a:custGeom>
                <a:avLst/>
                <a:gdLst>
                  <a:gd name="T0" fmla="*/ 259 w 263"/>
                  <a:gd name="T1" fmla="*/ 92 h 92"/>
                  <a:gd name="T2" fmla="*/ 263 w 263"/>
                  <a:gd name="T3" fmla="*/ 91 h 92"/>
                  <a:gd name="T4" fmla="*/ 168 w 263"/>
                  <a:gd name="T5" fmla="*/ 0 h 92"/>
                  <a:gd name="T6" fmla="*/ 132 w 263"/>
                  <a:gd name="T7" fmla="*/ 30 h 92"/>
                  <a:gd name="T8" fmla="*/ 95 w 263"/>
                  <a:gd name="T9" fmla="*/ 0 h 92"/>
                  <a:gd name="T10" fmla="*/ 0 w 263"/>
                  <a:gd name="T11" fmla="*/ 91 h 92"/>
                  <a:gd name="T12" fmla="*/ 5 w 263"/>
                  <a:gd name="T13" fmla="*/ 92 h 92"/>
                  <a:gd name="T14" fmla="*/ 259 w 26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92">
                    <a:moveTo>
                      <a:pt x="259" y="92"/>
                    </a:moveTo>
                    <a:cubicBezTo>
                      <a:pt x="260" y="92"/>
                      <a:pt x="262" y="92"/>
                      <a:pt x="263" y="9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" y="92"/>
                      <a:pt x="3" y="92"/>
                      <a:pt x="5" y="92"/>
                    </a:cubicBezTo>
                    <a:lnTo>
                      <a:pt x="259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55      (向天歌演示原创作品：www.TopPPT.cn)"/>
              <p:cNvSpPr/>
              <p:nvPr/>
            </p:nvSpPr>
            <p:spPr bwMode="auto">
              <a:xfrm>
                <a:off x="4296048" y="575994"/>
                <a:ext cx="66675" cy="120650"/>
              </a:xfrm>
              <a:custGeom>
                <a:avLst/>
                <a:gdLst>
                  <a:gd name="T0" fmla="*/ 1 w 95"/>
                  <a:gd name="T1" fmla="*/ 0 h 171"/>
                  <a:gd name="T2" fmla="*/ 0 w 95"/>
                  <a:gd name="T3" fmla="*/ 6 h 171"/>
                  <a:gd name="T4" fmla="*/ 0 w 95"/>
                  <a:gd name="T5" fmla="*/ 166 h 171"/>
                  <a:gd name="T6" fmla="*/ 1 w 95"/>
                  <a:gd name="T7" fmla="*/ 171 h 171"/>
                  <a:gd name="T8" fmla="*/ 95 w 95"/>
                  <a:gd name="T9" fmla="*/ 81 h 171"/>
                  <a:gd name="T10" fmla="*/ 1 w 95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1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8"/>
                      <a:pt x="1" y="170"/>
                      <a:pt x="1" y="17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262495" y="3796030"/>
            <a:ext cx="3891280" cy="791210"/>
            <a:chOff x="11437" y="5978"/>
            <a:chExt cx="6128" cy="1246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1441" y="5978"/>
              <a:ext cx="6124" cy="1247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3" name="Rectangle 12      (向天歌演示原创作品：www.TopPPT.cn)"/>
            <p:cNvSpPr/>
            <p:nvPr/>
          </p:nvSpPr>
          <p:spPr>
            <a:xfrm>
              <a:off x="11437" y="5978"/>
              <a:ext cx="1369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grpSp>
          <p:nvGrpSpPr>
            <p:cNvPr id="36" name="Group 35      (向天歌演示原创作品：www.TopPPT.cn)"/>
            <p:cNvGrpSpPr/>
            <p:nvPr/>
          </p:nvGrpSpPr>
          <p:grpSpPr>
            <a:xfrm>
              <a:off x="11846" y="6237"/>
              <a:ext cx="577" cy="697"/>
              <a:chOff x="4721498" y="533131"/>
              <a:chExt cx="168274" cy="203201"/>
            </a:xfrm>
            <a:solidFill>
              <a:srgbClr val="21A3D0"/>
            </a:solidFill>
          </p:grpSpPr>
          <p:sp>
            <p:nvSpPr>
              <p:cNvPr id="31" name="Freeform 356      (向天歌演示原创作品：www.TopPPT.cn)"/>
              <p:cNvSpPr/>
              <p:nvPr/>
            </p:nvSpPr>
            <p:spPr bwMode="auto">
              <a:xfrm>
                <a:off x="4834210" y="629969"/>
                <a:ext cx="55562" cy="100013"/>
              </a:xfrm>
              <a:custGeom>
                <a:avLst/>
                <a:gdLst>
                  <a:gd name="T0" fmla="*/ 77 w 78"/>
                  <a:gd name="T1" fmla="*/ 0 h 141"/>
                  <a:gd name="T2" fmla="*/ 0 w 78"/>
                  <a:gd name="T3" fmla="*/ 67 h 141"/>
                  <a:gd name="T4" fmla="*/ 77 w 78"/>
                  <a:gd name="T5" fmla="*/ 141 h 141"/>
                  <a:gd name="T6" fmla="*/ 78 w 78"/>
                  <a:gd name="T7" fmla="*/ 137 h 141"/>
                  <a:gd name="T8" fmla="*/ 78 w 78"/>
                  <a:gd name="T9" fmla="*/ 5 h 141"/>
                  <a:gd name="T10" fmla="*/ 77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77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8" y="140"/>
                      <a:pt x="78" y="138"/>
                      <a:pt x="78" y="13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2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57      (向天歌演示原创作品：www.TopPPT.cn)"/>
              <p:cNvSpPr/>
              <p:nvPr/>
            </p:nvSpPr>
            <p:spPr bwMode="auto">
              <a:xfrm>
                <a:off x="4727848" y="623619"/>
                <a:ext cx="153987" cy="65088"/>
              </a:xfrm>
              <a:custGeom>
                <a:avLst/>
                <a:gdLst>
                  <a:gd name="T0" fmla="*/ 89 w 218"/>
                  <a:gd name="T1" fmla="*/ 76 h 93"/>
                  <a:gd name="T2" fmla="*/ 109 w 218"/>
                  <a:gd name="T3" fmla="*/ 93 h 93"/>
                  <a:gd name="T4" fmla="*/ 130 w 218"/>
                  <a:gd name="T5" fmla="*/ 76 h 93"/>
                  <a:gd name="T6" fmla="*/ 140 w 218"/>
                  <a:gd name="T7" fmla="*/ 68 h 93"/>
                  <a:gd name="T8" fmla="*/ 218 w 218"/>
                  <a:gd name="T9" fmla="*/ 1 h 93"/>
                  <a:gd name="T10" fmla="*/ 214 w 218"/>
                  <a:gd name="T11" fmla="*/ 0 h 93"/>
                  <a:gd name="T12" fmla="*/ 157 w 218"/>
                  <a:gd name="T13" fmla="*/ 0 h 93"/>
                  <a:gd name="T14" fmla="*/ 127 w 218"/>
                  <a:gd name="T15" fmla="*/ 36 h 93"/>
                  <a:gd name="T16" fmla="*/ 109 w 218"/>
                  <a:gd name="T17" fmla="*/ 45 h 93"/>
                  <a:gd name="T18" fmla="*/ 92 w 218"/>
                  <a:gd name="T19" fmla="*/ 36 h 93"/>
                  <a:gd name="T20" fmla="*/ 61 w 218"/>
                  <a:gd name="T21" fmla="*/ 0 h 93"/>
                  <a:gd name="T22" fmla="*/ 4 w 218"/>
                  <a:gd name="T23" fmla="*/ 0 h 93"/>
                  <a:gd name="T24" fmla="*/ 0 w 218"/>
                  <a:gd name="T25" fmla="*/ 1 h 93"/>
                  <a:gd name="T26" fmla="*/ 78 w 218"/>
                  <a:gd name="T27" fmla="*/ 68 h 93"/>
                  <a:gd name="T28" fmla="*/ 89 w 218"/>
                  <a:gd name="T29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93">
                    <a:moveTo>
                      <a:pt x="89" y="76"/>
                    </a:moveTo>
                    <a:cubicBezTo>
                      <a:pt x="109" y="93"/>
                      <a:pt x="109" y="93"/>
                      <a:pt x="109" y="93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1"/>
                      <a:pt x="215" y="0"/>
                      <a:pt x="214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3" y="42"/>
                      <a:pt x="116" y="45"/>
                      <a:pt x="109" y="45"/>
                    </a:cubicBezTo>
                    <a:cubicBezTo>
                      <a:pt x="103" y="45"/>
                      <a:pt x="96" y="42"/>
                      <a:pt x="92" y="36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0" y="1"/>
                    </a:cubicBezTo>
                    <a:cubicBezTo>
                      <a:pt x="78" y="68"/>
                      <a:pt x="78" y="68"/>
                      <a:pt x="78" y="68"/>
                    </a:cubicBezTo>
                    <a:lnTo>
                      <a:pt x="89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58      (向天歌演示原创作品：www.TopPPT.cn)"/>
              <p:cNvSpPr/>
              <p:nvPr/>
            </p:nvSpPr>
            <p:spPr bwMode="auto">
              <a:xfrm>
                <a:off x="4727848" y="683944"/>
                <a:ext cx="153987" cy="52388"/>
              </a:xfrm>
              <a:custGeom>
                <a:avLst/>
                <a:gdLst>
                  <a:gd name="T0" fmla="*/ 109 w 218"/>
                  <a:gd name="T1" fmla="*/ 25 h 76"/>
                  <a:gd name="T2" fmla="*/ 79 w 218"/>
                  <a:gd name="T3" fmla="*/ 0 h 76"/>
                  <a:gd name="T4" fmla="*/ 0 w 218"/>
                  <a:gd name="T5" fmla="*/ 76 h 76"/>
                  <a:gd name="T6" fmla="*/ 4 w 218"/>
                  <a:gd name="T7" fmla="*/ 76 h 76"/>
                  <a:gd name="T8" fmla="*/ 214 w 218"/>
                  <a:gd name="T9" fmla="*/ 76 h 76"/>
                  <a:gd name="T10" fmla="*/ 218 w 218"/>
                  <a:gd name="T11" fmla="*/ 76 h 76"/>
                  <a:gd name="T12" fmla="*/ 139 w 218"/>
                  <a:gd name="T13" fmla="*/ 0 h 76"/>
                  <a:gd name="T14" fmla="*/ 109 w 218"/>
                  <a:gd name="T1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76">
                    <a:moveTo>
                      <a:pt x="109" y="25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6"/>
                      <a:pt x="3" y="76"/>
                      <a:pt x="4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5" y="76"/>
                      <a:pt x="217" y="76"/>
                      <a:pt x="218" y="76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109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59      (向天歌演示原创作品：www.TopPPT.cn)"/>
              <p:cNvSpPr/>
              <p:nvPr/>
            </p:nvSpPr>
            <p:spPr bwMode="auto">
              <a:xfrm>
                <a:off x="4721498" y="629969"/>
                <a:ext cx="53975" cy="100013"/>
              </a:xfrm>
              <a:custGeom>
                <a:avLst/>
                <a:gdLst>
                  <a:gd name="T0" fmla="*/ 1 w 78"/>
                  <a:gd name="T1" fmla="*/ 0 h 141"/>
                  <a:gd name="T2" fmla="*/ 0 w 78"/>
                  <a:gd name="T3" fmla="*/ 5 h 141"/>
                  <a:gd name="T4" fmla="*/ 0 w 78"/>
                  <a:gd name="T5" fmla="*/ 137 h 141"/>
                  <a:gd name="T6" fmla="*/ 1 w 78"/>
                  <a:gd name="T7" fmla="*/ 141 h 141"/>
                  <a:gd name="T8" fmla="*/ 78 w 78"/>
                  <a:gd name="T9" fmla="*/ 67 h 141"/>
                  <a:gd name="T10" fmla="*/ 1 w 78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141">
                    <a:moveTo>
                      <a:pt x="1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38"/>
                      <a:pt x="0" y="140"/>
                      <a:pt x="1" y="141"/>
                    </a:cubicBezTo>
                    <a:cubicBezTo>
                      <a:pt x="78" y="67"/>
                      <a:pt x="78" y="67"/>
                      <a:pt x="78" y="67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60      (向天歌演示原创作品：www.TopPPT.cn)"/>
              <p:cNvSpPr/>
              <p:nvPr/>
            </p:nvSpPr>
            <p:spPr bwMode="auto">
              <a:xfrm>
                <a:off x="4756423" y="533131"/>
                <a:ext cx="98425" cy="112713"/>
              </a:xfrm>
              <a:custGeom>
                <a:avLst/>
                <a:gdLst>
                  <a:gd name="T0" fmla="*/ 62 w 139"/>
                  <a:gd name="T1" fmla="*/ 155 h 159"/>
                  <a:gd name="T2" fmla="*/ 69 w 139"/>
                  <a:gd name="T3" fmla="*/ 159 h 159"/>
                  <a:gd name="T4" fmla="*/ 77 w 139"/>
                  <a:gd name="T5" fmla="*/ 155 h 159"/>
                  <a:gd name="T6" fmla="*/ 135 w 139"/>
                  <a:gd name="T7" fmla="*/ 86 h 159"/>
                  <a:gd name="T8" fmla="*/ 130 w 139"/>
                  <a:gd name="T9" fmla="*/ 77 h 159"/>
                  <a:gd name="T10" fmla="*/ 100 w 139"/>
                  <a:gd name="T11" fmla="*/ 77 h 159"/>
                  <a:gd name="T12" fmla="*/ 88 w 139"/>
                  <a:gd name="T13" fmla="*/ 77 h 159"/>
                  <a:gd name="T14" fmla="*/ 88 w 139"/>
                  <a:gd name="T15" fmla="*/ 12 h 159"/>
                  <a:gd name="T16" fmla="*/ 76 w 139"/>
                  <a:gd name="T17" fmla="*/ 0 h 159"/>
                  <a:gd name="T18" fmla="*/ 62 w 139"/>
                  <a:gd name="T19" fmla="*/ 0 h 159"/>
                  <a:gd name="T20" fmla="*/ 51 w 139"/>
                  <a:gd name="T21" fmla="*/ 12 h 159"/>
                  <a:gd name="T22" fmla="*/ 51 w 139"/>
                  <a:gd name="T23" fmla="*/ 77 h 159"/>
                  <a:gd name="T24" fmla="*/ 39 w 139"/>
                  <a:gd name="T25" fmla="*/ 77 h 159"/>
                  <a:gd name="T26" fmla="*/ 8 w 139"/>
                  <a:gd name="T27" fmla="*/ 77 h 159"/>
                  <a:gd name="T28" fmla="*/ 4 w 139"/>
                  <a:gd name="T29" fmla="*/ 86 h 159"/>
                  <a:gd name="T30" fmla="*/ 62 w 139"/>
                  <a:gd name="T31" fmla="*/ 15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59">
                    <a:moveTo>
                      <a:pt x="62" y="155"/>
                    </a:moveTo>
                    <a:cubicBezTo>
                      <a:pt x="64" y="157"/>
                      <a:pt x="67" y="159"/>
                      <a:pt x="69" y="159"/>
                    </a:cubicBezTo>
                    <a:cubicBezTo>
                      <a:pt x="72" y="159"/>
                      <a:pt x="75" y="157"/>
                      <a:pt x="77" y="15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9" y="81"/>
                      <a:pt x="137" y="77"/>
                      <a:pt x="13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97" y="77"/>
                      <a:pt x="93" y="77"/>
                      <a:pt x="88" y="77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56" y="0"/>
                      <a:pt x="51" y="5"/>
                      <a:pt x="51" y="12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46" y="77"/>
                      <a:pt x="42" y="77"/>
                      <a:pt x="39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2" y="77"/>
                      <a:pt x="0" y="81"/>
                      <a:pt x="4" y="86"/>
                    </a:cubicBezTo>
                    <a:lnTo>
                      <a:pt x="62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3" name="TextBox 42      (向天歌演示原创作品：www.TopPPT.cn)"/>
            <p:cNvSpPr txBox="1"/>
            <p:nvPr/>
          </p:nvSpPr>
          <p:spPr>
            <a:xfrm>
              <a:off x="13623" y="6295"/>
              <a:ext cx="32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技能目标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51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余乐\美工教材\PPT\timg (3).jpgtimg (3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16263" y="2178029"/>
            <a:ext cx="2132965" cy="21336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62920" y="2051842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3095" y="2952750"/>
            <a:ext cx="493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一</a:t>
            </a:r>
            <a:r>
              <a:rPr lang="en-US" altLang="zh-CN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认识</a:t>
            </a:r>
            <a:r>
              <a:rPr lang="en-US" altLang="zh-CN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photoshop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0350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5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7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pic>
        <p:nvPicPr>
          <p:cNvPr id="8" name="图片 7" descr="C:\Users\Administrator\Desktop\余乐\美工教材\PPT\图1-1.jpg图1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0215" y="1355090"/>
            <a:ext cx="8378825" cy="5358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75270" y="949960"/>
            <a:ext cx="2840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Photoshop的工作界面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97288" y="2355351"/>
            <a:ext cx="624189" cy="736484"/>
            <a:chOff x="2521038" y="2206761"/>
            <a:chExt cx="624189" cy="736484"/>
          </a:xfrm>
        </p:grpSpPr>
        <p:sp>
          <p:nvSpPr>
            <p:cNvPr id="21" name="任意多边形 20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548803" y="2342077"/>
              <a:ext cx="566181" cy="502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65" b="1" dirty="0">
                  <a:solidFill>
                    <a:srgbClr val="21A3D0"/>
                  </a:solidFill>
                  <a:latin typeface="Arial" panose="020B0604020202020204"/>
                  <a:ea typeface="Microsoft YaHei" panose="020B0503020204020204" pitchFamily="34" charset="-122"/>
                  <a:sym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06036" y="5406695"/>
            <a:ext cx="624189" cy="736484"/>
            <a:chOff x="2503751" y="5406695"/>
            <a:chExt cx="624189" cy="736484"/>
          </a:xfrm>
        </p:grpSpPr>
        <p:sp>
          <p:nvSpPr>
            <p:cNvPr id="24" name="任意多边形 23"/>
            <p:cNvSpPr/>
            <p:nvPr/>
          </p:nvSpPr>
          <p:spPr>
            <a:xfrm>
              <a:off x="2503751" y="5406695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31516" y="5542011"/>
              <a:ext cx="566181" cy="502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rgbClr val="21A3D0"/>
                  </a:solidFill>
                  <a:latin typeface="Arial" panose="020B0604020202020204"/>
                  <a:ea typeface="Microsoft YaHei" panose="020B0503020204020204" pitchFamily="34" charset="-122"/>
                  <a:sym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23323" y="3806728"/>
            <a:ext cx="624189" cy="736484"/>
            <a:chOff x="2521038" y="3806728"/>
            <a:chExt cx="624189" cy="736484"/>
          </a:xfrm>
        </p:grpSpPr>
        <p:sp>
          <p:nvSpPr>
            <p:cNvPr id="27" name="任意多边形 26"/>
            <p:cNvSpPr/>
            <p:nvPr/>
          </p:nvSpPr>
          <p:spPr>
            <a:xfrm>
              <a:off x="2521038" y="3806728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2548803" y="3942044"/>
              <a:ext cx="566181" cy="502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rgbClr val="21A3D0"/>
                  </a:solidFill>
                  <a:latin typeface="Arial" panose="020B0604020202020204"/>
                  <a:ea typeface="Microsoft YaHei" panose="020B0503020204020204" pitchFamily="34" charset="-122"/>
                  <a:sym typeface="Calibri" panose="020F0502020204030204" pitchFamily="34" charset="0"/>
                </a:rPr>
                <a:t>02</a:t>
              </a:r>
            </a:p>
          </p:txBody>
        </p:sp>
      </p:grpSp>
      <p:cxnSp>
        <p:nvCxnSpPr>
          <p:cNvPr id="41" name="直接连接符 40"/>
          <p:cNvCxnSpPr/>
          <p:nvPr/>
        </p:nvCxnSpPr>
        <p:spPr>
          <a:xfrm flipV="1">
            <a:off x="8663296" y="547216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9060299" y="61571"/>
            <a:ext cx="2699901" cy="1393271"/>
          </a:xfrm>
          <a:prstGeom prst="line">
            <a:avLst/>
          </a:prstGeom>
          <a:ln w="3175"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226984" y="239377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623987" y="-246268"/>
            <a:ext cx="2699901" cy="1393271"/>
          </a:xfrm>
          <a:prstGeom prst="line">
            <a:avLst/>
          </a:prstGeom>
          <a:ln w="3175">
            <a:gradFill>
              <a:gsLst>
                <a:gs pos="0">
                  <a:srgbClr val="FCF873">
                    <a:alpha val="50000"/>
                  </a:srgbClr>
                </a:gs>
                <a:gs pos="100000">
                  <a:srgbClr val="DCAA1F">
                    <a:alpha val="5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998595" y="2480945"/>
            <a:ext cx="44627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2400" dirty="0">
                <a:solidFill>
                  <a:srgbClr val="21A3D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文件的新建、打开、保存及关闭</a:t>
            </a: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971290" y="3881755"/>
            <a:ext cx="56603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2400" dirty="0">
                <a:solidFill>
                  <a:srgbClr val="21A3D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文件编辑的拷贝、剪切及粘贴</a:t>
            </a: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3998595" y="5542280"/>
            <a:ext cx="595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2400" dirty="0">
                <a:solidFill>
                  <a:srgbClr val="21A3D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文件编辑的撤销、自由变换</a:t>
            </a:r>
          </a:p>
        </p:txBody>
      </p: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1845310" y="1299210"/>
            <a:ext cx="433514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665" dirty="0">
                <a:solidFill>
                  <a:srgbClr val="21A3D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Photoshop的基础操作  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0160" y="239395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9" grpId="0"/>
      <p:bldP spid="51" grpId="0"/>
      <p:bldP spid="5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651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C:\Users\Administrator\Desktop\余乐\美工教材\PPT\timg (3).jpgtimg (3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59773" y="2178029"/>
            <a:ext cx="2132965" cy="21336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623231" y="6021891"/>
            <a:ext cx="4256675" cy="544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21A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syrel" panose="02000603050000020003" pitchFamily="2" charset="0"/>
                <a:ea typeface="FZCuYuan-M03S" panose="02010601030101010101" pitchFamily="2" charset="-122"/>
              </a:rPr>
              <a:t>go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206430" y="2051842"/>
            <a:ext cx="501710" cy="509918"/>
            <a:chOff x="6985958" y="2986007"/>
            <a:chExt cx="552474" cy="561513"/>
          </a:xfrm>
        </p:grpSpPr>
        <p:sp>
          <p:nvSpPr>
            <p:cNvPr id="15" name="矩形 14"/>
            <p:cNvSpPr/>
            <p:nvPr/>
          </p:nvSpPr>
          <p:spPr>
            <a:xfrm>
              <a:off x="6985958" y="2986007"/>
              <a:ext cx="500692" cy="5006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37740" y="3046827"/>
              <a:ext cx="500692" cy="5006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等腰三角形 2"/>
          <p:cNvSpPr/>
          <p:nvPr/>
        </p:nvSpPr>
        <p:spPr>
          <a:xfrm rot="5400000">
            <a:off x="11592151" y="6048439"/>
            <a:ext cx="384357" cy="331342"/>
          </a:xfrm>
          <a:prstGeom prst="triangl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1A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56605" y="2952750"/>
            <a:ext cx="4937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二</a:t>
            </a:r>
            <a:r>
              <a:rPr lang="en-US" altLang="zh-CN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.</a:t>
            </a:r>
            <a:r>
              <a:rPr lang="zh-CN" altLang="en-US" sz="3200" b="1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选区工具的应用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3" grpId="0" bldLvl="0" animBg="1"/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0160" y="239395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8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28165" y="2270760"/>
            <a:ext cx="833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选区工具共8个，分别是矩形选框工具、椭圆选框工具、单行选框工具、单列选框工具、套索工具、边形套索工具、磁性套索工具、魔棒工具。</a:t>
            </a:r>
          </a:p>
        </p:txBody>
      </p:sp>
      <p:pic>
        <p:nvPicPr>
          <p:cNvPr id="3" name="图片 2" descr="QQ图片20180709140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65" y="3949700"/>
            <a:ext cx="1790700" cy="800100"/>
          </a:xfrm>
          <a:prstGeom prst="rect">
            <a:avLst/>
          </a:prstGeom>
        </p:spPr>
      </p:pic>
      <p:pic>
        <p:nvPicPr>
          <p:cNvPr id="5" name="图片 4" descr="QQ图片201807091407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4130675"/>
            <a:ext cx="1876425" cy="619125"/>
          </a:xfrm>
          <a:prstGeom prst="rect">
            <a:avLst/>
          </a:prstGeom>
        </p:spPr>
      </p:pic>
      <p:pic>
        <p:nvPicPr>
          <p:cNvPr id="10" name="图片 9" descr="QQ图片201807091408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440" y="4321175"/>
            <a:ext cx="1809750" cy="42862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078605" y="4292600"/>
            <a:ext cx="504190" cy="288290"/>
          </a:xfrm>
          <a:prstGeom prst="rightArrow">
            <a:avLst/>
          </a:prstGeom>
          <a:solidFill>
            <a:srgbClr val="3CA0FE"/>
          </a:solidFill>
          <a:ln>
            <a:solidFill>
              <a:srgbClr val="21A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228840" y="4391660"/>
            <a:ext cx="504190" cy="288290"/>
          </a:xfrm>
          <a:prstGeom prst="rightArrow">
            <a:avLst/>
          </a:prstGeom>
          <a:solidFill>
            <a:srgbClr val="3CA0FE"/>
          </a:solidFill>
          <a:ln>
            <a:solidFill>
              <a:srgbClr val="21A3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01015" y="1894205"/>
            <a:ext cx="2842260" cy="3982720"/>
            <a:chOff x="789" y="2983"/>
            <a:chExt cx="4476" cy="6272"/>
          </a:xfrm>
        </p:grpSpPr>
        <p:sp>
          <p:nvSpPr>
            <p:cNvPr id="5" name="Rectangle 4      (向天歌演示原创作品：www.TopPPT.cn)"/>
            <p:cNvSpPr/>
            <p:nvPr/>
          </p:nvSpPr>
          <p:spPr>
            <a:xfrm>
              <a:off x="1095" y="2983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7" name="Rectangle 6      (向天歌演示原创作品：www.TopPPT.cn)"/>
            <p:cNvSpPr/>
            <p:nvPr/>
          </p:nvSpPr>
          <p:spPr>
            <a:xfrm>
              <a:off x="2229" y="4223"/>
              <a:ext cx="1147" cy="1147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8" name="Rectangle 7      (向天歌演示原创作品：www.TopPPT.cn)"/>
            <p:cNvSpPr/>
            <p:nvPr/>
          </p:nvSpPr>
          <p:spPr>
            <a:xfrm>
              <a:off x="1619" y="5312"/>
              <a:ext cx="1335" cy="1272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9" name="Rectangle 8      (向天歌演示原创作品：www.TopPPT.cn)"/>
            <p:cNvSpPr/>
            <p:nvPr/>
          </p:nvSpPr>
          <p:spPr>
            <a:xfrm>
              <a:off x="1322" y="6210"/>
              <a:ext cx="749" cy="749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0" name="Rectangle 9      (向天歌演示原创作品：www.TopPPT.cn)"/>
            <p:cNvSpPr/>
            <p:nvPr/>
          </p:nvSpPr>
          <p:spPr>
            <a:xfrm>
              <a:off x="2287" y="6611"/>
              <a:ext cx="1814" cy="1814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1" name="Rectangle 10      (向天歌演示原创作品：www.TopPPT.cn)"/>
            <p:cNvSpPr/>
            <p:nvPr/>
          </p:nvSpPr>
          <p:spPr>
            <a:xfrm>
              <a:off x="3817" y="5585"/>
              <a:ext cx="1448" cy="138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12" name="Rectangle 11      (向天歌演示原创作品：www.TopPPT.cn)"/>
            <p:cNvSpPr/>
            <p:nvPr/>
          </p:nvSpPr>
          <p:spPr>
            <a:xfrm>
              <a:off x="789" y="7441"/>
              <a:ext cx="1814" cy="1814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pic>
          <p:nvPicPr>
            <p:cNvPr id="15" name="Picture 14      (向天歌演示原创作品：www.TopPPT.cn)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" y="4389"/>
              <a:ext cx="794" cy="794"/>
            </a:xfrm>
            <a:prstGeom prst="rect">
              <a:avLst/>
            </a:prstGeom>
          </p:spPr>
        </p:pic>
        <p:pic>
          <p:nvPicPr>
            <p:cNvPr id="16" name="Picture 15      (向天歌演示原创作品：www.TopPPT.cn)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" y="6878"/>
              <a:ext cx="1126" cy="1126"/>
            </a:xfrm>
            <a:prstGeom prst="rect">
              <a:avLst/>
            </a:prstGeom>
          </p:spPr>
        </p:pic>
        <p:pic>
          <p:nvPicPr>
            <p:cNvPr id="17" name="Picture 16      (向天歌演示原创作品：www.TopPPT.cn)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" y="7898"/>
              <a:ext cx="946" cy="946"/>
            </a:xfrm>
            <a:prstGeom prst="rect">
              <a:avLst/>
            </a:prstGeom>
          </p:spPr>
        </p:pic>
      </p:grpSp>
      <p:cxnSp>
        <p:nvCxnSpPr>
          <p:cNvPr id="70" name="Straight Connector 69      (向天歌演示原创作品：www.TopPPT.cn)"/>
          <p:cNvCxnSpPr/>
          <p:nvPr/>
        </p:nvCxnSpPr>
        <p:spPr>
          <a:xfrm>
            <a:off x="4151784" y="3777140"/>
            <a:ext cx="6696744" cy="0"/>
          </a:xfrm>
          <a:prstGeom prst="line">
            <a:avLst/>
          </a:prstGeom>
          <a:ln w="19050">
            <a:solidFill>
              <a:srgbClr val="21A3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      (向天歌演示原创作品：www.TopPPT.cn)"/>
          <p:cNvSpPr txBox="1">
            <a:spLocks noChangeArrowheads="1"/>
          </p:cNvSpPr>
          <p:nvPr/>
        </p:nvSpPr>
        <p:spPr bwMode="auto">
          <a:xfrm>
            <a:off x="4151407" y="1793171"/>
            <a:ext cx="693410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选框工具：</a:t>
            </a: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如在使用矩形选框工具时，直接按住鼠标左键并拖动，可创建选区。若拖动鼠标时按住Shift键，可以创建正方形选区；若按住Shift+Alt组合键，可以以起始点为中心向外拖出正方形选区；在选框工具处点击“新选区”，可以在原选区上对选区进行添加、减除或交叉。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0160" y="239395"/>
            <a:ext cx="680085" cy="431800"/>
            <a:chOff x="0" y="410"/>
            <a:chExt cx="1071" cy="680"/>
          </a:xfrm>
        </p:grpSpPr>
        <p:sp>
          <p:nvSpPr>
            <p:cNvPr id="4" name="Rectangle 3      (向天歌演示原创作品：www.TopPPT.cn)"/>
            <p:cNvSpPr/>
            <p:nvPr/>
          </p:nvSpPr>
          <p:spPr>
            <a:xfrm>
              <a:off x="0" y="410"/>
              <a:ext cx="642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6" name="Rectangle 4      (向天歌演示原创作品：www.TopPPT.cn)"/>
            <p:cNvSpPr/>
            <p:nvPr/>
          </p:nvSpPr>
          <p:spPr>
            <a:xfrm>
              <a:off x="755" y="410"/>
              <a:ext cx="113" cy="680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  <p:sp>
          <p:nvSpPr>
            <p:cNvPr id="3" name="Rectangle 5      (向天歌演示原创作品：www.TopPPT.cn)"/>
            <p:cNvSpPr/>
            <p:nvPr/>
          </p:nvSpPr>
          <p:spPr>
            <a:xfrm>
              <a:off x="971" y="731"/>
              <a:ext cx="100" cy="353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6      (向天歌演示原创作品：www.TopPPT.cn)"/>
          <p:cNvSpPr txBox="1"/>
          <p:nvPr/>
        </p:nvSpPr>
        <p:spPr>
          <a:xfrm>
            <a:off x="680085" y="375920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Photoshop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基础认知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104765" y="4180840"/>
            <a:ext cx="4650740" cy="905510"/>
            <a:chOff x="8039" y="6584"/>
            <a:chExt cx="7324" cy="1426"/>
          </a:xfrm>
        </p:grpSpPr>
        <p:pic>
          <p:nvPicPr>
            <p:cNvPr id="14" name="图片 13" descr="图片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39" y="6697"/>
              <a:ext cx="1170" cy="1275"/>
            </a:xfrm>
            <a:prstGeom prst="rect">
              <a:avLst/>
            </a:prstGeom>
          </p:spPr>
        </p:pic>
        <p:pic>
          <p:nvPicPr>
            <p:cNvPr id="18" name="图片 17" descr="图片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05" y="6736"/>
              <a:ext cx="1185" cy="1275"/>
            </a:xfrm>
            <a:prstGeom prst="rect">
              <a:avLst/>
            </a:prstGeom>
          </p:spPr>
        </p:pic>
        <p:pic>
          <p:nvPicPr>
            <p:cNvPr id="19" name="图片 18" descr="图片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01" y="6584"/>
              <a:ext cx="1263" cy="1388"/>
            </a:xfrm>
            <a:prstGeom prst="rect">
              <a:avLst/>
            </a:prstGeom>
          </p:spPr>
        </p:pic>
        <p:sp>
          <p:nvSpPr>
            <p:cNvPr id="20" name="右箭头 19"/>
            <p:cNvSpPr/>
            <p:nvPr/>
          </p:nvSpPr>
          <p:spPr>
            <a:xfrm>
              <a:off x="9828" y="7214"/>
              <a:ext cx="794" cy="453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12816" y="7214"/>
              <a:ext cx="794" cy="453"/>
            </a:xfrm>
            <a:prstGeom prst="rightArrow">
              <a:avLst/>
            </a:prstGeom>
            <a:solidFill>
              <a:srgbClr val="21A3D0"/>
            </a:solidFill>
            <a:ln>
              <a:solidFill>
                <a:srgbClr val="21A3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13" grpId="0"/>
    </p:bldLst>
  </p:timing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宽屏</PresentationFormat>
  <Paragraphs>53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Desyrel</vt:lpstr>
      <vt:lpstr>FZCuYuan-M03S</vt:lpstr>
      <vt:lpstr>宋体</vt:lpstr>
      <vt:lpstr>宋体</vt:lpstr>
      <vt:lpstr>微软雅黑</vt:lpstr>
      <vt:lpstr>文鼎霹靂體</vt:lpstr>
      <vt:lpstr>Agency FB</vt:lpstr>
      <vt:lpstr>Arial</vt:lpstr>
      <vt:lpstr>Calibri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微软用户</cp:lastModifiedBy>
  <cp:revision>139</cp:revision>
  <dcterms:created xsi:type="dcterms:W3CDTF">2013-10-08T09:05:00Z</dcterms:created>
  <dcterms:modified xsi:type="dcterms:W3CDTF">2018-07-30T06:41:34Z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