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74" r:id="rId5"/>
    <p:sldId id="428" r:id="rId6"/>
    <p:sldId id="429" r:id="rId7"/>
    <p:sldId id="430" r:id="rId8"/>
    <p:sldId id="431" r:id="rId9"/>
    <p:sldId id="452" r:id="rId10"/>
    <p:sldId id="433" r:id="rId11"/>
    <p:sldId id="453" r:id="rId12"/>
    <p:sldId id="454" r:id="rId13"/>
    <p:sldId id="455" r:id="rId14"/>
    <p:sldId id="456" r:id="rId15"/>
    <p:sldId id="463" r:id="rId16"/>
    <p:sldId id="457" r:id="rId17"/>
    <p:sldId id="458" r:id="rId18"/>
    <p:sldId id="459" r:id="rId19"/>
    <p:sldId id="460" r:id="rId20"/>
    <p:sldId id="464" r:id="rId21"/>
    <p:sldId id="461" r:id="rId22"/>
    <p:sldId id="462" r:id="rId23"/>
    <p:sldId id="465" r:id="rId24"/>
    <p:sldId id="466" r:id="rId25"/>
    <p:sldId id="467" r:id="rId26"/>
    <p:sldId id="468" r:id="rId27"/>
    <p:sldId id="470" r:id="rId28"/>
    <p:sldId id="469" r:id="rId29"/>
    <p:sldId id="471" r:id="rId30"/>
    <p:sldId id="305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A3D0"/>
    <a:srgbClr val="E8E8E6"/>
    <a:srgbClr val="17375E"/>
    <a:srgbClr val="2B2E30"/>
    <a:srgbClr val="3CA0FE"/>
    <a:srgbClr val="C35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6" autoAdjust="0"/>
    <p:restoredTop sz="90546" autoAdjust="0"/>
  </p:normalViewPr>
  <p:slideViewPr>
    <p:cSldViewPr>
      <p:cViewPr varScale="1">
        <p:scale>
          <a:sx n="105" d="100"/>
          <a:sy n="105" d="100"/>
        </p:scale>
        <p:origin x="1884" y="84"/>
      </p:cViewPr>
      <p:guideLst>
        <p:guide orient="horz" pos="2174"/>
        <p:guide pos="38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D4021-094B-4A66-ABF6-CA18480DCF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FD9B9-D9FA-471C-AAB0-04E85B0A77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更多免费教程和模板请访问：</a:t>
            </a:r>
            <a:r>
              <a:rPr lang="en-US" altLang="zh-CN" smtClean="0"/>
              <a:t>www.quppt.com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D9B9-D9FA-471C-AAB0-04E85B0A77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64210-75E8-40FE-A7DC-4324CF0A43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86F67-E76E-48F2-A4A5-386009A10B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37      (向天歌演示原创作品：www.TopPPT.cn)"/>
          <p:cNvSpPr/>
          <p:nvPr/>
        </p:nvSpPr>
        <p:spPr>
          <a:xfrm rot="19177476">
            <a:off x="8159149" y="312652"/>
            <a:ext cx="5683751" cy="5347153"/>
          </a:xfrm>
          <a:custGeom>
            <a:avLst/>
            <a:gdLst>
              <a:gd name="connsiteX0" fmla="*/ 699354 w 5683751"/>
              <a:gd name="connsiteY0" fmla="*/ 2660654 h 5347153"/>
              <a:gd name="connsiteX1" fmla="*/ 699354 w 5683751"/>
              <a:gd name="connsiteY1" fmla="*/ 4647799 h 5347153"/>
              <a:gd name="connsiteX2" fmla="*/ 2720656 w 5683751"/>
              <a:gd name="connsiteY2" fmla="*/ 4654875 h 5347153"/>
              <a:gd name="connsiteX3" fmla="*/ 2131993 w 5683751"/>
              <a:gd name="connsiteY3" fmla="*/ 5347153 h 5347153"/>
              <a:gd name="connsiteX4" fmla="*/ 0 w 5683751"/>
              <a:gd name="connsiteY4" fmla="*/ 5347153 h 5347153"/>
              <a:gd name="connsiteX5" fmla="*/ 0 w 5683751"/>
              <a:gd name="connsiteY5" fmla="*/ 2660489 h 5347153"/>
              <a:gd name="connsiteX6" fmla="*/ 2808800 w 5683751"/>
              <a:gd name="connsiteY6" fmla="*/ 0 h 5347153"/>
              <a:gd name="connsiteX7" fmla="*/ 2832652 w 5683751"/>
              <a:gd name="connsiteY7" fmla="*/ 699354 h 5347153"/>
              <a:gd name="connsiteX8" fmla="*/ 699354 w 5683751"/>
              <a:gd name="connsiteY8" fmla="*/ 699354 h 5347153"/>
              <a:gd name="connsiteX9" fmla="*/ 699354 w 5683751"/>
              <a:gd name="connsiteY9" fmla="*/ 2481295 h 5347153"/>
              <a:gd name="connsiteX10" fmla="*/ 0 w 5683751"/>
              <a:gd name="connsiteY10" fmla="*/ 2481130 h 5347153"/>
              <a:gd name="connsiteX11" fmla="*/ 0 w 5683751"/>
              <a:gd name="connsiteY11" fmla="*/ 0 h 5347153"/>
              <a:gd name="connsiteX12" fmla="*/ 4307551 w 5683751"/>
              <a:gd name="connsiteY12" fmla="*/ 0 h 5347153"/>
              <a:gd name="connsiteX13" fmla="*/ 5683751 w 5683751"/>
              <a:gd name="connsiteY13" fmla="*/ 1170220 h 5347153"/>
              <a:gd name="connsiteX14" fmla="*/ 5080222 w 5683751"/>
              <a:gd name="connsiteY14" fmla="*/ 1879981 h 5347153"/>
              <a:gd name="connsiteX15" fmla="*/ 5080546 w 5683751"/>
              <a:gd name="connsiteY15" fmla="*/ 1701265 h 5347153"/>
              <a:gd name="connsiteX16" fmla="*/ 5081521 w 5683751"/>
              <a:gd name="connsiteY16" fmla="*/ 699354 h 5347153"/>
              <a:gd name="connsiteX17" fmla="*/ 3041115 w 5683751"/>
              <a:gd name="connsiteY17" fmla="*/ 699354 h 5347153"/>
              <a:gd name="connsiteX18" fmla="*/ 3017264 w 5683751"/>
              <a:gd name="connsiteY18" fmla="*/ 0 h 534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3751" h="5347153">
                <a:moveTo>
                  <a:pt x="699354" y="2660654"/>
                </a:moveTo>
                <a:lnTo>
                  <a:pt x="699354" y="4647799"/>
                </a:lnTo>
                <a:lnTo>
                  <a:pt x="2720656" y="4654875"/>
                </a:lnTo>
                <a:lnTo>
                  <a:pt x="2131993" y="5347153"/>
                </a:lnTo>
                <a:lnTo>
                  <a:pt x="0" y="5347153"/>
                </a:lnTo>
                <a:lnTo>
                  <a:pt x="0" y="2660489"/>
                </a:lnTo>
                <a:close/>
                <a:moveTo>
                  <a:pt x="2808800" y="0"/>
                </a:moveTo>
                <a:lnTo>
                  <a:pt x="2832652" y="699354"/>
                </a:lnTo>
                <a:lnTo>
                  <a:pt x="699354" y="699354"/>
                </a:lnTo>
                <a:lnTo>
                  <a:pt x="699354" y="2481295"/>
                </a:lnTo>
                <a:lnTo>
                  <a:pt x="0" y="2481130"/>
                </a:lnTo>
                <a:lnTo>
                  <a:pt x="0" y="0"/>
                </a:lnTo>
                <a:close/>
                <a:moveTo>
                  <a:pt x="4307551" y="0"/>
                </a:moveTo>
                <a:lnTo>
                  <a:pt x="5683751" y="1170220"/>
                </a:lnTo>
                <a:lnTo>
                  <a:pt x="5080222" y="1879981"/>
                </a:lnTo>
                <a:lnTo>
                  <a:pt x="5080546" y="1701265"/>
                </a:lnTo>
                <a:cubicBezTo>
                  <a:pt x="5081157" y="1364859"/>
                  <a:pt x="5081625" y="1029670"/>
                  <a:pt x="5081521" y="699354"/>
                </a:cubicBezTo>
                <a:lnTo>
                  <a:pt x="3041115" y="699354"/>
                </a:lnTo>
                <a:lnTo>
                  <a:pt x="3017264" y="0"/>
                </a:lnTo>
                <a:close/>
              </a:path>
            </a:pathLst>
          </a:cu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39" name="Freeform 38      (向天歌演示原创作品：www.TopPPT.cn)"/>
          <p:cNvSpPr/>
          <p:nvPr/>
        </p:nvSpPr>
        <p:spPr>
          <a:xfrm rot="19177476">
            <a:off x="10459552" y="1317797"/>
            <a:ext cx="3464896" cy="4074783"/>
          </a:xfrm>
          <a:custGeom>
            <a:avLst/>
            <a:gdLst>
              <a:gd name="connsiteX0" fmla="*/ 699354 w 3464896"/>
              <a:gd name="connsiteY0" fmla="*/ 2076448 h 4074783"/>
              <a:gd name="connsiteX1" fmla="*/ 699354 w 3464896"/>
              <a:gd name="connsiteY1" fmla="*/ 3252330 h 4074783"/>
              <a:gd name="connsiteX2" fmla="*/ 0 w 3464896"/>
              <a:gd name="connsiteY2" fmla="*/ 4074783 h 4074783"/>
              <a:gd name="connsiteX3" fmla="*/ 0 w 3464896"/>
              <a:gd name="connsiteY3" fmla="*/ 2076283 h 4074783"/>
              <a:gd name="connsiteX4" fmla="*/ 1684570 w 3464896"/>
              <a:gd name="connsiteY4" fmla="*/ 0 h 4074783"/>
              <a:gd name="connsiteX5" fmla="*/ 1708421 w 3464896"/>
              <a:gd name="connsiteY5" fmla="*/ 699355 h 4074783"/>
              <a:gd name="connsiteX6" fmla="*/ 699354 w 3464896"/>
              <a:gd name="connsiteY6" fmla="*/ 699354 h 4074783"/>
              <a:gd name="connsiteX7" fmla="*/ 699354 w 3464896"/>
              <a:gd name="connsiteY7" fmla="*/ 1859921 h 4074783"/>
              <a:gd name="connsiteX8" fmla="*/ 0 w 3464896"/>
              <a:gd name="connsiteY8" fmla="*/ 1859755 h 4074783"/>
              <a:gd name="connsiteX9" fmla="*/ 0 w 3464896"/>
              <a:gd name="connsiteY9" fmla="*/ 0 h 4074783"/>
              <a:gd name="connsiteX10" fmla="*/ 3464896 w 3464896"/>
              <a:gd name="connsiteY10" fmla="*/ 1 h 4074783"/>
              <a:gd name="connsiteX11" fmla="*/ 2870217 w 3464896"/>
              <a:gd name="connsiteY11" fmla="*/ 699354 h 4074783"/>
              <a:gd name="connsiteX12" fmla="*/ 1916884 w 3464896"/>
              <a:gd name="connsiteY12" fmla="*/ 699354 h 4074783"/>
              <a:gd name="connsiteX13" fmla="*/ 1893033 w 3464896"/>
              <a:gd name="connsiteY13" fmla="*/ 1 h 407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64896" h="4074783">
                <a:moveTo>
                  <a:pt x="699354" y="2076448"/>
                </a:moveTo>
                <a:lnTo>
                  <a:pt x="699354" y="3252330"/>
                </a:lnTo>
                <a:lnTo>
                  <a:pt x="0" y="4074783"/>
                </a:lnTo>
                <a:lnTo>
                  <a:pt x="0" y="2076283"/>
                </a:lnTo>
                <a:close/>
                <a:moveTo>
                  <a:pt x="1684570" y="0"/>
                </a:moveTo>
                <a:lnTo>
                  <a:pt x="1708421" y="699355"/>
                </a:lnTo>
                <a:lnTo>
                  <a:pt x="699354" y="699354"/>
                </a:lnTo>
                <a:lnTo>
                  <a:pt x="699354" y="1859921"/>
                </a:lnTo>
                <a:lnTo>
                  <a:pt x="0" y="1859755"/>
                </a:lnTo>
                <a:lnTo>
                  <a:pt x="0" y="0"/>
                </a:lnTo>
                <a:close/>
                <a:moveTo>
                  <a:pt x="3464896" y="1"/>
                </a:moveTo>
                <a:lnTo>
                  <a:pt x="2870217" y="699354"/>
                </a:lnTo>
                <a:lnTo>
                  <a:pt x="1916884" y="699354"/>
                </a:lnTo>
                <a:lnTo>
                  <a:pt x="1893033" y="1"/>
                </a:lnTo>
                <a:close/>
              </a:path>
            </a:pathLst>
          </a:cu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4" name="Group 3      (向天歌演示原创作品：www.TopPPT.cn)"/>
          <p:cNvGrpSpPr/>
          <p:nvPr/>
        </p:nvGrpSpPr>
        <p:grpSpPr>
          <a:xfrm>
            <a:off x="906855" y="3316600"/>
            <a:ext cx="1748306" cy="121200"/>
            <a:chOff x="1622500" y="4356850"/>
            <a:chExt cx="1748306" cy="121200"/>
          </a:xfrm>
        </p:grpSpPr>
        <p:cxnSp>
          <p:nvCxnSpPr>
            <p:cNvPr id="24" name="Straight Connector 23      (向天歌演示原创作品：www.TopPPT.cn)"/>
            <p:cNvCxnSpPr/>
            <p:nvPr/>
          </p:nvCxnSpPr>
          <p:spPr>
            <a:xfrm flipH="1">
              <a:off x="1622500" y="4420894"/>
              <a:ext cx="1656184" cy="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21A3D0"/>
                  </a:gs>
                  <a:gs pos="89000">
                    <a:schemeClr val="bg1"/>
                  </a:gs>
                  <a:gs pos="83000">
                    <a:srgbClr val="E8E8E6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      (向天歌演示原创作品：www.TopPPT.cn)"/>
            <p:cNvSpPr/>
            <p:nvPr/>
          </p:nvSpPr>
          <p:spPr>
            <a:xfrm>
              <a:off x="3249606" y="4356850"/>
              <a:ext cx="121200" cy="121200"/>
            </a:xfrm>
            <a:prstGeom prst="ellipse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Group 4      (向天歌演示原创作品：www.TopPPT.cn)"/>
          <p:cNvGrpSpPr/>
          <p:nvPr/>
        </p:nvGrpSpPr>
        <p:grpSpPr>
          <a:xfrm>
            <a:off x="5880728" y="3323585"/>
            <a:ext cx="1869506" cy="121200"/>
            <a:chOff x="4050658" y="4356850"/>
            <a:chExt cx="1869506" cy="121200"/>
          </a:xfrm>
        </p:grpSpPr>
        <p:cxnSp>
          <p:nvCxnSpPr>
            <p:cNvPr id="25" name="Straight Connector 24      (向天歌演示原创作品：www.TopPPT.cn)"/>
            <p:cNvCxnSpPr/>
            <p:nvPr/>
          </p:nvCxnSpPr>
          <p:spPr>
            <a:xfrm flipV="1">
              <a:off x="4171858" y="4414006"/>
              <a:ext cx="1748306" cy="3444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21A3D0"/>
                  </a:gs>
                  <a:gs pos="89000">
                    <a:schemeClr val="bg1"/>
                  </a:gs>
                  <a:gs pos="83000">
                    <a:srgbClr val="E8E8E6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      (向天歌演示原创作品：www.TopPPT.cn)"/>
            <p:cNvSpPr/>
            <p:nvPr/>
          </p:nvSpPr>
          <p:spPr>
            <a:xfrm>
              <a:off x="4050658" y="4356850"/>
              <a:ext cx="121200" cy="121200"/>
            </a:xfrm>
            <a:prstGeom prst="ellipse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45" name="Rectangle 44      (向天歌演示原创作品：www.TopPPT.cn)"/>
          <p:cNvSpPr/>
          <p:nvPr/>
        </p:nvSpPr>
        <p:spPr>
          <a:xfrm>
            <a:off x="202930" y="213047"/>
            <a:ext cx="2549358" cy="467756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10" name="Group 9      (向天歌演示原创作品：www.TopPPT.cn)"/>
          <p:cNvGrpSpPr/>
          <p:nvPr/>
        </p:nvGrpSpPr>
        <p:grpSpPr>
          <a:xfrm>
            <a:off x="2956903" y="4225101"/>
            <a:ext cx="418098" cy="402345"/>
            <a:chOff x="2670518" y="4898862"/>
            <a:chExt cx="418098" cy="402345"/>
          </a:xfrm>
        </p:grpSpPr>
        <p:sp>
          <p:nvSpPr>
            <p:cNvPr id="33" name="Rectangle 32      (向天歌演示原创作品：www.TopPPT.cn)"/>
            <p:cNvSpPr/>
            <p:nvPr/>
          </p:nvSpPr>
          <p:spPr>
            <a:xfrm flipV="1">
              <a:off x="2670518" y="4898862"/>
              <a:ext cx="418098" cy="402345"/>
            </a:xfrm>
            <a:prstGeom prst="rect">
              <a:avLst/>
            </a:prstGeom>
            <a:solidFill>
              <a:srgbClr val="2B2E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2801992" y="4974946"/>
              <a:ext cx="155149" cy="250176"/>
              <a:chOff x="6967538" y="6365875"/>
              <a:chExt cx="127000" cy="204787"/>
            </a:xfrm>
            <a:solidFill>
              <a:schemeClr val="bg1"/>
            </a:solidFill>
          </p:grpSpPr>
          <p:sp>
            <p:nvSpPr>
              <p:cNvPr id="31" name="Freeform 626      (向天歌演示原创作品：www.TopPPT.cn)"/>
              <p:cNvSpPr/>
              <p:nvPr/>
            </p:nvSpPr>
            <p:spPr bwMode="auto">
              <a:xfrm>
                <a:off x="6967538" y="6423025"/>
                <a:ext cx="127000" cy="147637"/>
              </a:xfrm>
              <a:custGeom>
                <a:avLst/>
                <a:gdLst>
                  <a:gd name="T0" fmla="*/ 180 w 180"/>
                  <a:gd name="T1" fmla="*/ 68 h 209"/>
                  <a:gd name="T2" fmla="*/ 180 w 180"/>
                  <a:gd name="T3" fmla="*/ 15 h 209"/>
                  <a:gd name="T4" fmla="*/ 156 w 180"/>
                  <a:gd name="T5" fmla="*/ 15 h 209"/>
                  <a:gd name="T6" fmla="*/ 156 w 180"/>
                  <a:gd name="T7" fmla="*/ 68 h 209"/>
                  <a:gd name="T8" fmla="*/ 92 w 180"/>
                  <a:gd name="T9" fmla="*/ 132 h 209"/>
                  <a:gd name="T10" fmla="*/ 91 w 180"/>
                  <a:gd name="T11" fmla="*/ 132 h 209"/>
                  <a:gd name="T12" fmla="*/ 90 w 180"/>
                  <a:gd name="T13" fmla="*/ 132 h 209"/>
                  <a:gd name="T14" fmla="*/ 90 w 180"/>
                  <a:gd name="T15" fmla="*/ 132 h 209"/>
                  <a:gd name="T16" fmla="*/ 89 w 180"/>
                  <a:gd name="T17" fmla="*/ 132 h 209"/>
                  <a:gd name="T18" fmla="*/ 24 w 180"/>
                  <a:gd name="T19" fmla="*/ 68 h 209"/>
                  <a:gd name="T20" fmla="*/ 24 w 180"/>
                  <a:gd name="T21" fmla="*/ 15 h 209"/>
                  <a:gd name="T22" fmla="*/ 0 w 180"/>
                  <a:gd name="T23" fmla="*/ 15 h 209"/>
                  <a:gd name="T24" fmla="*/ 0 w 180"/>
                  <a:gd name="T25" fmla="*/ 68 h 209"/>
                  <a:gd name="T26" fmla="*/ 76 w 180"/>
                  <a:gd name="T27" fmla="*/ 156 h 209"/>
                  <a:gd name="T28" fmla="*/ 76 w 180"/>
                  <a:gd name="T29" fmla="*/ 194 h 209"/>
                  <a:gd name="T30" fmla="*/ 22 w 180"/>
                  <a:gd name="T31" fmla="*/ 209 h 209"/>
                  <a:gd name="T32" fmla="*/ 159 w 180"/>
                  <a:gd name="T33" fmla="*/ 209 h 209"/>
                  <a:gd name="T34" fmla="*/ 104 w 180"/>
                  <a:gd name="T35" fmla="*/ 193 h 209"/>
                  <a:gd name="T36" fmla="*/ 104 w 180"/>
                  <a:gd name="T37" fmla="*/ 156 h 209"/>
                  <a:gd name="T38" fmla="*/ 180 w 180"/>
                  <a:gd name="T39" fmla="*/ 68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0" h="209">
                    <a:moveTo>
                      <a:pt x="180" y="68"/>
                    </a:moveTo>
                    <a:cubicBezTo>
                      <a:pt x="180" y="68"/>
                      <a:pt x="180" y="38"/>
                      <a:pt x="180" y="15"/>
                    </a:cubicBezTo>
                    <a:cubicBezTo>
                      <a:pt x="180" y="0"/>
                      <a:pt x="156" y="0"/>
                      <a:pt x="156" y="15"/>
                    </a:cubicBezTo>
                    <a:cubicBezTo>
                      <a:pt x="156" y="38"/>
                      <a:pt x="156" y="68"/>
                      <a:pt x="156" y="68"/>
                    </a:cubicBezTo>
                    <a:cubicBezTo>
                      <a:pt x="156" y="104"/>
                      <a:pt x="128" y="132"/>
                      <a:pt x="92" y="132"/>
                    </a:cubicBezTo>
                    <a:cubicBezTo>
                      <a:pt x="92" y="132"/>
                      <a:pt x="91" y="132"/>
                      <a:pt x="91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89" y="132"/>
                      <a:pt x="89" y="132"/>
                    </a:cubicBezTo>
                    <a:cubicBezTo>
                      <a:pt x="53" y="132"/>
                      <a:pt x="24" y="104"/>
                      <a:pt x="24" y="68"/>
                    </a:cubicBezTo>
                    <a:cubicBezTo>
                      <a:pt x="24" y="68"/>
                      <a:pt x="24" y="38"/>
                      <a:pt x="24" y="15"/>
                    </a:cubicBezTo>
                    <a:cubicBezTo>
                      <a:pt x="24" y="0"/>
                      <a:pt x="0" y="0"/>
                      <a:pt x="0" y="15"/>
                    </a:cubicBezTo>
                    <a:cubicBezTo>
                      <a:pt x="0" y="22"/>
                      <a:pt x="0" y="68"/>
                      <a:pt x="0" y="68"/>
                    </a:cubicBezTo>
                    <a:cubicBezTo>
                      <a:pt x="0" y="113"/>
                      <a:pt x="33" y="149"/>
                      <a:pt x="76" y="156"/>
                    </a:cubicBezTo>
                    <a:cubicBezTo>
                      <a:pt x="76" y="194"/>
                      <a:pt x="76" y="194"/>
                      <a:pt x="76" y="194"/>
                    </a:cubicBezTo>
                    <a:cubicBezTo>
                      <a:pt x="22" y="209"/>
                      <a:pt x="22" y="209"/>
                      <a:pt x="22" y="209"/>
                    </a:cubicBezTo>
                    <a:cubicBezTo>
                      <a:pt x="159" y="209"/>
                      <a:pt x="159" y="209"/>
                      <a:pt x="159" y="209"/>
                    </a:cubicBezTo>
                    <a:cubicBezTo>
                      <a:pt x="104" y="193"/>
                      <a:pt x="104" y="193"/>
                      <a:pt x="104" y="193"/>
                    </a:cubicBezTo>
                    <a:cubicBezTo>
                      <a:pt x="104" y="156"/>
                      <a:pt x="104" y="156"/>
                      <a:pt x="104" y="156"/>
                    </a:cubicBezTo>
                    <a:cubicBezTo>
                      <a:pt x="147" y="150"/>
                      <a:pt x="180" y="113"/>
                      <a:pt x="180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627      (向天歌演示原创作品：www.TopPPT.cn)"/>
              <p:cNvSpPr/>
              <p:nvPr/>
            </p:nvSpPr>
            <p:spPr bwMode="auto">
              <a:xfrm>
                <a:off x="7000875" y="6365875"/>
                <a:ext cx="61912" cy="134937"/>
              </a:xfrm>
              <a:custGeom>
                <a:avLst/>
                <a:gdLst>
                  <a:gd name="T0" fmla="*/ 43 w 87"/>
                  <a:gd name="T1" fmla="*/ 190 h 190"/>
                  <a:gd name="T2" fmla="*/ 43 w 87"/>
                  <a:gd name="T3" fmla="*/ 190 h 190"/>
                  <a:gd name="T4" fmla="*/ 44 w 87"/>
                  <a:gd name="T5" fmla="*/ 190 h 190"/>
                  <a:gd name="T6" fmla="*/ 87 w 87"/>
                  <a:gd name="T7" fmla="*/ 147 h 190"/>
                  <a:gd name="T8" fmla="*/ 87 w 87"/>
                  <a:gd name="T9" fmla="*/ 43 h 190"/>
                  <a:gd name="T10" fmla="*/ 44 w 87"/>
                  <a:gd name="T11" fmla="*/ 0 h 190"/>
                  <a:gd name="T12" fmla="*/ 43 w 87"/>
                  <a:gd name="T13" fmla="*/ 0 h 190"/>
                  <a:gd name="T14" fmla="*/ 43 w 87"/>
                  <a:gd name="T15" fmla="*/ 0 h 190"/>
                  <a:gd name="T16" fmla="*/ 0 w 87"/>
                  <a:gd name="T17" fmla="*/ 43 h 190"/>
                  <a:gd name="T18" fmla="*/ 0 w 87"/>
                  <a:gd name="T19" fmla="*/ 147 h 190"/>
                  <a:gd name="T20" fmla="*/ 43 w 87"/>
                  <a:gd name="T21" fmla="*/ 19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7" h="190">
                    <a:moveTo>
                      <a:pt x="43" y="190"/>
                    </a:moveTo>
                    <a:cubicBezTo>
                      <a:pt x="43" y="190"/>
                      <a:pt x="43" y="190"/>
                      <a:pt x="43" y="190"/>
                    </a:cubicBezTo>
                    <a:cubicBezTo>
                      <a:pt x="44" y="190"/>
                      <a:pt x="44" y="190"/>
                      <a:pt x="44" y="190"/>
                    </a:cubicBezTo>
                    <a:cubicBezTo>
                      <a:pt x="68" y="190"/>
                      <a:pt x="87" y="171"/>
                      <a:pt x="87" y="147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87" y="19"/>
                      <a:pt x="68" y="0"/>
                      <a:pt x="44" y="0"/>
                    </a:cubicBezTo>
                    <a:cubicBezTo>
                      <a:pt x="44" y="0"/>
                      <a:pt x="44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19"/>
                      <a:pt x="0" y="43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1"/>
                      <a:pt x="19" y="190"/>
                      <a:pt x="43" y="1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2" name="Group 11      (向天歌演示原创作品：www.TopPPT.cn)"/>
          <p:cNvGrpSpPr/>
          <p:nvPr/>
        </p:nvGrpSpPr>
        <p:grpSpPr>
          <a:xfrm>
            <a:off x="3538220" y="4225290"/>
            <a:ext cx="2173605" cy="402590"/>
            <a:chOff x="3147050" y="4898862"/>
            <a:chExt cx="1802219" cy="402345"/>
          </a:xfrm>
        </p:grpSpPr>
        <p:sp>
          <p:nvSpPr>
            <p:cNvPr id="34" name="Rectangle 33      (向天歌演示原创作品：www.TopPPT.cn)"/>
            <p:cNvSpPr/>
            <p:nvPr/>
          </p:nvSpPr>
          <p:spPr>
            <a:xfrm flipV="1">
              <a:off x="3147050" y="4898862"/>
              <a:ext cx="1620152" cy="402345"/>
            </a:xfrm>
            <a:prstGeom prst="rect">
              <a:avLst/>
            </a:prstGeom>
            <a:solidFill>
              <a:srgbClr val="2B2E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6" name="TextBox 35      (向天歌演示原创作品：www.TopPPT.cn)"/>
            <p:cNvSpPr txBox="1"/>
            <p:nvPr/>
          </p:nvSpPr>
          <p:spPr>
            <a:xfrm>
              <a:off x="3171269" y="4922996"/>
              <a:ext cx="1778000" cy="321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文鼎霹靂體" panose="02010609010101010101" pitchFamily="49" charset="-120"/>
                </a:rPr>
                <a:t>foundation design</a:t>
              </a:r>
              <a:endParaRPr lang="zh-CN" altLang="en-US" sz="15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鼎霹靂體" panose="02010609010101010101" pitchFamily="49" charset="-120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2643505" y="3181350"/>
            <a:ext cx="3237230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685165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kern="1200" cap="none" spc="0" normalizeH="0" baseline="0" noProof="0" dirty="0">
                <a:solidFill>
                  <a:srgbClr val="2B2E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第二部分美工基础设计技能</a:t>
            </a:r>
            <a:endParaRPr kumimoji="0" lang="zh-CN" altLang="en-US" sz="2000" kern="1200" cap="none" spc="0" normalizeH="0" baseline="0" noProof="0" dirty="0">
              <a:solidFill>
                <a:srgbClr val="2B2E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1895475" y="1755140"/>
            <a:ext cx="50927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685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2E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cs typeface="+mn-cs"/>
              </a:rPr>
              <a:t>《色彩基础与应用技巧》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2B2E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52 0.00023 L -3.51034E-6 0.00023 " pathEditMode="relative" rAng="0" ptsTypes="AA">
                                      <p:cBhvr>
                                        <p:cTn id="22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469 0.000000 L 0.000000 0.000000 " pathEditMode="relative" ptsTypes="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5" grpId="0" animBg="1"/>
      <p:bldP spid="6" grpId="0"/>
      <p:bldP spid="6" grpId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260350"/>
            <a:ext cx="680085" cy="431800"/>
            <a:chOff x="0" y="410"/>
            <a:chExt cx="1071" cy="680"/>
          </a:xfrm>
        </p:grpSpPr>
        <p:sp>
          <p:nvSpPr>
            <p:cNvPr id="6" name="Rectangle 3      (向天歌演示原创作品：www.TopPPT.cn)"/>
            <p:cNvSpPr/>
            <p:nvPr/>
          </p:nvSpPr>
          <p:spPr>
            <a:xfrm>
              <a:off x="0" y="410"/>
              <a:ext cx="642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7" name="Rectangle 4      (向天歌演示原创作品：www.TopPPT.cn)"/>
            <p:cNvSpPr/>
            <p:nvPr/>
          </p:nvSpPr>
          <p:spPr>
            <a:xfrm>
              <a:off x="755" y="410"/>
              <a:ext cx="113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" name="Rectangle 5      (向天歌演示原创作品：www.TopPPT.cn)"/>
            <p:cNvSpPr/>
            <p:nvPr/>
          </p:nvSpPr>
          <p:spPr>
            <a:xfrm>
              <a:off x="971" y="731"/>
              <a:ext cx="100" cy="353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TextBox 6      (向天歌演示原创作品：www.TopPPT.cn)"/>
          <p:cNvSpPr txBox="1"/>
          <p:nvPr/>
        </p:nvSpPr>
        <p:spPr>
          <a:xfrm>
            <a:off x="680085" y="375920"/>
            <a:ext cx="2481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美工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基础设计技能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1343472" y="1124744"/>
            <a:ext cx="9120693" cy="1064074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lvl="0" defTabSz="1216025">
              <a:lnSpc>
                <a:spcPct val="110000"/>
              </a:lnSpc>
              <a:spcBef>
                <a:spcPct val="2000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夏天的天气炎热潮湿，是充满阳光活力的季节，植物达到生长的巅峰时期。表现夏天的色彩热情而强烈，具代表性的色相有青色、蓝色、绿色、红色、黄色、色调以鲜明、强烈为主 ，色彩对比度比较强，以表现夏季的活力和动感，大量青、蓝搭配少量鲜艳的红、橙、黄等暖色可以表现出夏季需求的清凉感。</a:t>
            </a:r>
            <a:endParaRPr lang="zh-CN" altLang="en-US" sz="16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0484" y="2188818"/>
            <a:ext cx="8266667" cy="419047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260350"/>
            <a:ext cx="680085" cy="431800"/>
            <a:chOff x="0" y="410"/>
            <a:chExt cx="1071" cy="680"/>
          </a:xfrm>
        </p:grpSpPr>
        <p:sp>
          <p:nvSpPr>
            <p:cNvPr id="6" name="Rectangle 3      (向天歌演示原创作品：www.TopPPT.cn)"/>
            <p:cNvSpPr/>
            <p:nvPr/>
          </p:nvSpPr>
          <p:spPr>
            <a:xfrm>
              <a:off x="0" y="410"/>
              <a:ext cx="642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7" name="Rectangle 4      (向天歌演示原创作品：www.TopPPT.cn)"/>
            <p:cNvSpPr/>
            <p:nvPr/>
          </p:nvSpPr>
          <p:spPr>
            <a:xfrm>
              <a:off x="755" y="410"/>
              <a:ext cx="113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" name="Rectangle 5      (向天歌演示原创作品：www.TopPPT.cn)"/>
            <p:cNvSpPr/>
            <p:nvPr/>
          </p:nvSpPr>
          <p:spPr>
            <a:xfrm>
              <a:off x="971" y="731"/>
              <a:ext cx="100" cy="353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TextBox 6      (向天歌演示原创作品：www.TopPPT.cn)"/>
          <p:cNvSpPr txBox="1"/>
          <p:nvPr/>
        </p:nvSpPr>
        <p:spPr>
          <a:xfrm>
            <a:off x="680085" y="375920"/>
            <a:ext cx="2481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美工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基础设计技能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1343472" y="1124744"/>
            <a:ext cx="9120693" cy="79323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lvl="0" defTabSz="1216025">
              <a:lnSpc>
                <a:spcPct val="110000"/>
              </a:lnSpc>
              <a:spcBef>
                <a:spcPct val="2000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秋天的天气逐渐转凉，雨水变少，植物开始枯萎、凋零。但秋天同时也象征收获的季节，成熟的果实带来无限的喜悦和满足。表现秋天的色彩醇厚而温暖，以橙色系色彩为基调，色调以浓、钝为主，整体给人温暖、充实的感觉。</a:t>
            </a:r>
            <a:endParaRPr lang="zh-CN" altLang="en-US" sz="16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3552" y="2132856"/>
            <a:ext cx="8000000" cy="408571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260350"/>
            <a:ext cx="680085" cy="431800"/>
            <a:chOff x="0" y="410"/>
            <a:chExt cx="1071" cy="680"/>
          </a:xfrm>
        </p:grpSpPr>
        <p:sp>
          <p:nvSpPr>
            <p:cNvPr id="6" name="Rectangle 3      (向天歌演示原创作品：www.TopPPT.cn)"/>
            <p:cNvSpPr/>
            <p:nvPr/>
          </p:nvSpPr>
          <p:spPr>
            <a:xfrm>
              <a:off x="0" y="410"/>
              <a:ext cx="642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7" name="Rectangle 4      (向天歌演示原创作品：www.TopPPT.cn)"/>
            <p:cNvSpPr/>
            <p:nvPr/>
          </p:nvSpPr>
          <p:spPr>
            <a:xfrm>
              <a:off x="755" y="410"/>
              <a:ext cx="113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" name="Rectangle 5      (向天歌演示原创作品：www.TopPPT.cn)"/>
            <p:cNvSpPr/>
            <p:nvPr/>
          </p:nvSpPr>
          <p:spPr>
            <a:xfrm>
              <a:off x="971" y="731"/>
              <a:ext cx="100" cy="353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TextBox 6      (向天歌演示原创作品：www.TopPPT.cn)"/>
          <p:cNvSpPr txBox="1"/>
          <p:nvPr/>
        </p:nvSpPr>
        <p:spPr>
          <a:xfrm>
            <a:off x="680085" y="375920"/>
            <a:ext cx="2481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美工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基础设计技能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1343472" y="1124744"/>
            <a:ext cx="9120693" cy="1064074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lvl="0" defTabSz="1216025">
              <a:lnSpc>
                <a:spcPct val="110000"/>
              </a:lnSpc>
              <a:spcBef>
                <a:spcPct val="2000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冬天的天气凛、寒冷，树木只剩下的枝干，人们也裹上厚实的棉衣，行动也变得迟缓，整个世界仿佛都没什么活力，先得静谧而韵意深藏。表现冬季的色彩枯淡而寒冷，色相以冷色系的青色以及无彩色白色为基调，低纯度的褐色和绿色表现冬季毫无生机的植物，而鲜艳的红色是冬末时圣诞节、春节的象征，为寒冬带来慢慢的祝福和暖意。</a:t>
            </a:r>
            <a:endParaRPr lang="zh-CN" altLang="en-US" sz="16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3143" y="2348880"/>
            <a:ext cx="8085714" cy="434285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2255" b="33585"/>
          <a:stretch>
            <a:fillRect/>
          </a:stretch>
        </p:blipFill>
        <p:spPr>
          <a:xfrm rot="16200000">
            <a:off x="10303883" y="4847485"/>
            <a:ext cx="1535508" cy="2451183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-287020" y="2423160"/>
            <a:ext cx="6410325" cy="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" name="Freeform 56"/>
          <p:cNvSpPr/>
          <p:nvPr/>
        </p:nvSpPr>
        <p:spPr>
          <a:xfrm>
            <a:off x="4558665" y="2423160"/>
            <a:ext cx="1565275" cy="85725"/>
          </a:xfrm>
          <a:custGeom>
            <a:avLst/>
            <a:gdLst>
              <a:gd name="txL" fmla="*/ 0 w 2385"/>
              <a:gd name="txT" fmla="*/ 0 h 425"/>
              <a:gd name="txR" fmla="*/ 2385 w 2385"/>
              <a:gd name="txB" fmla="*/ 425 h 425"/>
            </a:gdLst>
            <a:ahLst/>
            <a:cxnLst>
              <a:cxn ang="0">
                <a:pos x="2147483646" y="0"/>
              </a:cxn>
              <a:cxn ang="0">
                <a:pos x="0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txL" t="txT" r="txR" b="txB"/>
            <a:pathLst>
              <a:path w="2385" h="425">
                <a:moveTo>
                  <a:pt x="2353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25"/>
                  <a:pt x="0" y="425"/>
                  <a:pt x="0" y="425"/>
                </a:cubicBezTo>
                <a:cubicBezTo>
                  <a:pt x="2353" y="425"/>
                  <a:pt x="2353" y="425"/>
                  <a:pt x="2353" y="425"/>
                </a:cubicBezTo>
                <a:cubicBezTo>
                  <a:pt x="2370" y="425"/>
                  <a:pt x="2385" y="411"/>
                  <a:pt x="2385" y="393"/>
                </a:cubicBezTo>
                <a:cubicBezTo>
                  <a:pt x="2385" y="32"/>
                  <a:pt x="2385" y="32"/>
                  <a:pt x="2385" y="32"/>
                </a:cubicBezTo>
                <a:cubicBezTo>
                  <a:pt x="2385" y="15"/>
                  <a:pt x="2370" y="0"/>
                  <a:pt x="2353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</a:ln>
        </p:spPr>
        <p:txBody>
          <a:bodyPr wrap="square" lIns="102065" tIns="0" rIns="0" bIns="34019" anchor="ctr" anchorCtr="0"/>
          <a:lstStyle/>
          <a:p>
            <a:pPr>
              <a:lnSpc>
                <a:spcPct val="100000"/>
              </a:lnSpc>
            </a:pPr>
            <a:endParaRPr lang="zh-CN" altLang="en-US" b="1" dirty="0">
              <a:solidFill>
                <a:srgbClr val="FFFFFF"/>
              </a:solidFill>
              <a:latin typeface="幼圆" panose="02010509060101010101" pitchFamily="1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48"/>
          <p:cNvSpPr txBox="1"/>
          <p:nvPr/>
        </p:nvSpPr>
        <p:spPr>
          <a:xfrm>
            <a:off x="2743835" y="2829560"/>
            <a:ext cx="642429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>
              <a:lnSpc>
                <a:spcPct val="120000"/>
              </a:lnSpc>
              <a:defRPr/>
            </a:pPr>
            <a:r>
              <a:rPr lang="en-US" altLang="zh-CN" sz="3200" b="1" dirty="0" smtClean="0">
                <a:solidFill>
                  <a:srgbClr val="1678A8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03</a:t>
            </a:r>
            <a:r>
              <a:rPr lang="zh-CN" altLang="en-US" sz="3200" b="1" dirty="0">
                <a:solidFill>
                  <a:srgbClr val="1678A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、具有地域特色的配色方案</a:t>
            </a:r>
            <a:endParaRPr lang="zh-CN" altLang="en-US" sz="1400" b="1" dirty="0" smtClean="0">
              <a:solidFill>
                <a:srgbClr val="1678A8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260350"/>
            <a:ext cx="680085" cy="431800"/>
            <a:chOff x="0" y="410"/>
            <a:chExt cx="1071" cy="680"/>
          </a:xfrm>
        </p:grpSpPr>
        <p:sp>
          <p:nvSpPr>
            <p:cNvPr id="6" name="Rectangle 3      (向天歌演示原创作品：www.TopPPT.cn)"/>
            <p:cNvSpPr/>
            <p:nvPr/>
          </p:nvSpPr>
          <p:spPr>
            <a:xfrm>
              <a:off x="0" y="410"/>
              <a:ext cx="642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7" name="Rectangle 4      (向天歌演示原创作品：www.TopPPT.cn)"/>
            <p:cNvSpPr/>
            <p:nvPr/>
          </p:nvSpPr>
          <p:spPr>
            <a:xfrm>
              <a:off x="755" y="410"/>
              <a:ext cx="113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" name="Rectangle 5      (向天歌演示原创作品：www.TopPPT.cn)"/>
            <p:cNvSpPr/>
            <p:nvPr/>
          </p:nvSpPr>
          <p:spPr>
            <a:xfrm>
              <a:off x="971" y="731"/>
              <a:ext cx="100" cy="353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TextBox 6      (向天歌演示原创作品：www.TopPPT.cn)"/>
          <p:cNvSpPr txBox="1"/>
          <p:nvPr/>
        </p:nvSpPr>
        <p:spPr>
          <a:xfrm>
            <a:off x="680085" y="375920"/>
            <a:ext cx="2481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美工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基础设计技能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ldLvl="0" animBg="1"/>
      <p:bldP spid="12" grpId="0"/>
      <p:bldP spid="12" grpId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260350"/>
            <a:ext cx="680085" cy="431800"/>
            <a:chOff x="0" y="410"/>
            <a:chExt cx="1071" cy="680"/>
          </a:xfrm>
        </p:grpSpPr>
        <p:sp>
          <p:nvSpPr>
            <p:cNvPr id="6" name="Rectangle 3      (向天歌演示原创作品：www.TopPPT.cn)"/>
            <p:cNvSpPr/>
            <p:nvPr/>
          </p:nvSpPr>
          <p:spPr>
            <a:xfrm>
              <a:off x="0" y="410"/>
              <a:ext cx="642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7" name="Rectangle 4      (向天歌演示原创作品：www.TopPPT.cn)"/>
            <p:cNvSpPr/>
            <p:nvPr/>
          </p:nvSpPr>
          <p:spPr>
            <a:xfrm>
              <a:off x="755" y="410"/>
              <a:ext cx="113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" name="Rectangle 5      (向天歌演示原创作品：www.TopPPT.cn)"/>
            <p:cNvSpPr/>
            <p:nvPr/>
          </p:nvSpPr>
          <p:spPr>
            <a:xfrm>
              <a:off x="971" y="731"/>
              <a:ext cx="100" cy="353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TextBox 6      (向天歌演示原创作品：www.TopPPT.cn)"/>
          <p:cNvSpPr txBox="1"/>
          <p:nvPr/>
        </p:nvSpPr>
        <p:spPr>
          <a:xfrm>
            <a:off x="680085" y="375920"/>
            <a:ext cx="2481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美工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基础设计技能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1343472" y="1124744"/>
            <a:ext cx="9120693" cy="52238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lvl="0" defTabSz="1216025">
              <a:lnSpc>
                <a:spcPct val="110000"/>
              </a:lnSpc>
              <a:spcBef>
                <a:spcPct val="2000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中式古风的配色肯定少不了红色，象征着光明、生机、温暖和希望，明度较低，以暖色调为主。瓷器的青色和白色，皇室的紫色和黄色，中国画的水墨灰和黑色，这些都体现了中式古风配色的丰富多样。</a:t>
            </a:r>
            <a:endParaRPr lang="zh-CN" altLang="en-US" sz="16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15047" y="1844824"/>
            <a:ext cx="7961905" cy="450476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260350"/>
            <a:ext cx="680085" cy="431800"/>
            <a:chOff x="0" y="410"/>
            <a:chExt cx="1071" cy="680"/>
          </a:xfrm>
        </p:grpSpPr>
        <p:sp>
          <p:nvSpPr>
            <p:cNvPr id="6" name="Rectangle 3      (向天歌演示原创作品：www.TopPPT.cn)"/>
            <p:cNvSpPr/>
            <p:nvPr/>
          </p:nvSpPr>
          <p:spPr>
            <a:xfrm>
              <a:off x="0" y="410"/>
              <a:ext cx="642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7" name="Rectangle 4      (向天歌演示原创作品：www.TopPPT.cn)"/>
            <p:cNvSpPr/>
            <p:nvPr/>
          </p:nvSpPr>
          <p:spPr>
            <a:xfrm>
              <a:off x="755" y="410"/>
              <a:ext cx="113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" name="Rectangle 5      (向天歌演示原创作品：www.TopPPT.cn)"/>
            <p:cNvSpPr/>
            <p:nvPr/>
          </p:nvSpPr>
          <p:spPr>
            <a:xfrm>
              <a:off x="971" y="731"/>
              <a:ext cx="100" cy="353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TextBox 6      (向天歌演示原创作品：www.TopPPT.cn)"/>
          <p:cNvSpPr txBox="1"/>
          <p:nvPr/>
        </p:nvSpPr>
        <p:spPr>
          <a:xfrm>
            <a:off x="680085" y="375920"/>
            <a:ext cx="2481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美工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基础设计技能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1343472" y="1124744"/>
            <a:ext cx="9120693" cy="79323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lvl="0" defTabSz="1216025">
              <a:lnSpc>
                <a:spcPct val="110000"/>
              </a:lnSpc>
              <a:spcBef>
                <a:spcPct val="2000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日式和风色调以暗、钝、弱的蓝、绿、黄色为主，明度较高，纯度较低。偏冷的蓝绿色和蓝灰色表达朴素、冷静的情感。局部色调的明度较高，轻柔浅淡、有透明感，明亮的黄色搭配柔和色调增加了质朴感。</a:t>
            </a:r>
            <a:endParaRPr lang="zh-CN" altLang="en-US" sz="16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5294" y="2204864"/>
            <a:ext cx="4704762" cy="9904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199" y="2780928"/>
            <a:ext cx="8295238" cy="344761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260350"/>
            <a:ext cx="680085" cy="431800"/>
            <a:chOff x="0" y="410"/>
            <a:chExt cx="1071" cy="680"/>
          </a:xfrm>
        </p:grpSpPr>
        <p:sp>
          <p:nvSpPr>
            <p:cNvPr id="6" name="Rectangle 3      (向天歌演示原创作品：www.TopPPT.cn)"/>
            <p:cNvSpPr/>
            <p:nvPr/>
          </p:nvSpPr>
          <p:spPr>
            <a:xfrm>
              <a:off x="0" y="410"/>
              <a:ext cx="642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7" name="Rectangle 4      (向天歌演示原创作品：www.TopPPT.cn)"/>
            <p:cNvSpPr/>
            <p:nvPr/>
          </p:nvSpPr>
          <p:spPr>
            <a:xfrm>
              <a:off x="755" y="410"/>
              <a:ext cx="113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" name="Rectangle 5      (向天歌演示原创作品：www.TopPPT.cn)"/>
            <p:cNvSpPr/>
            <p:nvPr/>
          </p:nvSpPr>
          <p:spPr>
            <a:xfrm>
              <a:off x="971" y="731"/>
              <a:ext cx="100" cy="353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TextBox 6      (向天歌演示原创作品：www.TopPPT.cn)"/>
          <p:cNvSpPr txBox="1"/>
          <p:nvPr/>
        </p:nvSpPr>
        <p:spPr>
          <a:xfrm>
            <a:off x="680085" y="375920"/>
            <a:ext cx="2481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美工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基础设计技能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1343472" y="1124744"/>
            <a:ext cx="9120693" cy="52238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lvl="0" defTabSz="1216025">
              <a:lnSpc>
                <a:spcPct val="110000"/>
              </a:lnSpc>
              <a:spcBef>
                <a:spcPct val="2000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美式田园风突出格调，清婉、惬意，外观雅致休闲，侧重甜美，色彩多以淡雅的板岩色和古董白居多，一般使用暖色，简洁明快，适合现代人的生活。</a:t>
            </a:r>
            <a:endParaRPr lang="zh-CN" altLang="en-US" sz="16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0484" y="1844824"/>
            <a:ext cx="7866667" cy="447619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260350"/>
            <a:ext cx="680085" cy="431800"/>
            <a:chOff x="0" y="410"/>
            <a:chExt cx="1071" cy="680"/>
          </a:xfrm>
        </p:grpSpPr>
        <p:sp>
          <p:nvSpPr>
            <p:cNvPr id="6" name="Rectangle 3      (向天歌演示原创作品：www.TopPPT.cn)"/>
            <p:cNvSpPr/>
            <p:nvPr/>
          </p:nvSpPr>
          <p:spPr>
            <a:xfrm>
              <a:off x="0" y="410"/>
              <a:ext cx="642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7" name="Rectangle 4      (向天歌演示原创作品：www.TopPPT.cn)"/>
            <p:cNvSpPr/>
            <p:nvPr/>
          </p:nvSpPr>
          <p:spPr>
            <a:xfrm>
              <a:off x="755" y="410"/>
              <a:ext cx="113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" name="Rectangle 5      (向天歌演示原创作品：www.TopPPT.cn)"/>
            <p:cNvSpPr/>
            <p:nvPr/>
          </p:nvSpPr>
          <p:spPr>
            <a:xfrm>
              <a:off x="971" y="731"/>
              <a:ext cx="100" cy="353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TextBox 6      (向天歌演示原创作品：www.TopPPT.cn)"/>
          <p:cNvSpPr txBox="1"/>
          <p:nvPr/>
        </p:nvSpPr>
        <p:spPr>
          <a:xfrm>
            <a:off x="680085" y="375920"/>
            <a:ext cx="2481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美工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基础设计技能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1343472" y="1124744"/>
            <a:ext cx="9120693" cy="52238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lvl="0" defTabSz="1216025">
              <a:lnSpc>
                <a:spcPct val="110000"/>
              </a:lnSpc>
              <a:spcBef>
                <a:spcPct val="2000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地中海风格最典型的配色就是蓝色与白色，以柔和的色调和简洁大气的色彩组合为主，色相以海蓝色和无彩色的灰白色为基调，明度和纯度较高，色彩样式大胆而自由。</a:t>
            </a:r>
            <a:endParaRPr lang="zh-CN" altLang="en-US" sz="16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7428" y="1844824"/>
            <a:ext cx="7857143" cy="24761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107" y="4293096"/>
            <a:ext cx="7933333" cy="2000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2255" b="33585"/>
          <a:stretch>
            <a:fillRect/>
          </a:stretch>
        </p:blipFill>
        <p:spPr>
          <a:xfrm rot="16200000">
            <a:off x="10303883" y="4847485"/>
            <a:ext cx="1535508" cy="2451183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-287020" y="2423160"/>
            <a:ext cx="6410325" cy="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" name="Freeform 56"/>
          <p:cNvSpPr/>
          <p:nvPr/>
        </p:nvSpPr>
        <p:spPr>
          <a:xfrm>
            <a:off x="4558665" y="2423160"/>
            <a:ext cx="1565275" cy="85725"/>
          </a:xfrm>
          <a:custGeom>
            <a:avLst/>
            <a:gdLst>
              <a:gd name="txL" fmla="*/ 0 w 2385"/>
              <a:gd name="txT" fmla="*/ 0 h 425"/>
              <a:gd name="txR" fmla="*/ 2385 w 2385"/>
              <a:gd name="txB" fmla="*/ 425 h 425"/>
            </a:gdLst>
            <a:ahLst/>
            <a:cxnLst>
              <a:cxn ang="0">
                <a:pos x="2147483646" y="0"/>
              </a:cxn>
              <a:cxn ang="0">
                <a:pos x="0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txL" t="txT" r="txR" b="txB"/>
            <a:pathLst>
              <a:path w="2385" h="425">
                <a:moveTo>
                  <a:pt x="2353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25"/>
                  <a:pt x="0" y="425"/>
                  <a:pt x="0" y="425"/>
                </a:cubicBezTo>
                <a:cubicBezTo>
                  <a:pt x="2353" y="425"/>
                  <a:pt x="2353" y="425"/>
                  <a:pt x="2353" y="425"/>
                </a:cubicBezTo>
                <a:cubicBezTo>
                  <a:pt x="2370" y="425"/>
                  <a:pt x="2385" y="411"/>
                  <a:pt x="2385" y="393"/>
                </a:cubicBezTo>
                <a:cubicBezTo>
                  <a:pt x="2385" y="32"/>
                  <a:pt x="2385" y="32"/>
                  <a:pt x="2385" y="32"/>
                </a:cubicBezTo>
                <a:cubicBezTo>
                  <a:pt x="2385" y="15"/>
                  <a:pt x="2370" y="0"/>
                  <a:pt x="2353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</a:ln>
        </p:spPr>
        <p:txBody>
          <a:bodyPr wrap="square" lIns="102065" tIns="0" rIns="0" bIns="34019" anchor="ctr" anchorCtr="0"/>
          <a:lstStyle/>
          <a:p>
            <a:pPr>
              <a:lnSpc>
                <a:spcPct val="100000"/>
              </a:lnSpc>
            </a:pPr>
            <a:endParaRPr lang="zh-CN" altLang="en-US" b="1" dirty="0">
              <a:solidFill>
                <a:srgbClr val="FFFFFF"/>
              </a:solidFill>
              <a:latin typeface="幼圆" panose="02010509060101010101" pitchFamily="1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48"/>
          <p:cNvSpPr txBox="1"/>
          <p:nvPr/>
        </p:nvSpPr>
        <p:spPr>
          <a:xfrm>
            <a:off x="2743835" y="2829560"/>
            <a:ext cx="6424295" cy="6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>
              <a:lnSpc>
                <a:spcPct val="120000"/>
              </a:lnSpc>
              <a:defRPr/>
            </a:pPr>
            <a:r>
              <a:rPr lang="en-US" altLang="zh-CN" sz="3200" b="1" dirty="0" smtClean="0">
                <a:solidFill>
                  <a:srgbClr val="1678A8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04</a:t>
            </a:r>
            <a:r>
              <a:rPr lang="zh-CN" altLang="en-US" sz="3200" b="1" dirty="0">
                <a:solidFill>
                  <a:srgbClr val="1678A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、具有年龄特色的配色方案</a:t>
            </a:r>
            <a:endParaRPr lang="zh-CN" altLang="en-US" sz="3200" b="1" dirty="0">
              <a:solidFill>
                <a:srgbClr val="1678A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260350"/>
            <a:ext cx="680085" cy="431800"/>
            <a:chOff x="0" y="410"/>
            <a:chExt cx="1071" cy="680"/>
          </a:xfrm>
        </p:grpSpPr>
        <p:sp>
          <p:nvSpPr>
            <p:cNvPr id="6" name="Rectangle 3      (向天歌演示原创作品：www.TopPPT.cn)"/>
            <p:cNvSpPr/>
            <p:nvPr/>
          </p:nvSpPr>
          <p:spPr>
            <a:xfrm>
              <a:off x="0" y="410"/>
              <a:ext cx="642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7" name="Rectangle 4      (向天歌演示原创作品：www.TopPPT.cn)"/>
            <p:cNvSpPr/>
            <p:nvPr/>
          </p:nvSpPr>
          <p:spPr>
            <a:xfrm>
              <a:off x="755" y="410"/>
              <a:ext cx="113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" name="Rectangle 5      (向天歌演示原创作品：www.TopPPT.cn)"/>
            <p:cNvSpPr/>
            <p:nvPr/>
          </p:nvSpPr>
          <p:spPr>
            <a:xfrm>
              <a:off x="971" y="731"/>
              <a:ext cx="100" cy="353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TextBox 6      (向天歌演示原创作品：www.TopPPT.cn)"/>
          <p:cNvSpPr txBox="1"/>
          <p:nvPr/>
        </p:nvSpPr>
        <p:spPr>
          <a:xfrm>
            <a:off x="680085" y="375920"/>
            <a:ext cx="2481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美工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基础设计技能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ldLvl="0" animBg="1"/>
      <p:bldP spid="12" grpId="0"/>
      <p:bldP spid="12" grpId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260350"/>
            <a:ext cx="680085" cy="431800"/>
            <a:chOff x="0" y="410"/>
            <a:chExt cx="1071" cy="680"/>
          </a:xfrm>
        </p:grpSpPr>
        <p:sp>
          <p:nvSpPr>
            <p:cNvPr id="6" name="Rectangle 3      (向天歌演示原创作品：www.TopPPT.cn)"/>
            <p:cNvSpPr/>
            <p:nvPr/>
          </p:nvSpPr>
          <p:spPr>
            <a:xfrm>
              <a:off x="0" y="410"/>
              <a:ext cx="642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7" name="Rectangle 4      (向天歌演示原创作品：www.TopPPT.cn)"/>
            <p:cNvSpPr/>
            <p:nvPr/>
          </p:nvSpPr>
          <p:spPr>
            <a:xfrm>
              <a:off x="755" y="410"/>
              <a:ext cx="113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" name="Rectangle 5      (向天歌演示原创作品：www.TopPPT.cn)"/>
            <p:cNvSpPr/>
            <p:nvPr/>
          </p:nvSpPr>
          <p:spPr>
            <a:xfrm>
              <a:off x="971" y="731"/>
              <a:ext cx="100" cy="353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TextBox 6      (向天歌演示原创作品：www.TopPPT.cn)"/>
          <p:cNvSpPr txBox="1"/>
          <p:nvPr/>
        </p:nvSpPr>
        <p:spPr>
          <a:xfrm>
            <a:off x="680085" y="375920"/>
            <a:ext cx="2481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美工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基础设计技能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1343472" y="1124744"/>
            <a:ext cx="9120693" cy="52238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lvl="0" defTabSz="1216025">
              <a:lnSpc>
                <a:spcPct val="110000"/>
              </a:lnSpc>
              <a:spcBef>
                <a:spcPct val="2000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儿童的配色给人天真、活泼、幼稚的感觉。色相上常用绿色、黄色、粉色为主，明度、纯度较高，色调以明度为主。粉色搭配黄色表现儿童的天真，全相型配色可以表现儿童的顽皮。</a:t>
            </a:r>
            <a:endParaRPr lang="zh-CN" altLang="en-US" sz="16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3552" y="1772816"/>
            <a:ext cx="7895238" cy="443809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椭圆 92"/>
          <p:cNvSpPr/>
          <p:nvPr/>
        </p:nvSpPr>
        <p:spPr>
          <a:xfrm>
            <a:off x="3646776" y="1680665"/>
            <a:ext cx="1400871" cy="1400869"/>
          </a:xfrm>
          <a:prstGeom prst="ellipse">
            <a:avLst/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8" name="椭圆 47"/>
          <p:cNvSpPr/>
          <p:nvPr/>
        </p:nvSpPr>
        <p:spPr>
          <a:xfrm>
            <a:off x="1815144" y="2341882"/>
            <a:ext cx="2298124" cy="2298124"/>
          </a:xfrm>
          <a:prstGeom prst="ellipse">
            <a:avLst/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0" name="椭圆 49"/>
          <p:cNvSpPr/>
          <p:nvPr/>
        </p:nvSpPr>
        <p:spPr>
          <a:xfrm>
            <a:off x="2758219" y="2282882"/>
            <a:ext cx="1896663" cy="1896663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2" name="椭圆 51"/>
          <p:cNvSpPr/>
          <p:nvPr/>
        </p:nvSpPr>
        <p:spPr>
          <a:xfrm>
            <a:off x="3891369" y="4547989"/>
            <a:ext cx="576517" cy="57651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6" name="椭圆 55"/>
          <p:cNvSpPr/>
          <p:nvPr/>
        </p:nvSpPr>
        <p:spPr>
          <a:xfrm>
            <a:off x="4611795" y="1659439"/>
            <a:ext cx="416865" cy="41686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2" name="椭圆 61"/>
          <p:cNvSpPr/>
          <p:nvPr/>
        </p:nvSpPr>
        <p:spPr>
          <a:xfrm>
            <a:off x="1826343" y="2704390"/>
            <a:ext cx="372977" cy="372976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4" name="椭圆 63"/>
          <p:cNvSpPr/>
          <p:nvPr/>
        </p:nvSpPr>
        <p:spPr>
          <a:xfrm>
            <a:off x="2699884" y="1744519"/>
            <a:ext cx="267201" cy="2672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6" name="椭圆 65"/>
          <p:cNvSpPr/>
          <p:nvPr/>
        </p:nvSpPr>
        <p:spPr>
          <a:xfrm>
            <a:off x="1623441" y="3683943"/>
            <a:ext cx="925275" cy="92527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7" name="TextBox 66"/>
          <p:cNvSpPr txBox="1"/>
          <p:nvPr/>
        </p:nvSpPr>
        <p:spPr>
          <a:xfrm>
            <a:off x="2893429" y="2855520"/>
            <a:ext cx="1574171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4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4070293" y="4707855"/>
            <a:ext cx="235557" cy="275709"/>
            <a:chOff x="-271462" y="-2203450"/>
            <a:chExt cx="698500" cy="817563"/>
          </a:xfrm>
        </p:grpSpPr>
        <p:sp>
          <p:nvSpPr>
            <p:cNvPr id="69" name="Oval 6"/>
            <p:cNvSpPr>
              <a:spLocks noChangeArrowheads="1"/>
            </p:cNvSpPr>
            <p:nvPr/>
          </p:nvSpPr>
          <p:spPr bwMode="auto">
            <a:xfrm>
              <a:off x="-106362" y="-2203450"/>
              <a:ext cx="127000" cy="1587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0" name="Freeform 7"/>
            <p:cNvSpPr>
              <a:spLocks noEditPoints="1"/>
            </p:cNvSpPr>
            <p:nvPr/>
          </p:nvSpPr>
          <p:spPr bwMode="auto">
            <a:xfrm>
              <a:off x="-271462" y="-2030412"/>
              <a:ext cx="454025" cy="641350"/>
            </a:xfrm>
            <a:custGeom>
              <a:avLst/>
              <a:gdLst>
                <a:gd name="T0" fmla="*/ 120 w 121"/>
                <a:gd name="T1" fmla="*/ 26 h 171"/>
                <a:gd name="T2" fmla="*/ 120 w 121"/>
                <a:gd name="T3" fmla="*/ 26 h 171"/>
                <a:gd name="T4" fmla="*/ 114 w 121"/>
                <a:gd name="T5" fmla="*/ 21 h 171"/>
                <a:gd name="T6" fmla="*/ 90 w 121"/>
                <a:gd name="T7" fmla="*/ 3 h 171"/>
                <a:gd name="T8" fmla="*/ 84 w 121"/>
                <a:gd name="T9" fmla="*/ 1 h 171"/>
                <a:gd name="T10" fmla="*/ 75 w 121"/>
                <a:gd name="T11" fmla="*/ 1 h 171"/>
                <a:gd name="T12" fmla="*/ 74 w 121"/>
                <a:gd name="T13" fmla="*/ 11 h 171"/>
                <a:gd name="T14" fmla="*/ 67 w 121"/>
                <a:gd name="T15" fmla="*/ 42 h 171"/>
                <a:gd name="T16" fmla="*/ 67 w 121"/>
                <a:gd name="T17" fmla="*/ 7 h 171"/>
                <a:gd name="T18" fmla="*/ 58 w 121"/>
                <a:gd name="T19" fmla="*/ 0 h 171"/>
                <a:gd name="T20" fmla="*/ 57 w 121"/>
                <a:gd name="T21" fmla="*/ 9 h 171"/>
                <a:gd name="T22" fmla="*/ 45 w 121"/>
                <a:gd name="T23" fmla="*/ 18 h 171"/>
                <a:gd name="T24" fmla="*/ 40 w 121"/>
                <a:gd name="T25" fmla="*/ 7 h 171"/>
                <a:gd name="T26" fmla="*/ 47 w 121"/>
                <a:gd name="T27" fmla="*/ 0 h 171"/>
                <a:gd name="T28" fmla="*/ 38 w 121"/>
                <a:gd name="T29" fmla="*/ 1 h 171"/>
                <a:gd name="T30" fmla="*/ 3 w 121"/>
                <a:gd name="T31" fmla="*/ 35 h 171"/>
                <a:gd name="T32" fmla="*/ 2 w 121"/>
                <a:gd name="T33" fmla="*/ 35 h 171"/>
                <a:gd name="T34" fmla="*/ 1 w 121"/>
                <a:gd name="T35" fmla="*/ 48 h 171"/>
                <a:gd name="T36" fmla="*/ 1 w 121"/>
                <a:gd name="T37" fmla="*/ 48 h 171"/>
                <a:gd name="T38" fmla="*/ 2 w 121"/>
                <a:gd name="T39" fmla="*/ 50 h 171"/>
                <a:gd name="T40" fmla="*/ 6 w 121"/>
                <a:gd name="T41" fmla="*/ 57 h 171"/>
                <a:gd name="T42" fmla="*/ 20 w 121"/>
                <a:gd name="T43" fmla="*/ 84 h 171"/>
                <a:gd name="T44" fmla="*/ 32 w 121"/>
                <a:gd name="T45" fmla="*/ 90 h 171"/>
                <a:gd name="T46" fmla="*/ 35 w 121"/>
                <a:gd name="T47" fmla="*/ 90 h 171"/>
                <a:gd name="T48" fmla="*/ 60 w 121"/>
                <a:gd name="T49" fmla="*/ 171 h 171"/>
                <a:gd name="T50" fmla="*/ 56 w 121"/>
                <a:gd name="T51" fmla="*/ 110 h 171"/>
                <a:gd name="T52" fmla="*/ 89 w 121"/>
                <a:gd name="T53" fmla="*/ 33 h 171"/>
                <a:gd name="T54" fmla="*/ 93 w 121"/>
                <a:gd name="T55" fmla="*/ 31 h 171"/>
                <a:gd name="T56" fmla="*/ 75 w 121"/>
                <a:gd name="T57" fmla="*/ 45 h 171"/>
                <a:gd name="T58" fmla="*/ 89 w 121"/>
                <a:gd name="T59" fmla="*/ 33 h 171"/>
                <a:gd name="T60" fmla="*/ 30 w 121"/>
                <a:gd name="T61" fmla="*/ 55 h 171"/>
                <a:gd name="T62" fmla="*/ 23 w 121"/>
                <a:gd name="T63" fmla="*/ 44 h 171"/>
                <a:gd name="T64" fmla="*/ 33 w 121"/>
                <a:gd name="T65" fmla="*/ 6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71">
                  <a:moveTo>
                    <a:pt x="120" y="42"/>
                  </a:moveTo>
                  <a:cubicBezTo>
                    <a:pt x="120" y="35"/>
                    <a:pt x="121" y="24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0"/>
                    <a:pt x="75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2" y="1"/>
                    <a:pt x="39" y="1"/>
                  </a:cubicBezTo>
                  <a:cubicBezTo>
                    <a:pt x="39" y="1"/>
                    <a:pt x="38" y="1"/>
                    <a:pt x="38" y="1"/>
                  </a:cubicBezTo>
                  <a:cubicBezTo>
                    <a:pt x="36" y="1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4" y="82"/>
                    <a:pt x="28" y="80"/>
                    <a:pt x="33" y="78"/>
                  </a:cubicBezTo>
                  <a:cubicBezTo>
                    <a:pt x="32" y="82"/>
                    <a:pt x="32" y="86"/>
                    <a:pt x="32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61"/>
                    <a:pt x="60" y="147"/>
                    <a:pt x="60" y="134"/>
                  </a:cubicBezTo>
                  <a:cubicBezTo>
                    <a:pt x="57" y="127"/>
                    <a:pt x="56" y="118"/>
                    <a:pt x="56" y="110"/>
                  </a:cubicBezTo>
                  <a:cubicBezTo>
                    <a:pt x="56" y="73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3" y="42"/>
                    <a:pt x="73" y="42"/>
                    <a:pt x="73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41"/>
                    <a:pt x="33" y="50"/>
                    <a:pt x="3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1" name="Freeform 8"/>
            <p:cNvSpPr/>
            <p:nvPr/>
          </p:nvSpPr>
          <p:spPr bwMode="auto">
            <a:xfrm>
              <a:off x="-31750" y="-1498600"/>
              <a:ext cx="90488" cy="109538"/>
            </a:xfrm>
            <a:custGeom>
              <a:avLst/>
              <a:gdLst>
                <a:gd name="T0" fmla="*/ 0 w 24"/>
                <a:gd name="T1" fmla="*/ 0 h 29"/>
                <a:gd name="T2" fmla="*/ 1 w 24"/>
                <a:gd name="T3" fmla="*/ 29 h 29"/>
                <a:gd name="T4" fmla="*/ 24 w 24"/>
                <a:gd name="T5" fmla="*/ 29 h 29"/>
                <a:gd name="T6" fmla="*/ 24 w 24"/>
                <a:gd name="T7" fmla="*/ 26 h 29"/>
                <a:gd name="T8" fmla="*/ 0 w 2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2" name="Freeform 9"/>
            <p:cNvSpPr>
              <a:spLocks noEditPoints="1"/>
            </p:cNvSpPr>
            <p:nvPr/>
          </p:nvSpPr>
          <p:spPr bwMode="auto">
            <a:xfrm>
              <a:off x="-38100" y="-1851025"/>
              <a:ext cx="465138" cy="465138"/>
            </a:xfrm>
            <a:custGeom>
              <a:avLst/>
              <a:gdLst>
                <a:gd name="T0" fmla="*/ 62 w 124"/>
                <a:gd name="T1" fmla="*/ 0 h 124"/>
                <a:gd name="T2" fmla="*/ 0 w 124"/>
                <a:gd name="T3" fmla="*/ 62 h 124"/>
                <a:gd name="T4" fmla="*/ 62 w 124"/>
                <a:gd name="T5" fmla="*/ 124 h 124"/>
                <a:gd name="T6" fmla="*/ 124 w 124"/>
                <a:gd name="T7" fmla="*/ 62 h 124"/>
                <a:gd name="T8" fmla="*/ 62 w 124"/>
                <a:gd name="T9" fmla="*/ 0 h 124"/>
                <a:gd name="T10" fmla="*/ 68 w 124"/>
                <a:gd name="T11" fmla="*/ 112 h 124"/>
                <a:gd name="T12" fmla="*/ 68 w 124"/>
                <a:gd name="T13" fmla="*/ 100 h 124"/>
                <a:gd name="T14" fmla="*/ 62 w 124"/>
                <a:gd name="T15" fmla="*/ 101 h 124"/>
                <a:gd name="T16" fmla="*/ 56 w 124"/>
                <a:gd name="T17" fmla="*/ 100 h 124"/>
                <a:gd name="T18" fmla="*/ 56 w 124"/>
                <a:gd name="T19" fmla="*/ 112 h 124"/>
                <a:gd name="T20" fmla="*/ 12 w 124"/>
                <a:gd name="T21" fmla="*/ 67 h 124"/>
                <a:gd name="T22" fmla="*/ 24 w 124"/>
                <a:gd name="T23" fmla="*/ 67 h 124"/>
                <a:gd name="T24" fmla="*/ 23 w 124"/>
                <a:gd name="T25" fmla="*/ 62 h 124"/>
                <a:gd name="T26" fmla="*/ 24 w 124"/>
                <a:gd name="T27" fmla="*/ 56 h 124"/>
                <a:gd name="T28" fmla="*/ 12 w 124"/>
                <a:gd name="T29" fmla="*/ 56 h 124"/>
                <a:gd name="T30" fmla="*/ 56 w 124"/>
                <a:gd name="T31" fmla="*/ 11 h 124"/>
                <a:gd name="T32" fmla="*/ 56 w 124"/>
                <a:gd name="T33" fmla="*/ 23 h 124"/>
                <a:gd name="T34" fmla="*/ 62 w 124"/>
                <a:gd name="T35" fmla="*/ 23 h 124"/>
                <a:gd name="T36" fmla="*/ 68 w 124"/>
                <a:gd name="T37" fmla="*/ 23 h 124"/>
                <a:gd name="T38" fmla="*/ 68 w 124"/>
                <a:gd name="T39" fmla="*/ 11 h 124"/>
                <a:gd name="T40" fmla="*/ 112 w 124"/>
                <a:gd name="T41" fmla="*/ 56 h 124"/>
                <a:gd name="T42" fmla="*/ 101 w 124"/>
                <a:gd name="T43" fmla="*/ 56 h 124"/>
                <a:gd name="T44" fmla="*/ 101 w 124"/>
                <a:gd name="T45" fmla="*/ 62 h 124"/>
                <a:gd name="T46" fmla="*/ 101 w 124"/>
                <a:gd name="T47" fmla="*/ 67 h 124"/>
                <a:gd name="T48" fmla="*/ 112 w 124"/>
                <a:gd name="T49" fmla="*/ 67 h 124"/>
                <a:gd name="T50" fmla="*/ 68 w 124"/>
                <a:gd name="T51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124">
                  <a:moveTo>
                    <a:pt x="62" y="0"/>
                  </a:moveTo>
                  <a:cubicBezTo>
                    <a:pt x="28" y="0"/>
                    <a:pt x="0" y="27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7"/>
                    <a:pt x="96" y="0"/>
                    <a:pt x="62" y="0"/>
                  </a:cubicBezTo>
                  <a:close/>
                  <a:moveTo>
                    <a:pt x="68" y="112"/>
                  </a:moveTo>
                  <a:cubicBezTo>
                    <a:pt x="68" y="100"/>
                    <a:pt x="68" y="100"/>
                    <a:pt x="68" y="100"/>
                  </a:cubicBezTo>
                  <a:cubicBezTo>
                    <a:pt x="66" y="100"/>
                    <a:pt x="64" y="101"/>
                    <a:pt x="62" y="101"/>
                  </a:cubicBezTo>
                  <a:cubicBezTo>
                    <a:pt x="60" y="101"/>
                    <a:pt x="58" y="100"/>
                    <a:pt x="56" y="100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33" y="109"/>
                    <a:pt x="15" y="91"/>
                    <a:pt x="12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3" y="66"/>
                    <a:pt x="23" y="64"/>
                    <a:pt x="23" y="62"/>
                  </a:cubicBezTo>
                  <a:cubicBezTo>
                    <a:pt x="23" y="60"/>
                    <a:pt x="23" y="58"/>
                    <a:pt x="24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5" y="33"/>
                    <a:pt x="33" y="14"/>
                    <a:pt x="56" y="1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8" y="23"/>
                    <a:pt x="60" y="23"/>
                    <a:pt x="62" y="23"/>
                  </a:cubicBezTo>
                  <a:cubicBezTo>
                    <a:pt x="64" y="23"/>
                    <a:pt x="66" y="23"/>
                    <a:pt x="68" y="2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91" y="14"/>
                    <a:pt x="109" y="33"/>
                    <a:pt x="112" y="56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1" y="58"/>
                    <a:pt x="101" y="60"/>
                    <a:pt x="101" y="62"/>
                  </a:cubicBezTo>
                  <a:cubicBezTo>
                    <a:pt x="101" y="64"/>
                    <a:pt x="101" y="66"/>
                    <a:pt x="101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09" y="91"/>
                    <a:pt x="91" y="109"/>
                    <a:pt x="68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3" name="Freeform 10"/>
            <p:cNvSpPr/>
            <p:nvPr/>
          </p:nvSpPr>
          <p:spPr bwMode="auto">
            <a:xfrm>
              <a:off x="100013" y="-1779587"/>
              <a:ext cx="33338" cy="38100"/>
            </a:xfrm>
            <a:custGeom>
              <a:avLst/>
              <a:gdLst>
                <a:gd name="T0" fmla="*/ 3 w 9"/>
                <a:gd name="T1" fmla="*/ 10 h 10"/>
                <a:gd name="T2" fmla="*/ 9 w 9"/>
                <a:gd name="T3" fmla="*/ 7 h 10"/>
                <a:gd name="T4" fmla="*/ 6 w 9"/>
                <a:gd name="T5" fmla="*/ 2 h 10"/>
                <a:gd name="T6" fmla="*/ 3 w 9"/>
                <a:gd name="T7" fmla="*/ 0 h 10"/>
                <a:gd name="T8" fmla="*/ 2 w 9"/>
                <a:gd name="T9" fmla="*/ 1 h 10"/>
                <a:gd name="T10" fmla="*/ 0 w 9"/>
                <a:gd name="T11" fmla="*/ 3 h 10"/>
                <a:gd name="T12" fmla="*/ 1 w 9"/>
                <a:gd name="T13" fmla="*/ 5 h 10"/>
                <a:gd name="T14" fmla="*/ 3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5" y="9"/>
                    <a:pt x="7" y="8"/>
                    <a:pt x="9" y="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0" y="4"/>
                    <a:pt x="1" y="5"/>
                  </a:cubicBezTo>
                  <a:lnTo>
                    <a:pt x="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4" name="Freeform 11"/>
            <p:cNvSpPr/>
            <p:nvPr/>
          </p:nvSpPr>
          <p:spPr bwMode="auto">
            <a:xfrm>
              <a:off x="254000" y="-1779587"/>
              <a:ext cx="33338" cy="38100"/>
            </a:xfrm>
            <a:custGeom>
              <a:avLst/>
              <a:gdLst>
                <a:gd name="T0" fmla="*/ 7 w 9"/>
                <a:gd name="T1" fmla="*/ 1 h 10"/>
                <a:gd name="T2" fmla="*/ 6 w 9"/>
                <a:gd name="T3" fmla="*/ 0 h 10"/>
                <a:gd name="T4" fmla="*/ 3 w 9"/>
                <a:gd name="T5" fmla="*/ 2 h 10"/>
                <a:gd name="T6" fmla="*/ 0 w 9"/>
                <a:gd name="T7" fmla="*/ 7 h 10"/>
                <a:gd name="T8" fmla="*/ 6 w 9"/>
                <a:gd name="T9" fmla="*/ 10 h 10"/>
                <a:gd name="T10" fmla="*/ 9 w 9"/>
                <a:gd name="T11" fmla="*/ 5 h 10"/>
                <a:gd name="T12" fmla="*/ 7 w 9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7" y="1"/>
                  </a:moveTo>
                  <a:cubicBezTo>
                    <a:pt x="7" y="1"/>
                    <a:pt x="7" y="0"/>
                    <a:pt x="6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4" y="9"/>
                    <a:pt x="6" y="1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9" y="2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5" name="Freeform 12"/>
            <p:cNvSpPr/>
            <p:nvPr/>
          </p:nvSpPr>
          <p:spPr bwMode="auto">
            <a:xfrm>
              <a:off x="314325" y="-1716087"/>
              <a:ext cx="33338" cy="30163"/>
            </a:xfrm>
            <a:custGeom>
              <a:avLst/>
              <a:gdLst>
                <a:gd name="T0" fmla="*/ 8 w 9"/>
                <a:gd name="T1" fmla="*/ 6 h 8"/>
                <a:gd name="T2" fmla="*/ 9 w 9"/>
                <a:gd name="T3" fmla="*/ 4 h 8"/>
                <a:gd name="T4" fmla="*/ 9 w 9"/>
                <a:gd name="T5" fmla="*/ 1 h 8"/>
                <a:gd name="T6" fmla="*/ 6 w 9"/>
                <a:gd name="T7" fmla="*/ 0 h 8"/>
                <a:gd name="T8" fmla="*/ 5 w 9"/>
                <a:gd name="T9" fmla="*/ 0 h 8"/>
                <a:gd name="T10" fmla="*/ 0 w 9"/>
                <a:gd name="T11" fmla="*/ 3 h 8"/>
                <a:gd name="T12" fmla="*/ 3 w 9"/>
                <a:gd name="T13" fmla="*/ 8 h 8"/>
                <a:gd name="T14" fmla="*/ 8 w 9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8" y="6"/>
                  </a:moveTo>
                  <a:cubicBezTo>
                    <a:pt x="8" y="5"/>
                    <a:pt x="9" y="5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2" y="7"/>
                    <a:pt x="3" y="8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6" name="Freeform 13"/>
            <p:cNvSpPr/>
            <p:nvPr/>
          </p:nvSpPr>
          <p:spPr bwMode="auto">
            <a:xfrm>
              <a:off x="39688" y="-1716087"/>
              <a:ext cx="33338" cy="30163"/>
            </a:xfrm>
            <a:custGeom>
              <a:avLst/>
              <a:gdLst>
                <a:gd name="T0" fmla="*/ 3 w 9"/>
                <a:gd name="T1" fmla="*/ 0 h 8"/>
                <a:gd name="T2" fmla="*/ 0 w 9"/>
                <a:gd name="T3" fmla="*/ 1 h 8"/>
                <a:gd name="T4" fmla="*/ 0 w 9"/>
                <a:gd name="T5" fmla="*/ 4 h 8"/>
                <a:gd name="T6" fmla="*/ 1 w 9"/>
                <a:gd name="T7" fmla="*/ 6 h 8"/>
                <a:gd name="T8" fmla="*/ 6 w 9"/>
                <a:gd name="T9" fmla="*/ 8 h 8"/>
                <a:gd name="T10" fmla="*/ 9 w 9"/>
                <a:gd name="T11" fmla="*/ 3 h 8"/>
                <a:gd name="T12" fmla="*/ 4 w 9"/>
                <a:gd name="T13" fmla="*/ 0 h 8"/>
                <a:gd name="T14" fmla="*/ 3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9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7" name="Freeform 14"/>
            <p:cNvSpPr/>
            <p:nvPr/>
          </p:nvSpPr>
          <p:spPr bwMode="auto">
            <a:xfrm>
              <a:off x="314325" y="-1554162"/>
              <a:ext cx="33338" cy="30163"/>
            </a:xfrm>
            <a:custGeom>
              <a:avLst/>
              <a:gdLst>
                <a:gd name="T0" fmla="*/ 0 w 9"/>
                <a:gd name="T1" fmla="*/ 5 h 8"/>
                <a:gd name="T2" fmla="*/ 5 w 9"/>
                <a:gd name="T3" fmla="*/ 8 h 8"/>
                <a:gd name="T4" fmla="*/ 6 w 9"/>
                <a:gd name="T5" fmla="*/ 8 h 8"/>
                <a:gd name="T6" fmla="*/ 9 w 9"/>
                <a:gd name="T7" fmla="*/ 7 h 8"/>
                <a:gd name="T8" fmla="*/ 9 w 9"/>
                <a:gd name="T9" fmla="*/ 5 h 8"/>
                <a:gd name="T10" fmla="*/ 8 w 9"/>
                <a:gd name="T11" fmla="*/ 3 h 8"/>
                <a:gd name="T12" fmla="*/ 3 w 9"/>
                <a:gd name="T13" fmla="*/ 0 h 8"/>
                <a:gd name="T14" fmla="*/ 0 w 9"/>
                <a:gd name="T1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0" y="5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8"/>
                    <a:pt x="8" y="8"/>
                    <a:pt x="9" y="7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1" y="3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8" name="Freeform 15"/>
            <p:cNvSpPr/>
            <p:nvPr/>
          </p:nvSpPr>
          <p:spPr bwMode="auto">
            <a:xfrm>
              <a:off x="39688" y="-1554162"/>
              <a:ext cx="33338" cy="30163"/>
            </a:xfrm>
            <a:custGeom>
              <a:avLst/>
              <a:gdLst>
                <a:gd name="T0" fmla="*/ 1 w 9"/>
                <a:gd name="T1" fmla="*/ 3 h 8"/>
                <a:gd name="T2" fmla="*/ 0 w 9"/>
                <a:gd name="T3" fmla="*/ 5 h 8"/>
                <a:gd name="T4" fmla="*/ 0 w 9"/>
                <a:gd name="T5" fmla="*/ 7 h 8"/>
                <a:gd name="T6" fmla="*/ 3 w 9"/>
                <a:gd name="T7" fmla="*/ 8 h 8"/>
                <a:gd name="T8" fmla="*/ 4 w 9"/>
                <a:gd name="T9" fmla="*/ 8 h 8"/>
                <a:gd name="T10" fmla="*/ 9 w 9"/>
                <a:gd name="T11" fmla="*/ 5 h 8"/>
                <a:gd name="T12" fmla="*/ 6 w 9"/>
                <a:gd name="T13" fmla="*/ 0 h 8"/>
                <a:gd name="T14" fmla="*/ 1 w 9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3"/>
                  </a:move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3"/>
                    <a:pt x="7" y="2"/>
                    <a:pt x="6" y="0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9" name="Freeform 16"/>
            <p:cNvSpPr/>
            <p:nvPr/>
          </p:nvSpPr>
          <p:spPr bwMode="auto">
            <a:xfrm>
              <a:off x="254000" y="-1498600"/>
              <a:ext cx="33338" cy="38100"/>
            </a:xfrm>
            <a:custGeom>
              <a:avLst/>
              <a:gdLst>
                <a:gd name="T0" fmla="*/ 6 w 9"/>
                <a:gd name="T1" fmla="*/ 0 h 10"/>
                <a:gd name="T2" fmla="*/ 0 w 9"/>
                <a:gd name="T3" fmla="*/ 3 h 10"/>
                <a:gd name="T4" fmla="*/ 3 w 9"/>
                <a:gd name="T5" fmla="*/ 8 h 10"/>
                <a:gd name="T6" fmla="*/ 6 w 9"/>
                <a:gd name="T7" fmla="*/ 10 h 10"/>
                <a:gd name="T8" fmla="*/ 7 w 9"/>
                <a:gd name="T9" fmla="*/ 9 h 10"/>
                <a:gd name="T10" fmla="*/ 9 w 9"/>
                <a:gd name="T11" fmla="*/ 5 h 10"/>
                <a:gd name="T12" fmla="*/ 6 w 9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6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9"/>
                    <a:pt x="5" y="10"/>
                    <a:pt x="6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9" y="9"/>
                    <a:pt x="9" y="7"/>
                    <a:pt x="9" y="5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0" name="Freeform 17"/>
            <p:cNvSpPr/>
            <p:nvPr/>
          </p:nvSpPr>
          <p:spPr bwMode="auto">
            <a:xfrm>
              <a:off x="100013" y="-1498600"/>
              <a:ext cx="33338" cy="38100"/>
            </a:xfrm>
            <a:custGeom>
              <a:avLst/>
              <a:gdLst>
                <a:gd name="T0" fmla="*/ 1 w 9"/>
                <a:gd name="T1" fmla="*/ 5 h 10"/>
                <a:gd name="T2" fmla="*/ 0 w 9"/>
                <a:gd name="T3" fmla="*/ 8 h 10"/>
                <a:gd name="T4" fmla="*/ 2 w 9"/>
                <a:gd name="T5" fmla="*/ 9 h 10"/>
                <a:gd name="T6" fmla="*/ 3 w 9"/>
                <a:gd name="T7" fmla="*/ 10 h 10"/>
                <a:gd name="T8" fmla="*/ 6 w 9"/>
                <a:gd name="T9" fmla="*/ 8 h 10"/>
                <a:gd name="T10" fmla="*/ 9 w 9"/>
                <a:gd name="T11" fmla="*/ 3 h 10"/>
                <a:gd name="T12" fmla="*/ 3 w 9"/>
                <a:gd name="T13" fmla="*/ 0 h 10"/>
                <a:gd name="T14" fmla="*/ 1 w 9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1" y="5"/>
                  </a:move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4" y="10"/>
                    <a:pt x="5" y="9"/>
                    <a:pt x="6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2"/>
                    <a:pt x="5" y="1"/>
                    <a:pt x="3" y="0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1" name="Oval 18"/>
            <p:cNvSpPr>
              <a:spLocks noChangeArrowheads="1"/>
            </p:cNvSpPr>
            <p:nvPr/>
          </p:nvSpPr>
          <p:spPr bwMode="auto">
            <a:xfrm>
              <a:off x="174625" y="-1636712"/>
              <a:ext cx="33338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2" name="Freeform 19"/>
            <p:cNvSpPr/>
            <p:nvPr/>
          </p:nvSpPr>
          <p:spPr bwMode="auto">
            <a:xfrm>
              <a:off x="125413" y="-1733550"/>
              <a:ext cx="82550" cy="96838"/>
            </a:xfrm>
            <a:custGeom>
              <a:avLst/>
              <a:gdLst>
                <a:gd name="T0" fmla="*/ 22 w 22"/>
                <a:gd name="T1" fmla="*/ 25 h 26"/>
                <a:gd name="T2" fmla="*/ 21 w 22"/>
                <a:gd name="T3" fmla="*/ 7 h 26"/>
                <a:gd name="T4" fmla="*/ 18 w 22"/>
                <a:gd name="T5" fmla="*/ 3 h 26"/>
                <a:gd name="T6" fmla="*/ 14 w 22"/>
                <a:gd name="T7" fmla="*/ 7 h 26"/>
                <a:gd name="T8" fmla="*/ 14 w 22"/>
                <a:gd name="T9" fmla="*/ 17 h 26"/>
                <a:gd name="T10" fmla="*/ 5 w 22"/>
                <a:gd name="T11" fmla="*/ 1 h 26"/>
                <a:gd name="T12" fmla="*/ 2 w 22"/>
                <a:gd name="T13" fmla="*/ 1 h 26"/>
                <a:gd name="T14" fmla="*/ 1 w 22"/>
                <a:gd name="T15" fmla="*/ 4 h 26"/>
                <a:gd name="T16" fmla="*/ 13 w 22"/>
                <a:gd name="T17" fmla="*/ 26 h 26"/>
                <a:gd name="T18" fmla="*/ 18 w 22"/>
                <a:gd name="T19" fmla="*/ 24 h 26"/>
                <a:gd name="T20" fmla="*/ 22 w 22"/>
                <a:gd name="T2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6">
                  <a:moveTo>
                    <a:pt x="22" y="25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0" y="3"/>
                    <a:pt x="18" y="3"/>
                  </a:cubicBezTo>
                  <a:cubicBezTo>
                    <a:pt x="15" y="3"/>
                    <a:pt x="14" y="5"/>
                    <a:pt x="14" y="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4"/>
                    <a:pt x="16" y="24"/>
                    <a:pt x="18" y="24"/>
                  </a:cubicBezTo>
                  <a:cubicBezTo>
                    <a:pt x="19" y="24"/>
                    <a:pt x="21" y="24"/>
                    <a:pt x="22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1853507" y="3978621"/>
            <a:ext cx="514719" cy="356117"/>
            <a:chOff x="-5087938" y="1543050"/>
            <a:chExt cx="839788" cy="581025"/>
          </a:xfrm>
        </p:grpSpPr>
        <p:sp>
          <p:nvSpPr>
            <p:cNvPr id="89" name="Freeform 24"/>
            <p:cNvSpPr/>
            <p:nvPr/>
          </p:nvSpPr>
          <p:spPr bwMode="auto">
            <a:xfrm>
              <a:off x="-4859338" y="1831975"/>
              <a:ext cx="509588" cy="292100"/>
            </a:xfrm>
            <a:custGeom>
              <a:avLst/>
              <a:gdLst>
                <a:gd name="T0" fmla="*/ 101 w 136"/>
                <a:gd name="T1" fmla="*/ 0 h 78"/>
                <a:gd name="T2" fmla="*/ 0 w 136"/>
                <a:gd name="T3" fmla="*/ 75 h 78"/>
                <a:gd name="T4" fmla="*/ 10 w 136"/>
                <a:gd name="T5" fmla="*/ 76 h 78"/>
                <a:gd name="T6" fmla="*/ 136 w 136"/>
                <a:gd name="T7" fmla="*/ 0 h 78"/>
                <a:gd name="T8" fmla="*/ 101 w 136"/>
                <a:gd name="T9" fmla="*/ 0 h 78"/>
                <a:gd name="T10" fmla="*/ 101 w 136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78">
                  <a:moveTo>
                    <a:pt x="101" y="0"/>
                  </a:moveTo>
                  <a:cubicBezTo>
                    <a:pt x="81" y="38"/>
                    <a:pt x="49" y="64"/>
                    <a:pt x="0" y="75"/>
                  </a:cubicBezTo>
                  <a:cubicBezTo>
                    <a:pt x="3" y="76"/>
                    <a:pt x="7" y="76"/>
                    <a:pt x="10" y="76"/>
                  </a:cubicBezTo>
                  <a:cubicBezTo>
                    <a:pt x="65" y="78"/>
                    <a:pt x="114" y="47"/>
                    <a:pt x="13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0" name="Freeform 25"/>
            <p:cNvSpPr/>
            <p:nvPr/>
          </p:nvSpPr>
          <p:spPr bwMode="auto">
            <a:xfrm>
              <a:off x="-4937125" y="1543050"/>
              <a:ext cx="85725" cy="104775"/>
            </a:xfrm>
            <a:custGeom>
              <a:avLst/>
              <a:gdLst>
                <a:gd name="T0" fmla="*/ 10 w 23"/>
                <a:gd name="T1" fmla="*/ 28 h 28"/>
                <a:gd name="T2" fmla="*/ 23 w 23"/>
                <a:gd name="T3" fmla="*/ 15 h 28"/>
                <a:gd name="T4" fmla="*/ 13 w 23"/>
                <a:gd name="T5" fmla="*/ 1 h 28"/>
                <a:gd name="T6" fmla="*/ 1 w 23"/>
                <a:gd name="T7" fmla="*/ 13 h 28"/>
                <a:gd name="T8" fmla="*/ 10 w 23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16" y="28"/>
                    <a:pt x="22" y="23"/>
                    <a:pt x="23" y="15"/>
                  </a:cubicBezTo>
                  <a:cubicBezTo>
                    <a:pt x="23" y="8"/>
                    <a:pt x="19" y="1"/>
                    <a:pt x="13" y="1"/>
                  </a:cubicBezTo>
                  <a:cubicBezTo>
                    <a:pt x="7" y="0"/>
                    <a:pt x="2" y="6"/>
                    <a:pt x="1" y="13"/>
                  </a:cubicBezTo>
                  <a:cubicBezTo>
                    <a:pt x="0" y="20"/>
                    <a:pt x="4" y="27"/>
                    <a:pt x="10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1" name="Freeform 26"/>
            <p:cNvSpPr/>
            <p:nvPr/>
          </p:nvSpPr>
          <p:spPr bwMode="auto">
            <a:xfrm>
              <a:off x="-4495800" y="1562100"/>
              <a:ext cx="247650" cy="201613"/>
            </a:xfrm>
            <a:custGeom>
              <a:avLst/>
              <a:gdLst>
                <a:gd name="T0" fmla="*/ 12 w 66"/>
                <a:gd name="T1" fmla="*/ 54 h 54"/>
                <a:gd name="T2" fmla="*/ 46 w 66"/>
                <a:gd name="T3" fmla="*/ 54 h 54"/>
                <a:gd name="T4" fmla="*/ 49 w 66"/>
                <a:gd name="T5" fmla="*/ 42 h 54"/>
                <a:gd name="T6" fmla="*/ 66 w 66"/>
                <a:gd name="T7" fmla="*/ 42 h 54"/>
                <a:gd name="T8" fmla="*/ 33 w 66"/>
                <a:gd name="T9" fmla="*/ 0 h 54"/>
                <a:gd name="T10" fmla="*/ 0 w 66"/>
                <a:gd name="T11" fmla="*/ 42 h 54"/>
                <a:gd name="T12" fmla="*/ 17 w 66"/>
                <a:gd name="T13" fmla="*/ 42 h 54"/>
                <a:gd name="T14" fmla="*/ 12 w 66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54">
                  <a:moveTo>
                    <a:pt x="12" y="54"/>
                  </a:moveTo>
                  <a:cubicBezTo>
                    <a:pt x="46" y="54"/>
                    <a:pt x="46" y="54"/>
                    <a:pt x="46" y="54"/>
                  </a:cubicBezTo>
                  <a:cubicBezTo>
                    <a:pt x="48" y="50"/>
                    <a:pt x="49" y="46"/>
                    <a:pt x="49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5" y="46"/>
                    <a:pt x="14" y="50"/>
                    <a:pt x="12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2" name="Freeform 27"/>
            <p:cNvSpPr>
              <a:spLocks noEditPoints="1"/>
            </p:cNvSpPr>
            <p:nvPr/>
          </p:nvSpPr>
          <p:spPr bwMode="auto">
            <a:xfrm>
              <a:off x="-5087938" y="1651000"/>
              <a:ext cx="792163" cy="439738"/>
            </a:xfrm>
            <a:custGeom>
              <a:avLst/>
              <a:gdLst>
                <a:gd name="T0" fmla="*/ 164 w 211"/>
                <a:gd name="T1" fmla="*/ 32 h 117"/>
                <a:gd name="T2" fmla="*/ 160 w 211"/>
                <a:gd name="T3" fmla="*/ 37 h 117"/>
                <a:gd name="T4" fmla="*/ 90 w 211"/>
                <a:gd name="T5" fmla="*/ 33 h 117"/>
                <a:gd name="T6" fmla="*/ 57 w 211"/>
                <a:gd name="T7" fmla="*/ 6 h 117"/>
                <a:gd name="T8" fmla="*/ 56 w 211"/>
                <a:gd name="T9" fmla="*/ 13 h 117"/>
                <a:gd name="T10" fmla="*/ 51 w 211"/>
                <a:gd name="T11" fmla="*/ 6 h 117"/>
                <a:gd name="T12" fmla="*/ 51 w 211"/>
                <a:gd name="T13" fmla="*/ 0 h 117"/>
                <a:gd name="T14" fmla="*/ 47 w 211"/>
                <a:gd name="T15" fmla="*/ 5 h 117"/>
                <a:gd name="T16" fmla="*/ 47 w 211"/>
                <a:gd name="T17" fmla="*/ 28 h 117"/>
                <a:gd name="T18" fmla="*/ 45 w 211"/>
                <a:gd name="T19" fmla="*/ 8 h 117"/>
                <a:gd name="T20" fmla="*/ 44 w 211"/>
                <a:gd name="T21" fmla="*/ 1 h 117"/>
                <a:gd name="T22" fmla="*/ 34 w 211"/>
                <a:gd name="T23" fmla="*/ 1 h 117"/>
                <a:gd name="T24" fmla="*/ 17 w 211"/>
                <a:gd name="T25" fmla="*/ 14 h 117"/>
                <a:gd name="T26" fmla="*/ 9 w 211"/>
                <a:gd name="T27" fmla="*/ 21 h 117"/>
                <a:gd name="T28" fmla="*/ 8 w 211"/>
                <a:gd name="T29" fmla="*/ 22 h 117"/>
                <a:gd name="T30" fmla="*/ 8 w 211"/>
                <a:gd name="T31" fmla="*/ 22 h 117"/>
                <a:gd name="T32" fmla="*/ 11 w 211"/>
                <a:gd name="T33" fmla="*/ 34 h 117"/>
                <a:gd name="T34" fmla="*/ 11 w 211"/>
                <a:gd name="T35" fmla="*/ 34 h 117"/>
                <a:gd name="T36" fmla="*/ 19 w 211"/>
                <a:gd name="T37" fmla="*/ 37 h 117"/>
                <a:gd name="T38" fmla="*/ 8 w 211"/>
                <a:gd name="T39" fmla="*/ 72 h 117"/>
                <a:gd name="T40" fmla="*/ 10 w 211"/>
                <a:gd name="T41" fmla="*/ 101 h 117"/>
                <a:gd name="T42" fmla="*/ 2 w 211"/>
                <a:gd name="T43" fmla="*/ 110 h 117"/>
                <a:gd name="T44" fmla="*/ 8 w 211"/>
                <a:gd name="T45" fmla="*/ 115 h 117"/>
                <a:gd name="T46" fmla="*/ 16 w 211"/>
                <a:gd name="T47" fmla="*/ 109 h 117"/>
                <a:gd name="T48" fmla="*/ 39 w 211"/>
                <a:gd name="T49" fmla="*/ 111 h 117"/>
                <a:gd name="T50" fmla="*/ 20 w 211"/>
                <a:gd name="T51" fmla="*/ 100 h 117"/>
                <a:gd name="T52" fmla="*/ 16 w 211"/>
                <a:gd name="T53" fmla="*/ 67 h 117"/>
                <a:gd name="T54" fmla="*/ 25 w 211"/>
                <a:gd name="T55" fmla="*/ 45 h 117"/>
                <a:gd name="T56" fmla="*/ 24 w 211"/>
                <a:gd name="T57" fmla="*/ 59 h 117"/>
                <a:gd name="T58" fmla="*/ 53 w 211"/>
                <a:gd name="T59" fmla="*/ 117 h 117"/>
                <a:gd name="T60" fmla="*/ 51 w 211"/>
                <a:gd name="T61" fmla="*/ 65 h 117"/>
                <a:gd name="T62" fmla="*/ 82 w 211"/>
                <a:gd name="T63" fmla="*/ 107 h 117"/>
                <a:gd name="T64" fmla="*/ 73 w 211"/>
                <a:gd name="T65" fmla="*/ 61 h 117"/>
                <a:gd name="T66" fmla="*/ 58 w 211"/>
                <a:gd name="T67" fmla="*/ 45 h 117"/>
                <a:gd name="T68" fmla="*/ 83 w 211"/>
                <a:gd name="T69" fmla="*/ 47 h 117"/>
                <a:gd name="T70" fmla="*/ 204 w 211"/>
                <a:gd name="T71" fmla="*/ 45 h 117"/>
                <a:gd name="T72" fmla="*/ 208 w 211"/>
                <a:gd name="T73" fmla="*/ 40 h 117"/>
                <a:gd name="T74" fmla="*/ 207 w 211"/>
                <a:gd name="T75" fmla="*/ 32 h 117"/>
                <a:gd name="T76" fmla="*/ 57 w 211"/>
                <a:gd name="T77" fmla="*/ 29 h 117"/>
                <a:gd name="T78" fmla="*/ 64 w 211"/>
                <a:gd name="T79" fmla="*/ 3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1" h="117">
                  <a:moveTo>
                    <a:pt x="207" y="32"/>
                  </a:moveTo>
                  <a:cubicBezTo>
                    <a:pt x="164" y="32"/>
                    <a:pt x="164" y="32"/>
                    <a:pt x="164" y="32"/>
                  </a:cubicBezTo>
                  <a:cubicBezTo>
                    <a:pt x="162" y="32"/>
                    <a:pt x="160" y="34"/>
                    <a:pt x="160" y="36"/>
                  </a:cubicBezTo>
                  <a:cubicBezTo>
                    <a:pt x="160" y="36"/>
                    <a:pt x="160" y="36"/>
                    <a:pt x="160" y="37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89" y="35"/>
                    <a:pt x="89" y="34"/>
                    <a:pt x="90" y="33"/>
                  </a:cubicBezTo>
                  <a:cubicBezTo>
                    <a:pt x="84" y="31"/>
                    <a:pt x="71" y="25"/>
                    <a:pt x="71" y="25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1" y="1"/>
                    <a:pt x="39" y="1"/>
                    <a:pt x="34" y="1"/>
                  </a:cubicBezTo>
                  <a:cubicBezTo>
                    <a:pt x="33" y="1"/>
                    <a:pt x="29" y="3"/>
                    <a:pt x="27" y="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7"/>
                    <a:pt x="6" y="10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4" y="39"/>
                    <a:pt x="8" y="42"/>
                    <a:pt x="5" y="49"/>
                  </a:cubicBezTo>
                  <a:cubicBezTo>
                    <a:pt x="0" y="59"/>
                    <a:pt x="5" y="66"/>
                    <a:pt x="8" y="72"/>
                  </a:cubicBezTo>
                  <a:cubicBezTo>
                    <a:pt x="10" y="75"/>
                    <a:pt x="12" y="79"/>
                    <a:pt x="13" y="82"/>
                  </a:cubicBezTo>
                  <a:cubicBezTo>
                    <a:pt x="14" y="88"/>
                    <a:pt x="12" y="96"/>
                    <a:pt x="10" y="101"/>
                  </a:cubicBezTo>
                  <a:cubicBezTo>
                    <a:pt x="8" y="102"/>
                    <a:pt x="7" y="103"/>
                    <a:pt x="5" y="104"/>
                  </a:cubicBezTo>
                  <a:cubicBezTo>
                    <a:pt x="2" y="106"/>
                    <a:pt x="1" y="109"/>
                    <a:pt x="2" y="110"/>
                  </a:cubicBezTo>
                  <a:cubicBezTo>
                    <a:pt x="2" y="111"/>
                    <a:pt x="2" y="114"/>
                    <a:pt x="6" y="115"/>
                  </a:cubicBezTo>
                  <a:cubicBezTo>
                    <a:pt x="6" y="115"/>
                    <a:pt x="7" y="115"/>
                    <a:pt x="8" y="115"/>
                  </a:cubicBezTo>
                  <a:cubicBezTo>
                    <a:pt x="10" y="115"/>
                    <a:pt x="11" y="115"/>
                    <a:pt x="13" y="113"/>
                  </a:cubicBezTo>
                  <a:cubicBezTo>
                    <a:pt x="14" y="112"/>
                    <a:pt x="15" y="111"/>
                    <a:pt x="16" y="109"/>
                  </a:cubicBezTo>
                  <a:cubicBezTo>
                    <a:pt x="21" y="108"/>
                    <a:pt x="27" y="109"/>
                    <a:pt x="33" y="112"/>
                  </a:cubicBezTo>
                  <a:cubicBezTo>
                    <a:pt x="35" y="113"/>
                    <a:pt x="38" y="113"/>
                    <a:pt x="39" y="111"/>
                  </a:cubicBezTo>
                  <a:cubicBezTo>
                    <a:pt x="40" y="109"/>
                    <a:pt x="39" y="106"/>
                    <a:pt x="37" y="105"/>
                  </a:cubicBezTo>
                  <a:cubicBezTo>
                    <a:pt x="32" y="101"/>
                    <a:pt x="25" y="100"/>
                    <a:pt x="20" y="100"/>
                  </a:cubicBezTo>
                  <a:cubicBezTo>
                    <a:pt x="22" y="93"/>
                    <a:pt x="22" y="86"/>
                    <a:pt x="21" y="81"/>
                  </a:cubicBezTo>
                  <a:cubicBezTo>
                    <a:pt x="21" y="76"/>
                    <a:pt x="18" y="71"/>
                    <a:pt x="16" y="67"/>
                  </a:cubicBezTo>
                  <a:cubicBezTo>
                    <a:pt x="12" y="61"/>
                    <a:pt x="10" y="58"/>
                    <a:pt x="12" y="53"/>
                  </a:cubicBezTo>
                  <a:cubicBezTo>
                    <a:pt x="15" y="47"/>
                    <a:pt x="21" y="45"/>
                    <a:pt x="25" y="45"/>
                  </a:cubicBezTo>
                  <a:cubicBezTo>
                    <a:pt x="25" y="50"/>
                    <a:pt x="24" y="54"/>
                    <a:pt x="24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7" y="59"/>
                    <a:pt x="29" y="59"/>
                    <a:pt x="32" y="60"/>
                  </a:cubicBezTo>
                  <a:cubicBezTo>
                    <a:pt x="39" y="79"/>
                    <a:pt x="46" y="98"/>
                    <a:pt x="53" y="117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64" y="100"/>
                    <a:pt x="56" y="78"/>
                    <a:pt x="51" y="65"/>
                  </a:cubicBezTo>
                  <a:cubicBezTo>
                    <a:pt x="57" y="70"/>
                    <a:pt x="64" y="74"/>
                    <a:pt x="65" y="78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88" y="89"/>
                    <a:pt x="84" y="77"/>
                    <a:pt x="73" y="61"/>
                  </a:cubicBezTo>
                  <a:cubicBezTo>
                    <a:pt x="67" y="56"/>
                    <a:pt x="62" y="52"/>
                    <a:pt x="58" y="49"/>
                  </a:cubicBezTo>
                  <a:cubicBezTo>
                    <a:pt x="58" y="48"/>
                    <a:pt x="58" y="46"/>
                    <a:pt x="58" y="45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1" y="46"/>
                    <a:pt x="82" y="46"/>
                    <a:pt x="83" y="47"/>
                  </a:cubicBezTo>
                  <a:cubicBezTo>
                    <a:pt x="83" y="46"/>
                    <a:pt x="84" y="46"/>
                    <a:pt x="84" y="45"/>
                  </a:cubicBezTo>
                  <a:cubicBezTo>
                    <a:pt x="204" y="45"/>
                    <a:pt x="204" y="45"/>
                    <a:pt x="204" y="45"/>
                  </a:cubicBezTo>
                  <a:cubicBezTo>
                    <a:pt x="206" y="45"/>
                    <a:pt x="208" y="43"/>
                    <a:pt x="208" y="41"/>
                  </a:cubicBezTo>
                  <a:cubicBezTo>
                    <a:pt x="208" y="41"/>
                    <a:pt x="208" y="40"/>
                    <a:pt x="208" y="40"/>
                  </a:cubicBezTo>
                  <a:cubicBezTo>
                    <a:pt x="210" y="40"/>
                    <a:pt x="211" y="38"/>
                    <a:pt x="211" y="36"/>
                  </a:cubicBezTo>
                  <a:cubicBezTo>
                    <a:pt x="211" y="34"/>
                    <a:pt x="209" y="32"/>
                    <a:pt x="207" y="32"/>
                  </a:cubicBezTo>
                  <a:close/>
                  <a:moveTo>
                    <a:pt x="57" y="37"/>
                  </a:moveTo>
                  <a:cubicBezTo>
                    <a:pt x="57" y="34"/>
                    <a:pt x="57" y="31"/>
                    <a:pt x="57" y="29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1" y="34"/>
                    <a:pt x="62" y="36"/>
                    <a:pt x="64" y="37"/>
                  </a:cubicBezTo>
                  <a:lnTo>
                    <a:pt x="57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94" name="Rectangle 39"/>
          <p:cNvSpPr>
            <a:spLocks noChangeArrowheads="1"/>
          </p:cNvSpPr>
          <p:nvPr/>
        </p:nvSpPr>
        <p:spPr bwMode="auto">
          <a:xfrm>
            <a:off x="6261100" y="2427605"/>
            <a:ext cx="36513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zh-CN" b="1" dirty="0">
                <a:solidFill>
                  <a:srgbClr val="2B2E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b="1" dirty="0">
                <a:solidFill>
                  <a:srgbClr val="2B2E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一、具有行业特色的配色方案</a:t>
            </a:r>
            <a:endParaRPr lang="zh-CN" altLang="en-US" b="1" dirty="0">
              <a:solidFill>
                <a:srgbClr val="2B2E3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19189" y="3082925"/>
            <a:ext cx="3510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二、具有季节特色的配色方案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19190" y="3780155"/>
            <a:ext cx="33680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三、具有地域特色的配色方案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19190" y="4508500"/>
            <a:ext cx="3510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四 、具有年龄特色的配色方案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219190" y="5236845"/>
            <a:ext cx="3510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五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、常见类目的学生配色作品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8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150" fill="hold"/>
                                            <p:tgtEl>
                                              <p:spTgt spid="6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3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autoRev="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50" fill="hold"/>
                                            <p:tgtEl>
                                              <p:spTgt spid="8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15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150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3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autoRev="1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150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3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autoRev="1" fill="hold" grpId="1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150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3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75" dur="150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3" grpId="0" bldLvl="0" animBg="1"/>
          <p:bldP spid="48" grpId="0" bldLvl="0" animBg="1"/>
          <p:bldP spid="50" grpId="0" bldLvl="0" animBg="1"/>
          <p:bldP spid="50" grpId="1" bldLvl="0" animBg="1"/>
          <p:bldP spid="52" grpId="0" bldLvl="0" animBg="1"/>
          <p:bldP spid="52" grpId="1" bldLvl="0" animBg="1"/>
          <p:bldP spid="56" grpId="0" bldLvl="0" animBg="1"/>
          <p:bldP spid="56" grpId="1" bldLvl="0" animBg="1"/>
          <p:bldP spid="62" grpId="0" bldLvl="0" animBg="1"/>
          <p:bldP spid="62" grpId="1" bldLvl="0" animBg="1"/>
          <p:bldP spid="64" grpId="0" bldLvl="0" animBg="1"/>
          <p:bldP spid="64" grpId="1" bldLvl="0" animBg="1"/>
          <p:bldP spid="66" grpId="0" bldLvl="0" animBg="1"/>
          <p:bldP spid="66" grpId="1" bldLvl="0" animBg="1"/>
          <p:bldP spid="67" grpId="0"/>
          <p:bldP spid="67" grpId="1"/>
          <p:bldP spid="94" grpId="0"/>
          <p:bldP spid="3" grpId="0"/>
          <p:bldP spid="4" grpId="0"/>
          <p:bldP spid="2" grpId="0"/>
          <p:bldP spid="3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150" fill="hold"/>
                                            <p:tgtEl>
                                              <p:spTgt spid="6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3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autoRev="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50" fill="hold"/>
                                            <p:tgtEl>
                                              <p:spTgt spid="8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15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150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3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autoRev="1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150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3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autoRev="1" fill="hold" grpId="1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150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3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75" dur="150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3" grpId="0" bldLvl="0" animBg="1"/>
          <p:bldP spid="48" grpId="0" bldLvl="0" animBg="1"/>
          <p:bldP spid="50" grpId="0" bldLvl="0" animBg="1"/>
          <p:bldP spid="50" grpId="1" bldLvl="0" animBg="1"/>
          <p:bldP spid="52" grpId="0" bldLvl="0" animBg="1"/>
          <p:bldP spid="52" grpId="1" bldLvl="0" animBg="1"/>
          <p:bldP spid="56" grpId="0" bldLvl="0" animBg="1"/>
          <p:bldP spid="56" grpId="1" bldLvl="0" animBg="1"/>
          <p:bldP spid="62" grpId="0" bldLvl="0" animBg="1"/>
          <p:bldP spid="62" grpId="1" bldLvl="0" animBg="1"/>
          <p:bldP spid="64" grpId="0" bldLvl="0" animBg="1"/>
          <p:bldP spid="64" grpId="1" bldLvl="0" animBg="1"/>
          <p:bldP spid="66" grpId="0" bldLvl="0" animBg="1"/>
          <p:bldP spid="66" grpId="1" bldLvl="0" animBg="1"/>
          <p:bldP spid="67" grpId="0"/>
          <p:bldP spid="67" grpId="1"/>
          <p:bldP spid="94" grpId="0"/>
          <p:bldP spid="3" grpId="0"/>
          <p:bldP spid="4" grpId="0"/>
          <p:bldP spid="2" grpId="0"/>
          <p:bldP spid="35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260350"/>
            <a:ext cx="680085" cy="431800"/>
            <a:chOff x="0" y="410"/>
            <a:chExt cx="1071" cy="680"/>
          </a:xfrm>
        </p:grpSpPr>
        <p:sp>
          <p:nvSpPr>
            <p:cNvPr id="6" name="Rectangle 3      (向天歌演示原创作品：www.TopPPT.cn)"/>
            <p:cNvSpPr/>
            <p:nvPr/>
          </p:nvSpPr>
          <p:spPr>
            <a:xfrm>
              <a:off x="0" y="410"/>
              <a:ext cx="642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7" name="Rectangle 4      (向天歌演示原创作品：www.TopPPT.cn)"/>
            <p:cNvSpPr/>
            <p:nvPr/>
          </p:nvSpPr>
          <p:spPr>
            <a:xfrm>
              <a:off x="755" y="410"/>
              <a:ext cx="113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" name="Rectangle 5      (向天歌演示原创作品：www.TopPPT.cn)"/>
            <p:cNvSpPr/>
            <p:nvPr/>
          </p:nvSpPr>
          <p:spPr>
            <a:xfrm>
              <a:off x="971" y="731"/>
              <a:ext cx="100" cy="353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TextBox 6      (向天歌演示原创作品：www.TopPPT.cn)"/>
          <p:cNvSpPr txBox="1"/>
          <p:nvPr/>
        </p:nvSpPr>
        <p:spPr>
          <a:xfrm>
            <a:off x="680085" y="375920"/>
            <a:ext cx="2481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美工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基础设计技能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1343472" y="1124744"/>
            <a:ext cx="9120693" cy="79323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lvl="0" defTabSz="1216025">
              <a:lnSpc>
                <a:spcPct val="110000"/>
              </a:lnSpc>
              <a:spcBef>
                <a:spcPct val="2000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青少年的配色给人以朝气蓬勃、阳光、活力的感觉。色相以蓝色、绿色等冷色系为主，明度适中，纯度较高，明暗对比适中，色调以明、强、锐为主。搭配橙、黄等暖色可以表现出少年的阳光与活力，搭配粉色体现少年的纯真。</a:t>
            </a:r>
            <a:endParaRPr lang="zh-CN" altLang="en-US" sz="16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5560" y="2132856"/>
            <a:ext cx="7866667" cy="29714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631" y="5104285"/>
            <a:ext cx="7923809" cy="146666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260350"/>
            <a:ext cx="680085" cy="431800"/>
            <a:chOff x="0" y="410"/>
            <a:chExt cx="1071" cy="680"/>
          </a:xfrm>
        </p:grpSpPr>
        <p:sp>
          <p:nvSpPr>
            <p:cNvPr id="6" name="Rectangle 3      (向天歌演示原创作品：www.TopPPT.cn)"/>
            <p:cNvSpPr/>
            <p:nvPr/>
          </p:nvSpPr>
          <p:spPr>
            <a:xfrm>
              <a:off x="0" y="410"/>
              <a:ext cx="642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7" name="Rectangle 4      (向天歌演示原创作品：www.TopPPT.cn)"/>
            <p:cNvSpPr/>
            <p:nvPr/>
          </p:nvSpPr>
          <p:spPr>
            <a:xfrm>
              <a:off x="755" y="410"/>
              <a:ext cx="113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" name="Rectangle 5      (向天歌演示原创作品：www.TopPPT.cn)"/>
            <p:cNvSpPr/>
            <p:nvPr/>
          </p:nvSpPr>
          <p:spPr>
            <a:xfrm>
              <a:off x="971" y="731"/>
              <a:ext cx="100" cy="353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TextBox 6      (向天歌演示原创作品：www.TopPPT.cn)"/>
          <p:cNvSpPr txBox="1"/>
          <p:nvPr/>
        </p:nvSpPr>
        <p:spPr>
          <a:xfrm>
            <a:off x="680085" y="375920"/>
            <a:ext cx="2481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美工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基础设计技能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1343472" y="1124744"/>
            <a:ext cx="9120693" cy="52238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lvl="0" defTabSz="1216025">
              <a:lnSpc>
                <a:spcPct val="110000"/>
              </a:lnSpc>
              <a:spcBef>
                <a:spcPct val="2000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少女的配色给人以甜美、纯真、温柔的感觉。色相上以粉色、黄色、枚红色等为主，明度和纯度都较高，色调偏暖，以明、弱、淡为主。粉色搭配绿色凸显少女的青涩感，搭配淡黄色给人柔和感。</a:t>
            </a:r>
            <a:endParaRPr lang="zh-CN" altLang="en-US" sz="16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0484" y="1916832"/>
            <a:ext cx="7866667" cy="443809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260350"/>
            <a:ext cx="680085" cy="431800"/>
            <a:chOff x="0" y="410"/>
            <a:chExt cx="1071" cy="680"/>
          </a:xfrm>
        </p:grpSpPr>
        <p:sp>
          <p:nvSpPr>
            <p:cNvPr id="6" name="Rectangle 3      (向天歌演示原创作品：www.TopPPT.cn)"/>
            <p:cNvSpPr/>
            <p:nvPr/>
          </p:nvSpPr>
          <p:spPr>
            <a:xfrm>
              <a:off x="0" y="410"/>
              <a:ext cx="642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7" name="Rectangle 4      (向天歌演示原创作品：www.TopPPT.cn)"/>
            <p:cNvSpPr/>
            <p:nvPr/>
          </p:nvSpPr>
          <p:spPr>
            <a:xfrm>
              <a:off x="755" y="410"/>
              <a:ext cx="113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" name="Rectangle 5      (向天歌演示原创作品：www.TopPPT.cn)"/>
            <p:cNvSpPr/>
            <p:nvPr/>
          </p:nvSpPr>
          <p:spPr>
            <a:xfrm>
              <a:off x="971" y="731"/>
              <a:ext cx="100" cy="353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TextBox 6      (向天歌演示原创作品：www.TopPPT.cn)"/>
          <p:cNvSpPr txBox="1"/>
          <p:nvPr/>
        </p:nvSpPr>
        <p:spPr>
          <a:xfrm>
            <a:off x="680085" y="375920"/>
            <a:ext cx="2481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美工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基础设计技能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1343472" y="1124744"/>
            <a:ext cx="9120693" cy="52238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lvl="0" defTabSz="1216025">
              <a:lnSpc>
                <a:spcPct val="110000"/>
              </a:lnSpc>
              <a:spcBef>
                <a:spcPct val="2000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成熟女性色调以温柔的红色、粉色等暖色为主，色调反差小，过渡平稳。在整体色调中可添加紫色、黑色来体现优雅、艳丽、性感的气质印象，添加中黄色、棕黄色来体现母性的稳重气质。</a:t>
            </a:r>
            <a:endParaRPr lang="zh-CN" altLang="en-US" sz="16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5560" y="1954221"/>
            <a:ext cx="7847619" cy="39619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-84" r="1"/>
          <a:stretch>
            <a:fillRect/>
          </a:stretch>
        </p:blipFill>
        <p:spPr>
          <a:xfrm>
            <a:off x="2098929" y="5914661"/>
            <a:ext cx="7920880" cy="46666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260350"/>
            <a:ext cx="680085" cy="431800"/>
            <a:chOff x="0" y="410"/>
            <a:chExt cx="1071" cy="680"/>
          </a:xfrm>
        </p:grpSpPr>
        <p:sp>
          <p:nvSpPr>
            <p:cNvPr id="6" name="Rectangle 3      (向天歌演示原创作品：www.TopPPT.cn)"/>
            <p:cNvSpPr/>
            <p:nvPr/>
          </p:nvSpPr>
          <p:spPr>
            <a:xfrm>
              <a:off x="0" y="410"/>
              <a:ext cx="642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7" name="Rectangle 4      (向天歌演示原创作品：www.TopPPT.cn)"/>
            <p:cNvSpPr/>
            <p:nvPr/>
          </p:nvSpPr>
          <p:spPr>
            <a:xfrm>
              <a:off x="755" y="410"/>
              <a:ext cx="113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" name="Rectangle 5      (向天歌演示原创作品：www.TopPPT.cn)"/>
            <p:cNvSpPr/>
            <p:nvPr/>
          </p:nvSpPr>
          <p:spPr>
            <a:xfrm>
              <a:off x="971" y="731"/>
              <a:ext cx="100" cy="353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TextBox 6      (向天歌演示原创作品：www.TopPPT.cn)"/>
          <p:cNvSpPr txBox="1"/>
          <p:nvPr/>
        </p:nvSpPr>
        <p:spPr>
          <a:xfrm>
            <a:off x="680085" y="375920"/>
            <a:ext cx="2481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美工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基础设计技能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1343472" y="1124744"/>
            <a:ext cx="9120693" cy="52238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lvl="0" defTabSz="1216025">
              <a:lnSpc>
                <a:spcPct val="110000"/>
              </a:lnSpc>
              <a:spcBef>
                <a:spcPct val="2000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成熟男性色调以冷峻的黑、灰等无彩色为主，色调偏冷，明度、纯度较低。或者在蓝色、绿色等冷色系中加入棕色，体现稳重、尊贵的气质印象。若冷暖色调搭配，则凸显男性的力量感。</a:t>
            </a:r>
            <a:endParaRPr lang="zh-CN" altLang="en-US" sz="16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8857" y="1924185"/>
            <a:ext cx="7914286" cy="445714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260350"/>
            <a:ext cx="680085" cy="431800"/>
            <a:chOff x="0" y="410"/>
            <a:chExt cx="1071" cy="680"/>
          </a:xfrm>
        </p:grpSpPr>
        <p:sp>
          <p:nvSpPr>
            <p:cNvPr id="6" name="Rectangle 3      (向天歌演示原创作品：www.TopPPT.cn)"/>
            <p:cNvSpPr/>
            <p:nvPr/>
          </p:nvSpPr>
          <p:spPr>
            <a:xfrm>
              <a:off x="0" y="410"/>
              <a:ext cx="642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7" name="Rectangle 4      (向天歌演示原创作品：www.TopPPT.cn)"/>
            <p:cNvSpPr/>
            <p:nvPr/>
          </p:nvSpPr>
          <p:spPr>
            <a:xfrm>
              <a:off x="755" y="410"/>
              <a:ext cx="113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" name="Rectangle 5      (向天歌演示原创作品：www.TopPPT.cn)"/>
            <p:cNvSpPr/>
            <p:nvPr/>
          </p:nvSpPr>
          <p:spPr>
            <a:xfrm>
              <a:off x="971" y="731"/>
              <a:ext cx="100" cy="353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TextBox 6      (向天歌演示原创作品：www.TopPPT.cn)"/>
          <p:cNvSpPr txBox="1"/>
          <p:nvPr/>
        </p:nvSpPr>
        <p:spPr>
          <a:xfrm>
            <a:off x="680085" y="375920"/>
            <a:ext cx="2481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美工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基础设计技能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1343472" y="1124744"/>
            <a:ext cx="9120693" cy="52238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lvl="0" defTabSz="1216025">
              <a:lnSpc>
                <a:spcPct val="110000"/>
              </a:lnSpc>
              <a:spcBef>
                <a:spcPct val="2000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老人的意象是给人稳重、安详、和蔼的感觉。色相以棕色、灰色为主，明度、纯度较低，明暗对比适中，色调偏暖，以涩、钝为主。棕色搭配褐色给人庄重的感觉，搭配黄色给人和蔼可亲的感觉。</a:t>
            </a:r>
            <a:endParaRPr lang="zh-CN" altLang="en-US" sz="16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7428" y="1844824"/>
            <a:ext cx="7857143" cy="443809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2255" b="33585"/>
          <a:stretch>
            <a:fillRect/>
          </a:stretch>
        </p:blipFill>
        <p:spPr>
          <a:xfrm rot="16200000">
            <a:off x="10303883" y="4847485"/>
            <a:ext cx="1535508" cy="2451183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-287020" y="2423160"/>
            <a:ext cx="6410325" cy="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" name="Freeform 56"/>
          <p:cNvSpPr/>
          <p:nvPr/>
        </p:nvSpPr>
        <p:spPr>
          <a:xfrm>
            <a:off x="4558665" y="2423160"/>
            <a:ext cx="1565275" cy="85725"/>
          </a:xfrm>
          <a:custGeom>
            <a:avLst/>
            <a:gdLst>
              <a:gd name="txL" fmla="*/ 0 w 2385"/>
              <a:gd name="txT" fmla="*/ 0 h 425"/>
              <a:gd name="txR" fmla="*/ 2385 w 2385"/>
              <a:gd name="txB" fmla="*/ 425 h 425"/>
            </a:gdLst>
            <a:ahLst/>
            <a:cxnLst>
              <a:cxn ang="0">
                <a:pos x="2147483646" y="0"/>
              </a:cxn>
              <a:cxn ang="0">
                <a:pos x="0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txL" t="txT" r="txR" b="txB"/>
            <a:pathLst>
              <a:path w="2385" h="425">
                <a:moveTo>
                  <a:pt x="2353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25"/>
                  <a:pt x="0" y="425"/>
                  <a:pt x="0" y="425"/>
                </a:cubicBezTo>
                <a:cubicBezTo>
                  <a:pt x="2353" y="425"/>
                  <a:pt x="2353" y="425"/>
                  <a:pt x="2353" y="425"/>
                </a:cubicBezTo>
                <a:cubicBezTo>
                  <a:pt x="2370" y="425"/>
                  <a:pt x="2385" y="411"/>
                  <a:pt x="2385" y="393"/>
                </a:cubicBezTo>
                <a:cubicBezTo>
                  <a:pt x="2385" y="32"/>
                  <a:pt x="2385" y="32"/>
                  <a:pt x="2385" y="32"/>
                </a:cubicBezTo>
                <a:cubicBezTo>
                  <a:pt x="2385" y="15"/>
                  <a:pt x="2370" y="0"/>
                  <a:pt x="2353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</a:ln>
        </p:spPr>
        <p:txBody>
          <a:bodyPr wrap="square" lIns="102065" tIns="0" rIns="0" bIns="34019" anchor="ctr" anchorCtr="0"/>
          <a:lstStyle/>
          <a:p>
            <a:pPr>
              <a:lnSpc>
                <a:spcPct val="100000"/>
              </a:lnSpc>
            </a:pPr>
            <a:endParaRPr lang="zh-CN" altLang="en-US" b="1" dirty="0">
              <a:solidFill>
                <a:srgbClr val="FFFFFF"/>
              </a:solidFill>
              <a:latin typeface="幼圆" panose="02010509060101010101" pitchFamily="1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48"/>
          <p:cNvSpPr txBox="1"/>
          <p:nvPr/>
        </p:nvSpPr>
        <p:spPr>
          <a:xfrm>
            <a:off x="2743835" y="2829560"/>
            <a:ext cx="642429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>
              <a:lnSpc>
                <a:spcPct val="120000"/>
              </a:lnSpc>
              <a:defRPr/>
            </a:pPr>
            <a:r>
              <a:rPr lang="en-US" altLang="zh-CN" sz="3200" b="1" dirty="0" smtClean="0">
                <a:solidFill>
                  <a:srgbClr val="1678A8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05</a:t>
            </a:r>
            <a:r>
              <a:rPr lang="zh-CN" altLang="en-US" sz="3200" b="1" dirty="0">
                <a:solidFill>
                  <a:srgbClr val="1678A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、其他因素特色的配色方案</a:t>
            </a:r>
            <a:endParaRPr lang="zh-CN" altLang="en-US" sz="3200" b="1" dirty="0">
              <a:solidFill>
                <a:srgbClr val="1678A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260350"/>
            <a:ext cx="680085" cy="431800"/>
            <a:chOff x="0" y="410"/>
            <a:chExt cx="1071" cy="680"/>
          </a:xfrm>
        </p:grpSpPr>
        <p:sp>
          <p:nvSpPr>
            <p:cNvPr id="6" name="Rectangle 3      (向天歌演示原创作品：www.TopPPT.cn)"/>
            <p:cNvSpPr/>
            <p:nvPr/>
          </p:nvSpPr>
          <p:spPr>
            <a:xfrm>
              <a:off x="0" y="410"/>
              <a:ext cx="642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7" name="Rectangle 4      (向天歌演示原创作品：www.TopPPT.cn)"/>
            <p:cNvSpPr/>
            <p:nvPr/>
          </p:nvSpPr>
          <p:spPr>
            <a:xfrm>
              <a:off x="755" y="410"/>
              <a:ext cx="113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" name="Rectangle 5      (向天歌演示原创作品：www.TopPPT.cn)"/>
            <p:cNvSpPr/>
            <p:nvPr/>
          </p:nvSpPr>
          <p:spPr>
            <a:xfrm>
              <a:off x="971" y="731"/>
              <a:ext cx="100" cy="353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TextBox 6      (向天歌演示原创作品：www.TopPPT.cn)"/>
          <p:cNvSpPr txBox="1"/>
          <p:nvPr/>
        </p:nvSpPr>
        <p:spPr>
          <a:xfrm>
            <a:off x="680085" y="375920"/>
            <a:ext cx="2481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美工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基础设计技能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ldLvl="0" animBg="1"/>
      <p:bldP spid="12" grpId="0"/>
      <p:bldP spid="12" grpId="1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260350"/>
            <a:ext cx="680085" cy="431800"/>
            <a:chOff x="0" y="410"/>
            <a:chExt cx="1071" cy="680"/>
          </a:xfrm>
        </p:grpSpPr>
        <p:sp>
          <p:nvSpPr>
            <p:cNvPr id="6" name="Rectangle 3      (向天歌演示原创作品：www.TopPPT.cn)"/>
            <p:cNvSpPr/>
            <p:nvPr/>
          </p:nvSpPr>
          <p:spPr>
            <a:xfrm>
              <a:off x="0" y="410"/>
              <a:ext cx="642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7" name="Rectangle 4      (向天歌演示原创作品：www.TopPPT.cn)"/>
            <p:cNvSpPr/>
            <p:nvPr/>
          </p:nvSpPr>
          <p:spPr>
            <a:xfrm>
              <a:off x="755" y="410"/>
              <a:ext cx="113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" name="Rectangle 5      (向天歌演示原创作品：www.TopPPT.cn)"/>
            <p:cNvSpPr/>
            <p:nvPr/>
          </p:nvSpPr>
          <p:spPr>
            <a:xfrm>
              <a:off x="971" y="731"/>
              <a:ext cx="100" cy="353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TextBox 6      (向天歌演示原创作品：www.TopPPT.cn)"/>
          <p:cNvSpPr txBox="1"/>
          <p:nvPr/>
        </p:nvSpPr>
        <p:spPr>
          <a:xfrm>
            <a:off x="680085" y="375920"/>
            <a:ext cx="2481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美工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基础设计技能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b="29617"/>
          <a:stretch>
            <a:fillRect/>
          </a:stretch>
        </p:blipFill>
        <p:spPr>
          <a:xfrm>
            <a:off x="2207568" y="1124744"/>
            <a:ext cx="8047619" cy="475252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260350"/>
            <a:ext cx="680085" cy="431800"/>
            <a:chOff x="0" y="410"/>
            <a:chExt cx="1071" cy="680"/>
          </a:xfrm>
        </p:grpSpPr>
        <p:sp>
          <p:nvSpPr>
            <p:cNvPr id="6" name="Rectangle 3      (向天歌演示原创作品：www.TopPPT.cn)"/>
            <p:cNvSpPr/>
            <p:nvPr/>
          </p:nvSpPr>
          <p:spPr>
            <a:xfrm>
              <a:off x="0" y="410"/>
              <a:ext cx="642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7" name="Rectangle 4      (向天歌演示原创作品：www.TopPPT.cn)"/>
            <p:cNvSpPr/>
            <p:nvPr/>
          </p:nvSpPr>
          <p:spPr>
            <a:xfrm>
              <a:off x="755" y="410"/>
              <a:ext cx="113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" name="Rectangle 5      (向天歌演示原创作品：www.TopPPT.cn)"/>
            <p:cNvSpPr/>
            <p:nvPr/>
          </p:nvSpPr>
          <p:spPr>
            <a:xfrm>
              <a:off x="971" y="731"/>
              <a:ext cx="100" cy="353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TextBox 6      (向天歌演示原创作品：www.TopPPT.cn)"/>
          <p:cNvSpPr txBox="1"/>
          <p:nvPr/>
        </p:nvSpPr>
        <p:spPr>
          <a:xfrm>
            <a:off x="680085" y="375920"/>
            <a:ext cx="2481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美工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基础设计技能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l="17" t="69317" r="-17"/>
          <a:stretch>
            <a:fillRect/>
          </a:stretch>
        </p:blipFill>
        <p:spPr>
          <a:xfrm>
            <a:off x="2135560" y="2276872"/>
            <a:ext cx="8047619" cy="207186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3098800"/>
            <a:ext cx="12192000" cy="375920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349500" y="1662113"/>
            <a:ext cx="7937500" cy="2638425"/>
          </a:xfrm>
          <a:prstGeom prst="roundRect">
            <a:avLst>
              <a:gd name="adj" fmla="val 32734"/>
            </a:avLst>
          </a:prstGeom>
          <a:solidFill>
            <a:srgbClr val="25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748" name="文本框 8"/>
          <p:cNvSpPr txBox="1"/>
          <p:nvPr/>
        </p:nvSpPr>
        <p:spPr>
          <a:xfrm>
            <a:off x="3640455" y="4470718"/>
            <a:ext cx="5356225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6000" dirty="0">
                <a:solidFill>
                  <a:schemeClr val="bg1"/>
                </a:solidFill>
                <a:latin typeface="Agency FB" panose="020B0503020202020204" pitchFamily="34" charset="0"/>
                <a:ea typeface="宋体" panose="02010600030101010101" pitchFamily="2" charset="-122"/>
              </a:rPr>
              <a:t>         thank you</a:t>
            </a:r>
            <a:endParaRPr lang="zh-CN" altLang="en-US" sz="6000" dirty="0">
              <a:solidFill>
                <a:schemeClr val="bg1"/>
              </a:solidFill>
              <a:latin typeface="Agency FB" panose="020B0503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50" name="文本框 10"/>
          <p:cNvSpPr txBox="1"/>
          <p:nvPr/>
        </p:nvSpPr>
        <p:spPr>
          <a:xfrm>
            <a:off x="4321175" y="1939925"/>
            <a:ext cx="5965825" cy="221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13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</a:t>
            </a:r>
            <a:endParaRPr lang="zh-CN" altLang="en-US" sz="13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651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C:\Users\Administrator\Desktop\余乐\美工教材\PPT\第三章\timg (2).jpgtimg (2)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107690" y="2228533"/>
            <a:ext cx="2092960" cy="2092960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8623231" y="6021891"/>
            <a:ext cx="4256675" cy="5449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solidFill>
                  <a:srgbClr val="21A3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syrel" panose="02000603050000020003" pitchFamily="2" charset="0"/>
                <a:ea typeface="FZCuYuan-M03S" panose="02010601030101010101" pitchFamily="2" charset="-122"/>
              </a:rPr>
              <a:t>go</a:t>
            </a:r>
            <a:endParaRPr lang="en-US" altLang="zh-CN" sz="3600" dirty="0">
              <a:solidFill>
                <a:srgbClr val="21A3D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syrel" panose="02000603050000020003" pitchFamily="2" charset="0"/>
              <a:ea typeface="FZCuYuan-M03S" panose="02010601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062920" y="2051842"/>
            <a:ext cx="501710" cy="509918"/>
            <a:chOff x="6985958" y="2986007"/>
            <a:chExt cx="552474" cy="561513"/>
          </a:xfrm>
        </p:grpSpPr>
        <p:sp>
          <p:nvSpPr>
            <p:cNvPr id="15" name="矩形 14"/>
            <p:cNvSpPr/>
            <p:nvPr/>
          </p:nvSpPr>
          <p:spPr>
            <a:xfrm>
              <a:off x="6985958" y="2986007"/>
              <a:ext cx="500692" cy="50069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7037740" y="3046827"/>
              <a:ext cx="500692" cy="50069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等腰三角形 2"/>
          <p:cNvSpPr/>
          <p:nvPr/>
        </p:nvSpPr>
        <p:spPr>
          <a:xfrm rot="5400000">
            <a:off x="11592151" y="6048439"/>
            <a:ext cx="384357" cy="331342"/>
          </a:xfrm>
          <a:prstGeom prst="triangle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1A3D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13095" y="2952750"/>
            <a:ext cx="4937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常见配色方案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8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9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8" fill="hold" grpId="0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29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30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3" grpId="0" bldLvl="0" animBg="1"/>
          <p:bldP spid="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8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9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3" grpId="0" bldLvl="0" animBg="1"/>
          <p:bldP spid="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2255" b="33585"/>
          <a:stretch>
            <a:fillRect/>
          </a:stretch>
        </p:blipFill>
        <p:spPr>
          <a:xfrm rot="16200000">
            <a:off x="10303883" y="4847485"/>
            <a:ext cx="1535508" cy="2451183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-287020" y="2423160"/>
            <a:ext cx="6410325" cy="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" name="Freeform 56"/>
          <p:cNvSpPr/>
          <p:nvPr/>
        </p:nvSpPr>
        <p:spPr>
          <a:xfrm>
            <a:off x="4558665" y="2423160"/>
            <a:ext cx="1565275" cy="85725"/>
          </a:xfrm>
          <a:custGeom>
            <a:avLst/>
            <a:gdLst>
              <a:gd name="txL" fmla="*/ 0 w 2385"/>
              <a:gd name="txT" fmla="*/ 0 h 425"/>
              <a:gd name="txR" fmla="*/ 2385 w 2385"/>
              <a:gd name="txB" fmla="*/ 425 h 425"/>
            </a:gdLst>
            <a:ahLst/>
            <a:cxnLst>
              <a:cxn ang="0">
                <a:pos x="2147483646" y="0"/>
              </a:cxn>
              <a:cxn ang="0">
                <a:pos x="0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txL" t="txT" r="txR" b="txB"/>
            <a:pathLst>
              <a:path w="2385" h="425">
                <a:moveTo>
                  <a:pt x="2353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25"/>
                  <a:pt x="0" y="425"/>
                  <a:pt x="0" y="425"/>
                </a:cubicBezTo>
                <a:cubicBezTo>
                  <a:pt x="2353" y="425"/>
                  <a:pt x="2353" y="425"/>
                  <a:pt x="2353" y="425"/>
                </a:cubicBezTo>
                <a:cubicBezTo>
                  <a:pt x="2370" y="425"/>
                  <a:pt x="2385" y="411"/>
                  <a:pt x="2385" y="393"/>
                </a:cubicBezTo>
                <a:cubicBezTo>
                  <a:pt x="2385" y="32"/>
                  <a:pt x="2385" y="32"/>
                  <a:pt x="2385" y="32"/>
                </a:cubicBezTo>
                <a:cubicBezTo>
                  <a:pt x="2385" y="15"/>
                  <a:pt x="2370" y="0"/>
                  <a:pt x="2353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</a:ln>
        </p:spPr>
        <p:txBody>
          <a:bodyPr wrap="square" lIns="102065" tIns="0" rIns="0" bIns="34019" anchor="ctr" anchorCtr="0"/>
          <a:lstStyle/>
          <a:p>
            <a:pPr>
              <a:lnSpc>
                <a:spcPct val="100000"/>
              </a:lnSpc>
            </a:pPr>
            <a:endParaRPr lang="zh-CN" altLang="en-US" b="1" dirty="0">
              <a:solidFill>
                <a:srgbClr val="FFFFFF"/>
              </a:solidFill>
              <a:latin typeface="幼圆" panose="02010509060101010101" pitchFamily="1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48"/>
          <p:cNvSpPr txBox="1"/>
          <p:nvPr/>
        </p:nvSpPr>
        <p:spPr>
          <a:xfrm>
            <a:off x="2743835" y="2829560"/>
            <a:ext cx="6424295" cy="6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>
              <a:lnSpc>
                <a:spcPct val="120000"/>
              </a:lnSpc>
              <a:defRPr/>
            </a:pPr>
            <a:r>
              <a:rPr lang="en-US" altLang="zh-CN" sz="3200" b="1" dirty="0" smtClean="0">
                <a:solidFill>
                  <a:srgbClr val="1678A8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01</a:t>
            </a:r>
            <a:r>
              <a:rPr lang="zh-CN" altLang="en-US" sz="3200" b="1" dirty="0">
                <a:solidFill>
                  <a:srgbClr val="1678A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、具有行业特色的配色</a:t>
            </a:r>
            <a:r>
              <a:rPr lang="zh-CN" altLang="en-US" sz="3200" b="1" dirty="0" smtClean="0">
                <a:solidFill>
                  <a:srgbClr val="1678A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方案</a:t>
            </a:r>
            <a:endParaRPr lang="zh-CN" sz="1400" b="1" dirty="0" smtClean="0">
              <a:solidFill>
                <a:srgbClr val="1678A8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260350"/>
            <a:ext cx="680085" cy="431800"/>
            <a:chOff x="0" y="410"/>
            <a:chExt cx="1071" cy="680"/>
          </a:xfrm>
        </p:grpSpPr>
        <p:sp>
          <p:nvSpPr>
            <p:cNvPr id="6" name="Rectangle 3      (向天歌演示原创作品：www.TopPPT.cn)"/>
            <p:cNvSpPr/>
            <p:nvPr/>
          </p:nvSpPr>
          <p:spPr>
            <a:xfrm>
              <a:off x="0" y="410"/>
              <a:ext cx="642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7" name="Rectangle 4      (向天歌演示原创作品：www.TopPPT.cn)"/>
            <p:cNvSpPr/>
            <p:nvPr/>
          </p:nvSpPr>
          <p:spPr>
            <a:xfrm>
              <a:off x="755" y="410"/>
              <a:ext cx="113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" name="Rectangle 5      (向天歌演示原创作品：www.TopPPT.cn)"/>
            <p:cNvSpPr/>
            <p:nvPr/>
          </p:nvSpPr>
          <p:spPr>
            <a:xfrm>
              <a:off x="971" y="731"/>
              <a:ext cx="100" cy="353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TextBox 6      (向天歌演示原创作品：www.TopPPT.cn)"/>
          <p:cNvSpPr txBox="1"/>
          <p:nvPr/>
        </p:nvSpPr>
        <p:spPr>
          <a:xfrm>
            <a:off x="680085" y="375920"/>
            <a:ext cx="2481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美工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基础设计技能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ldLvl="0" animBg="1"/>
      <p:bldP spid="12" grpId="0"/>
      <p:bldP spid="12" grpId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260350"/>
            <a:ext cx="680085" cy="431800"/>
            <a:chOff x="0" y="410"/>
            <a:chExt cx="1071" cy="680"/>
          </a:xfrm>
        </p:grpSpPr>
        <p:sp>
          <p:nvSpPr>
            <p:cNvPr id="6" name="Rectangle 3      (向天歌演示原创作品：www.TopPPT.cn)"/>
            <p:cNvSpPr/>
            <p:nvPr/>
          </p:nvSpPr>
          <p:spPr>
            <a:xfrm>
              <a:off x="0" y="410"/>
              <a:ext cx="642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7" name="Rectangle 4      (向天歌演示原创作品：www.TopPPT.cn)"/>
            <p:cNvSpPr/>
            <p:nvPr/>
          </p:nvSpPr>
          <p:spPr>
            <a:xfrm>
              <a:off x="755" y="410"/>
              <a:ext cx="113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" name="Rectangle 5      (向天歌演示原创作品：www.TopPPT.cn)"/>
            <p:cNvSpPr/>
            <p:nvPr/>
          </p:nvSpPr>
          <p:spPr>
            <a:xfrm>
              <a:off x="971" y="731"/>
              <a:ext cx="100" cy="353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TextBox 6      (向天歌演示原创作品：www.TopPPT.cn)"/>
          <p:cNvSpPr txBox="1"/>
          <p:nvPr/>
        </p:nvSpPr>
        <p:spPr>
          <a:xfrm>
            <a:off x="680085" y="375920"/>
            <a:ext cx="2481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美工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基础设计技能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1343472" y="1124744"/>
            <a:ext cx="9120693" cy="79323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lvl="0" defTabSz="1216025">
              <a:lnSpc>
                <a:spcPct val="110000"/>
              </a:lnSpc>
              <a:spcBef>
                <a:spcPct val="2000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母婴类产品行业：母婴产品给人以纯洁、温馨、柔和的感觉，色相以肤色、粉色、淡黄色等暖色系为主，明度较高，彩度适中，明暗对比较弱。肤色和粉色搭配给人纯洁、柔软的感觉，肤色和绿色搭配给人清新、充满生命力的感觉。</a:t>
            </a:r>
            <a:endParaRPr lang="zh-CN" altLang="en-US" sz="16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47528" y="1917974"/>
            <a:ext cx="8323809" cy="460952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260350"/>
            <a:ext cx="680085" cy="431800"/>
            <a:chOff x="0" y="410"/>
            <a:chExt cx="1071" cy="680"/>
          </a:xfrm>
        </p:grpSpPr>
        <p:sp>
          <p:nvSpPr>
            <p:cNvPr id="6" name="Rectangle 3      (向天歌演示原创作品：www.TopPPT.cn)"/>
            <p:cNvSpPr/>
            <p:nvPr/>
          </p:nvSpPr>
          <p:spPr>
            <a:xfrm>
              <a:off x="0" y="410"/>
              <a:ext cx="642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7" name="Rectangle 4      (向天歌演示原创作品：www.TopPPT.cn)"/>
            <p:cNvSpPr/>
            <p:nvPr/>
          </p:nvSpPr>
          <p:spPr>
            <a:xfrm>
              <a:off x="755" y="410"/>
              <a:ext cx="113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" name="Rectangle 5      (向天歌演示原创作品：www.TopPPT.cn)"/>
            <p:cNvSpPr/>
            <p:nvPr/>
          </p:nvSpPr>
          <p:spPr>
            <a:xfrm>
              <a:off x="971" y="731"/>
              <a:ext cx="100" cy="353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TextBox 6      (向天歌演示原创作品：www.TopPPT.cn)"/>
          <p:cNvSpPr txBox="1"/>
          <p:nvPr/>
        </p:nvSpPr>
        <p:spPr>
          <a:xfrm>
            <a:off x="680085" y="375920"/>
            <a:ext cx="2481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美工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基础设计技能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1343472" y="1124744"/>
            <a:ext cx="9120693" cy="79323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lvl="0" defTabSz="1216025">
              <a:lnSpc>
                <a:spcPct val="110000"/>
              </a:lnSpc>
              <a:spcBef>
                <a:spcPct val="2000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美妆类产品行业：常指护肤品和美容化妆品，使用对象以女性为主。色相以红色、肤色、粉色为主，明度适中，纯度较高，明暗对比适中。橙粉色搭配肤色给人知性、成熟的感觉，粉色搭配桃红色给人可爱甜美的感觉。</a:t>
            </a:r>
            <a:endParaRPr lang="zh-CN" altLang="en-US" sz="16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3552" y="1988840"/>
            <a:ext cx="7971428" cy="359047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535" y="5445224"/>
            <a:ext cx="7961905" cy="110476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260350"/>
            <a:ext cx="680085" cy="431800"/>
            <a:chOff x="0" y="410"/>
            <a:chExt cx="1071" cy="680"/>
          </a:xfrm>
        </p:grpSpPr>
        <p:sp>
          <p:nvSpPr>
            <p:cNvPr id="6" name="Rectangle 3      (向天歌演示原创作品：www.TopPPT.cn)"/>
            <p:cNvSpPr/>
            <p:nvPr/>
          </p:nvSpPr>
          <p:spPr>
            <a:xfrm>
              <a:off x="0" y="410"/>
              <a:ext cx="642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7" name="Rectangle 4      (向天歌演示原创作品：www.TopPPT.cn)"/>
            <p:cNvSpPr/>
            <p:nvPr/>
          </p:nvSpPr>
          <p:spPr>
            <a:xfrm>
              <a:off x="755" y="410"/>
              <a:ext cx="113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" name="Rectangle 5      (向天歌演示原创作品：www.TopPPT.cn)"/>
            <p:cNvSpPr/>
            <p:nvPr/>
          </p:nvSpPr>
          <p:spPr>
            <a:xfrm>
              <a:off x="971" y="731"/>
              <a:ext cx="100" cy="353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TextBox 6      (向天歌演示原创作品：www.TopPPT.cn)"/>
          <p:cNvSpPr txBox="1"/>
          <p:nvPr/>
        </p:nvSpPr>
        <p:spPr>
          <a:xfrm>
            <a:off x="680085" y="375920"/>
            <a:ext cx="2481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美工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基础设计技能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1343472" y="1124744"/>
            <a:ext cx="9120693" cy="79323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lvl="0" defTabSz="1216025">
              <a:lnSpc>
                <a:spcPct val="110000"/>
              </a:lnSpc>
              <a:spcBef>
                <a:spcPct val="2000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科技类产品行业：该行业给人专业、理性、未来和充满智慧的感觉。色相上常用蓝色、紫色、黑色等冷色系色彩。明度适中，彩度较高，明暗对比较弱。紫色搭配绿色使人联想到不稳定的化学反应，灰色和蓝色、紫色 搭配会充满未来感。</a:t>
            </a:r>
            <a:endParaRPr lang="zh-CN" altLang="en-US" sz="16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07568" y="2060848"/>
            <a:ext cx="7876190" cy="442857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2255" b="33585"/>
          <a:stretch>
            <a:fillRect/>
          </a:stretch>
        </p:blipFill>
        <p:spPr>
          <a:xfrm rot="16200000">
            <a:off x="10303883" y="4847485"/>
            <a:ext cx="1535508" cy="2451183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-287020" y="2423160"/>
            <a:ext cx="6410325" cy="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" name="Freeform 56"/>
          <p:cNvSpPr/>
          <p:nvPr/>
        </p:nvSpPr>
        <p:spPr>
          <a:xfrm>
            <a:off x="4558665" y="2423160"/>
            <a:ext cx="1565275" cy="85725"/>
          </a:xfrm>
          <a:custGeom>
            <a:avLst/>
            <a:gdLst>
              <a:gd name="txL" fmla="*/ 0 w 2385"/>
              <a:gd name="txT" fmla="*/ 0 h 425"/>
              <a:gd name="txR" fmla="*/ 2385 w 2385"/>
              <a:gd name="txB" fmla="*/ 425 h 425"/>
            </a:gdLst>
            <a:ahLst/>
            <a:cxnLst>
              <a:cxn ang="0">
                <a:pos x="2147483646" y="0"/>
              </a:cxn>
              <a:cxn ang="0">
                <a:pos x="0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txL" t="txT" r="txR" b="txB"/>
            <a:pathLst>
              <a:path w="2385" h="425">
                <a:moveTo>
                  <a:pt x="2353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25"/>
                  <a:pt x="0" y="425"/>
                  <a:pt x="0" y="425"/>
                </a:cubicBezTo>
                <a:cubicBezTo>
                  <a:pt x="2353" y="425"/>
                  <a:pt x="2353" y="425"/>
                  <a:pt x="2353" y="425"/>
                </a:cubicBezTo>
                <a:cubicBezTo>
                  <a:pt x="2370" y="425"/>
                  <a:pt x="2385" y="411"/>
                  <a:pt x="2385" y="393"/>
                </a:cubicBezTo>
                <a:cubicBezTo>
                  <a:pt x="2385" y="32"/>
                  <a:pt x="2385" y="32"/>
                  <a:pt x="2385" y="32"/>
                </a:cubicBezTo>
                <a:cubicBezTo>
                  <a:pt x="2385" y="15"/>
                  <a:pt x="2370" y="0"/>
                  <a:pt x="2353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</a:ln>
        </p:spPr>
        <p:txBody>
          <a:bodyPr wrap="square" lIns="102065" tIns="0" rIns="0" bIns="34019" anchor="ctr" anchorCtr="0"/>
          <a:lstStyle/>
          <a:p>
            <a:pPr>
              <a:lnSpc>
                <a:spcPct val="100000"/>
              </a:lnSpc>
            </a:pPr>
            <a:endParaRPr lang="zh-CN" altLang="en-US" b="1" dirty="0">
              <a:solidFill>
                <a:srgbClr val="FFFFFF"/>
              </a:solidFill>
              <a:latin typeface="幼圆" panose="02010509060101010101" pitchFamily="1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48"/>
          <p:cNvSpPr txBox="1"/>
          <p:nvPr/>
        </p:nvSpPr>
        <p:spPr>
          <a:xfrm>
            <a:off x="2743835" y="2829560"/>
            <a:ext cx="6424295" cy="6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>
              <a:lnSpc>
                <a:spcPct val="120000"/>
              </a:lnSpc>
              <a:defRPr/>
            </a:pPr>
            <a:r>
              <a:rPr lang="en-US" altLang="zh-CN" sz="3200" b="1" dirty="0" smtClean="0">
                <a:solidFill>
                  <a:srgbClr val="1678A8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02</a:t>
            </a:r>
            <a:r>
              <a:rPr lang="zh-CN" altLang="en-US" sz="3200" b="1" dirty="0">
                <a:solidFill>
                  <a:srgbClr val="1678A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、具有季节特色的配色</a:t>
            </a:r>
            <a:r>
              <a:rPr lang="zh-CN" altLang="en-US" sz="3200" b="1" dirty="0" smtClean="0">
                <a:solidFill>
                  <a:srgbClr val="1678A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方案</a:t>
            </a:r>
            <a:endParaRPr lang="zh-CN" altLang="en-US" sz="1400" b="1" dirty="0" smtClean="0">
              <a:solidFill>
                <a:srgbClr val="1678A8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260350"/>
            <a:ext cx="680085" cy="431800"/>
            <a:chOff x="0" y="410"/>
            <a:chExt cx="1071" cy="680"/>
          </a:xfrm>
        </p:grpSpPr>
        <p:sp>
          <p:nvSpPr>
            <p:cNvPr id="6" name="Rectangle 3      (向天歌演示原创作品：www.TopPPT.cn)"/>
            <p:cNvSpPr/>
            <p:nvPr/>
          </p:nvSpPr>
          <p:spPr>
            <a:xfrm>
              <a:off x="0" y="410"/>
              <a:ext cx="642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7" name="Rectangle 4      (向天歌演示原创作品：www.TopPPT.cn)"/>
            <p:cNvSpPr/>
            <p:nvPr/>
          </p:nvSpPr>
          <p:spPr>
            <a:xfrm>
              <a:off x="755" y="410"/>
              <a:ext cx="113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" name="Rectangle 5      (向天歌演示原创作品：www.TopPPT.cn)"/>
            <p:cNvSpPr/>
            <p:nvPr/>
          </p:nvSpPr>
          <p:spPr>
            <a:xfrm>
              <a:off x="971" y="731"/>
              <a:ext cx="100" cy="353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TextBox 6      (向天歌演示原创作品：www.TopPPT.cn)"/>
          <p:cNvSpPr txBox="1"/>
          <p:nvPr/>
        </p:nvSpPr>
        <p:spPr>
          <a:xfrm>
            <a:off x="680085" y="375920"/>
            <a:ext cx="2481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美工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基础设计技能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ldLvl="0" animBg="1"/>
      <p:bldP spid="12" grpId="0"/>
      <p:bldP spid="12" grpId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260350"/>
            <a:ext cx="680085" cy="431800"/>
            <a:chOff x="0" y="410"/>
            <a:chExt cx="1071" cy="680"/>
          </a:xfrm>
        </p:grpSpPr>
        <p:sp>
          <p:nvSpPr>
            <p:cNvPr id="6" name="Rectangle 3      (向天歌演示原创作品：www.TopPPT.cn)"/>
            <p:cNvSpPr/>
            <p:nvPr/>
          </p:nvSpPr>
          <p:spPr>
            <a:xfrm>
              <a:off x="0" y="410"/>
              <a:ext cx="642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7" name="Rectangle 4      (向天歌演示原创作品：www.TopPPT.cn)"/>
            <p:cNvSpPr/>
            <p:nvPr/>
          </p:nvSpPr>
          <p:spPr>
            <a:xfrm>
              <a:off x="755" y="410"/>
              <a:ext cx="113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" name="Rectangle 5      (向天歌演示原创作品：www.TopPPT.cn)"/>
            <p:cNvSpPr/>
            <p:nvPr/>
          </p:nvSpPr>
          <p:spPr>
            <a:xfrm>
              <a:off x="971" y="731"/>
              <a:ext cx="100" cy="353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TextBox 6      (向天歌演示原创作品：www.TopPPT.cn)"/>
          <p:cNvSpPr txBox="1"/>
          <p:nvPr/>
        </p:nvSpPr>
        <p:spPr>
          <a:xfrm>
            <a:off x="680085" y="375920"/>
            <a:ext cx="2481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美工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基础设计技能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1343472" y="1124744"/>
            <a:ext cx="9120693" cy="79323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lvl="0" defTabSz="1216025">
              <a:lnSpc>
                <a:spcPct val="110000"/>
              </a:lnSpc>
              <a:spcBef>
                <a:spcPct val="2000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春天是万物复苏的季节，代表着新一年的伊始。表现春天的色彩新鲜而温柔，以新芽的嫩绿色和黄色作为基调，搭配桃花、杏花、梨花等春季代表性花朵的浅粉色和白色，组合成温暖而充满亲切感的春季色彩，色调微浊以表现柔嫩、温和的形象。</a:t>
            </a:r>
            <a:endParaRPr lang="zh-CN" altLang="en-US" sz="16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0875" y="2060848"/>
            <a:ext cx="8123809" cy="412380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theme/theme1.xml><?xml version="1.0" encoding="utf-8"?>
<a:theme xmlns:a="http://schemas.openxmlformats.org/drawingml/2006/main" name="新浪微博：@注龙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2057</Words>
  <Application>WPS 演示</Application>
  <PresentationFormat>宽屏</PresentationFormat>
  <Paragraphs>118</Paragraphs>
  <Slides>28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3" baseType="lpstr">
      <vt:lpstr>Arial</vt:lpstr>
      <vt:lpstr>宋体</vt:lpstr>
      <vt:lpstr>Wingdings</vt:lpstr>
      <vt:lpstr>微软雅黑</vt:lpstr>
      <vt:lpstr>文鼎霹靂體</vt:lpstr>
      <vt:lpstr>Lao UI</vt:lpstr>
      <vt:lpstr>Desyrel</vt:lpstr>
      <vt:lpstr>FZCuYuan-M03S</vt:lpstr>
      <vt:lpstr>幼圆</vt:lpstr>
      <vt:lpstr>Calibri</vt:lpstr>
      <vt:lpstr>Arial Unicode MS</vt:lpstr>
      <vt:lpstr>PMingLiU-ExtB</vt:lpstr>
      <vt:lpstr>Segoe Print</vt:lpstr>
      <vt:lpstr>Agency FB</vt:lpstr>
      <vt:lpstr>新浪微博：@注龙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Peter-冯</dc:creator>
  <cp:lastModifiedBy>Administrator</cp:lastModifiedBy>
  <cp:revision>161</cp:revision>
  <dcterms:created xsi:type="dcterms:W3CDTF">2013-10-08T09:05:00Z</dcterms:created>
  <dcterms:modified xsi:type="dcterms:W3CDTF">2019-01-12T05:35:55Z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2052-11.1.0.8213</vt:lpwstr>
  </property>
</Properties>
</file>