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74" r:id="rId5"/>
    <p:sldId id="428" r:id="rId6"/>
    <p:sldId id="429" r:id="rId7"/>
    <p:sldId id="430" r:id="rId8"/>
    <p:sldId id="431" r:id="rId9"/>
    <p:sldId id="448" r:id="rId10"/>
    <p:sldId id="449" r:id="rId11"/>
    <p:sldId id="432" r:id="rId12"/>
    <p:sldId id="450" r:id="rId13"/>
    <p:sldId id="433" r:id="rId14"/>
    <p:sldId id="434" r:id="rId15"/>
    <p:sldId id="451" r:id="rId16"/>
    <p:sldId id="435" r:id="rId17"/>
    <p:sldId id="436" r:id="rId18"/>
    <p:sldId id="438" r:id="rId19"/>
    <p:sldId id="439" r:id="rId20"/>
    <p:sldId id="440" r:id="rId21"/>
    <p:sldId id="441" r:id="rId22"/>
    <p:sldId id="442" r:id="rId23"/>
    <p:sldId id="311" r:id="rId24"/>
    <p:sldId id="30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A3D0"/>
    <a:srgbClr val="E8E8E6"/>
    <a:srgbClr val="17375E"/>
    <a:srgbClr val="2B2E30"/>
    <a:srgbClr val="3CA0FE"/>
    <a:srgbClr val="C35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6" autoAdjust="0"/>
    <p:restoredTop sz="90546" autoAdjust="0"/>
  </p:normalViewPr>
  <p:slideViewPr>
    <p:cSldViewPr>
      <p:cViewPr varScale="1">
        <p:scale>
          <a:sx n="67" d="100"/>
          <a:sy n="67" d="100"/>
        </p:scale>
        <p:origin x="972" y="72"/>
      </p:cViewPr>
      <p:guideLst>
        <p:guide orient="horz" pos="2172"/>
        <p:guide pos="38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D4021-094B-4A66-ABF6-CA18480DCF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FD9B9-D9FA-471C-AAB0-04E85B0A77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更多免费教程和模板请访问：</a:t>
            </a:r>
            <a:r>
              <a:rPr lang="en-US" altLang="zh-CN" smtClean="0"/>
              <a:t>www.quppt.com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FD9B9-D9FA-471C-AAB0-04E85B0A77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4210-75E8-40FE-A7DC-4324CF0A43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86F67-E76E-48F2-A4A5-386009A10B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86F67-E76E-48F2-A4A5-386009A10B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662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microsoft.com/office/2007/relationships/hdphoto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      (向天歌演示原创作品：www.TopPPT.cn)"/>
          <p:cNvSpPr/>
          <p:nvPr/>
        </p:nvSpPr>
        <p:spPr>
          <a:xfrm rot="19177476">
            <a:off x="8159149" y="312652"/>
            <a:ext cx="5683751" cy="5347153"/>
          </a:xfrm>
          <a:custGeom>
            <a:avLst/>
            <a:gdLst>
              <a:gd name="connsiteX0" fmla="*/ 699354 w 5683751"/>
              <a:gd name="connsiteY0" fmla="*/ 2660654 h 5347153"/>
              <a:gd name="connsiteX1" fmla="*/ 699354 w 5683751"/>
              <a:gd name="connsiteY1" fmla="*/ 4647799 h 5347153"/>
              <a:gd name="connsiteX2" fmla="*/ 2720656 w 5683751"/>
              <a:gd name="connsiteY2" fmla="*/ 4654875 h 5347153"/>
              <a:gd name="connsiteX3" fmla="*/ 2131993 w 5683751"/>
              <a:gd name="connsiteY3" fmla="*/ 5347153 h 5347153"/>
              <a:gd name="connsiteX4" fmla="*/ 0 w 5683751"/>
              <a:gd name="connsiteY4" fmla="*/ 5347153 h 5347153"/>
              <a:gd name="connsiteX5" fmla="*/ 0 w 5683751"/>
              <a:gd name="connsiteY5" fmla="*/ 2660489 h 5347153"/>
              <a:gd name="connsiteX6" fmla="*/ 2808800 w 5683751"/>
              <a:gd name="connsiteY6" fmla="*/ 0 h 5347153"/>
              <a:gd name="connsiteX7" fmla="*/ 2832652 w 5683751"/>
              <a:gd name="connsiteY7" fmla="*/ 699354 h 5347153"/>
              <a:gd name="connsiteX8" fmla="*/ 699354 w 5683751"/>
              <a:gd name="connsiteY8" fmla="*/ 699354 h 5347153"/>
              <a:gd name="connsiteX9" fmla="*/ 699354 w 5683751"/>
              <a:gd name="connsiteY9" fmla="*/ 2481295 h 5347153"/>
              <a:gd name="connsiteX10" fmla="*/ 0 w 5683751"/>
              <a:gd name="connsiteY10" fmla="*/ 2481130 h 5347153"/>
              <a:gd name="connsiteX11" fmla="*/ 0 w 5683751"/>
              <a:gd name="connsiteY11" fmla="*/ 0 h 5347153"/>
              <a:gd name="connsiteX12" fmla="*/ 4307551 w 5683751"/>
              <a:gd name="connsiteY12" fmla="*/ 0 h 5347153"/>
              <a:gd name="connsiteX13" fmla="*/ 5683751 w 5683751"/>
              <a:gd name="connsiteY13" fmla="*/ 1170220 h 5347153"/>
              <a:gd name="connsiteX14" fmla="*/ 5080222 w 5683751"/>
              <a:gd name="connsiteY14" fmla="*/ 1879981 h 5347153"/>
              <a:gd name="connsiteX15" fmla="*/ 5080546 w 5683751"/>
              <a:gd name="connsiteY15" fmla="*/ 1701265 h 5347153"/>
              <a:gd name="connsiteX16" fmla="*/ 5081521 w 5683751"/>
              <a:gd name="connsiteY16" fmla="*/ 699354 h 5347153"/>
              <a:gd name="connsiteX17" fmla="*/ 3041115 w 5683751"/>
              <a:gd name="connsiteY17" fmla="*/ 699354 h 5347153"/>
              <a:gd name="connsiteX18" fmla="*/ 3017264 w 5683751"/>
              <a:gd name="connsiteY18" fmla="*/ 0 h 534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3751" h="5347153">
                <a:moveTo>
                  <a:pt x="699354" y="2660654"/>
                </a:moveTo>
                <a:lnTo>
                  <a:pt x="699354" y="4647799"/>
                </a:lnTo>
                <a:lnTo>
                  <a:pt x="2720656" y="4654875"/>
                </a:lnTo>
                <a:lnTo>
                  <a:pt x="2131993" y="5347153"/>
                </a:lnTo>
                <a:lnTo>
                  <a:pt x="0" y="5347153"/>
                </a:lnTo>
                <a:lnTo>
                  <a:pt x="0" y="2660489"/>
                </a:lnTo>
                <a:close/>
                <a:moveTo>
                  <a:pt x="2808800" y="0"/>
                </a:moveTo>
                <a:lnTo>
                  <a:pt x="2832652" y="699354"/>
                </a:lnTo>
                <a:lnTo>
                  <a:pt x="699354" y="699354"/>
                </a:lnTo>
                <a:lnTo>
                  <a:pt x="699354" y="2481295"/>
                </a:lnTo>
                <a:lnTo>
                  <a:pt x="0" y="2481130"/>
                </a:lnTo>
                <a:lnTo>
                  <a:pt x="0" y="0"/>
                </a:lnTo>
                <a:close/>
                <a:moveTo>
                  <a:pt x="4307551" y="0"/>
                </a:moveTo>
                <a:lnTo>
                  <a:pt x="5683751" y="1170220"/>
                </a:lnTo>
                <a:lnTo>
                  <a:pt x="5080222" y="1879981"/>
                </a:lnTo>
                <a:lnTo>
                  <a:pt x="5080546" y="1701265"/>
                </a:lnTo>
                <a:cubicBezTo>
                  <a:pt x="5081157" y="1364859"/>
                  <a:pt x="5081625" y="1029670"/>
                  <a:pt x="5081521" y="699354"/>
                </a:cubicBezTo>
                <a:lnTo>
                  <a:pt x="3041115" y="699354"/>
                </a:lnTo>
                <a:lnTo>
                  <a:pt x="3017264" y="0"/>
                </a:lnTo>
                <a:close/>
              </a:path>
            </a:pathLst>
          </a:cu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39" name="Freeform 38      (向天歌演示原创作品：www.TopPPT.cn)"/>
          <p:cNvSpPr/>
          <p:nvPr/>
        </p:nvSpPr>
        <p:spPr>
          <a:xfrm rot="19177476">
            <a:off x="10459552" y="1317797"/>
            <a:ext cx="3464896" cy="4074783"/>
          </a:xfrm>
          <a:custGeom>
            <a:avLst/>
            <a:gdLst>
              <a:gd name="connsiteX0" fmla="*/ 699354 w 3464896"/>
              <a:gd name="connsiteY0" fmla="*/ 2076448 h 4074783"/>
              <a:gd name="connsiteX1" fmla="*/ 699354 w 3464896"/>
              <a:gd name="connsiteY1" fmla="*/ 3252330 h 4074783"/>
              <a:gd name="connsiteX2" fmla="*/ 0 w 3464896"/>
              <a:gd name="connsiteY2" fmla="*/ 4074783 h 4074783"/>
              <a:gd name="connsiteX3" fmla="*/ 0 w 3464896"/>
              <a:gd name="connsiteY3" fmla="*/ 2076283 h 4074783"/>
              <a:gd name="connsiteX4" fmla="*/ 1684570 w 3464896"/>
              <a:gd name="connsiteY4" fmla="*/ 0 h 4074783"/>
              <a:gd name="connsiteX5" fmla="*/ 1708421 w 3464896"/>
              <a:gd name="connsiteY5" fmla="*/ 699355 h 4074783"/>
              <a:gd name="connsiteX6" fmla="*/ 699354 w 3464896"/>
              <a:gd name="connsiteY6" fmla="*/ 699354 h 4074783"/>
              <a:gd name="connsiteX7" fmla="*/ 699354 w 3464896"/>
              <a:gd name="connsiteY7" fmla="*/ 1859921 h 4074783"/>
              <a:gd name="connsiteX8" fmla="*/ 0 w 3464896"/>
              <a:gd name="connsiteY8" fmla="*/ 1859755 h 4074783"/>
              <a:gd name="connsiteX9" fmla="*/ 0 w 3464896"/>
              <a:gd name="connsiteY9" fmla="*/ 0 h 4074783"/>
              <a:gd name="connsiteX10" fmla="*/ 3464896 w 3464896"/>
              <a:gd name="connsiteY10" fmla="*/ 1 h 4074783"/>
              <a:gd name="connsiteX11" fmla="*/ 2870217 w 3464896"/>
              <a:gd name="connsiteY11" fmla="*/ 699354 h 4074783"/>
              <a:gd name="connsiteX12" fmla="*/ 1916884 w 3464896"/>
              <a:gd name="connsiteY12" fmla="*/ 699354 h 4074783"/>
              <a:gd name="connsiteX13" fmla="*/ 1893033 w 3464896"/>
              <a:gd name="connsiteY13" fmla="*/ 1 h 40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896" h="4074783">
                <a:moveTo>
                  <a:pt x="699354" y="2076448"/>
                </a:moveTo>
                <a:lnTo>
                  <a:pt x="699354" y="3252330"/>
                </a:lnTo>
                <a:lnTo>
                  <a:pt x="0" y="4074783"/>
                </a:lnTo>
                <a:lnTo>
                  <a:pt x="0" y="2076283"/>
                </a:lnTo>
                <a:close/>
                <a:moveTo>
                  <a:pt x="1684570" y="0"/>
                </a:moveTo>
                <a:lnTo>
                  <a:pt x="1708421" y="699355"/>
                </a:lnTo>
                <a:lnTo>
                  <a:pt x="699354" y="699354"/>
                </a:lnTo>
                <a:lnTo>
                  <a:pt x="699354" y="1859921"/>
                </a:lnTo>
                <a:lnTo>
                  <a:pt x="0" y="1859755"/>
                </a:lnTo>
                <a:lnTo>
                  <a:pt x="0" y="0"/>
                </a:lnTo>
                <a:close/>
                <a:moveTo>
                  <a:pt x="3464896" y="1"/>
                </a:moveTo>
                <a:lnTo>
                  <a:pt x="2870217" y="699354"/>
                </a:lnTo>
                <a:lnTo>
                  <a:pt x="1916884" y="699354"/>
                </a:lnTo>
                <a:lnTo>
                  <a:pt x="1893033" y="1"/>
                </a:lnTo>
                <a:close/>
              </a:path>
            </a:pathLst>
          </a:cu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4" name="Group 3      (向天歌演示原创作品：www.TopPPT.cn)"/>
          <p:cNvGrpSpPr/>
          <p:nvPr/>
        </p:nvGrpSpPr>
        <p:grpSpPr>
          <a:xfrm>
            <a:off x="906855" y="3316600"/>
            <a:ext cx="1748306" cy="121200"/>
            <a:chOff x="1622500" y="4356850"/>
            <a:chExt cx="1748306" cy="121200"/>
          </a:xfrm>
        </p:grpSpPr>
        <p:cxnSp>
          <p:nvCxnSpPr>
            <p:cNvPr id="24" name="Straight Connector 23      (向天歌演示原创作品：www.TopPPT.cn)"/>
            <p:cNvCxnSpPr/>
            <p:nvPr/>
          </p:nvCxnSpPr>
          <p:spPr>
            <a:xfrm flipH="1">
              <a:off x="1622500" y="4420894"/>
              <a:ext cx="16561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      (向天歌演示原创作品：www.TopPPT.cn)"/>
            <p:cNvSpPr/>
            <p:nvPr/>
          </p:nvSpPr>
          <p:spPr>
            <a:xfrm>
              <a:off x="3249606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Group 4      (向天歌演示原创作品：www.TopPPT.cn)"/>
          <p:cNvGrpSpPr/>
          <p:nvPr/>
        </p:nvGrpSpPr>
        <p:grpSpPr>
          <a:xfrm>
            <a:off x="5880728" y="3323585"/>
            <a:ext cx="1869506" cy="121200"/>
            <a:chOff x="4050658" y="4356850"/>
            <a:chExt cx="1869506" cy="121200"/>
          </a:xfrm>
        </p:grpSpPr>
        <p:cxnSp>
          <p:nvCxnSpPr>
            <p:cNvPr id="25" name="Straight Connector 24      (向天歌演示原创作品：www.TopPPT.cn)"/>
            <p:cNvCxnSpPr/>
            <p:nvPr/>
          </p:nvCxnSpPr>
          <p:spPr>
            <a:xfrm flipV="1">
              <a:off x="4171858" y="4414006"/>
              <a:ext cx="1748306" cy="3444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      (向天歌演示原创作品：www.TopPPT.cn)"/>
            <p:cNvSpPr/>
            <p:nvPr/>
          </p:nvSpPr>
          <p:spPr>
            <a:xfrm>
              <a:off x="4050658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Rectangle 44      (向天歌演示原创作品：www.TopPPT.cn)"/>
          <p:cNvSpPr/>
          <p:nvPr/>
        </p:nvSpPr>
        <p:spPr>
          <a:xfrm>
            <a:off x="202930" y="213047"/>
            <a:ext cx="2549358" cy="467756"/>
          </a:xfrm>
          <a:prstGeom prst="rect">
            <a:avLst/>
          </a:pr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0" name="Group 9      (向天歌演示原创作品：www.TopPPT.cn)"/>
          <p:cNvGrpSpPr/>
          <p:nvPr/>
        </p:nvGrpSpPr>
        <p:grpSpPr>
          <a:xfrm>
            <a:off x="2956903" y="4225101"/>
            <a:ext cx="418098" cy="402345"/>
            <a:chOff x="2670518" y="4898862"/>
            <a:chExt cx="418098" cy="402345"/>
          </a:xfrm>
        </p:grpSpPr>
        <p:sp>
          <p:nvSpPr>
            <p:cNvPr id="33" name="Rectangle 32      (向天歌演示原创作品：www.TopPPT.cn)"/>
            <p:cNvSpPr/>
            <p:nvPr/>
          </p:nvSpPr>
          <p:spPr>
            <a:xfrm flipV="1">
              <a:off x="2670518" y="4898862"/>
              <a:ext cx="418098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801992" y="4974946"/>
              <a:ext cx="155149" cy="250176"/>
              <a:chOff x="6967538" y="6365875"/>
              <a:chExt cx="127000" cy="204787"/>
            </a:xfrm>
            <a:solidFill>
              <a:schemeClr val="bg1"/>
            </a:solidFill>
          </p:grpSpPr>
          <p:sp>
            <p:nvSpPr>
              <p:cNvPr id="31" name="Freeform 626      (向天歌演示原创作品：www.TopPPT.cn)"/>
              <p:cNvSpPr/>
              <p:nvPr/>
            </p:nvSpPr>
            <p:spPr bwMode="auto">
              <a:xfrm>
                <a:off x="6967538" y="6423025"/>
                <a:ext cx="127000" cy="147637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627      (向天歌演示原创作品：www.TopPPT.cn)"/>
              <p:cNvSpPr/>
              <p:nvPr/>
            </p:nvSpPr>
            <p:spPr bwMode="auto">
              <a:xfrm>
                <a:off x="7000875" y="6365875"/>
                <a:ext cx="61912" cy="134937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2" name="Group 11      (向天歌演示原创作品：www.TopPPT.cn)"/>
          <p:cNvGrpSpPr/>
          <p:nvPr/>
        </p:nvGrpSpPr>
        <p:grpSpPr>
          <a:xfrm>
            <a:off x="3538220" y="4225290"/>
            <a:ext cx="2173605" cy="402590"/>
            <a:chOff x="3147050" y="4898862"/>
            <a:chExt cx="1802219" cy="402345"/>
          </a:xfrm>
        </p:grpSpPr>
        <p:sp>
          <p:nvSpPr>
            <p:cNvPr id="34" name="Rectangle 33      (向天歌演示原创作品：www.TopPPT.cn)"/>
            <p:cNvSpPr/>
            <p:nvPr/>
          </p:nvSpPr>
          <p:spPr>
            <a:xfrm flipV="1">
              <a:off x="3147050" y="4898862"/>
              <a:ext cx="1620152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6" name="TextBox 35      (向天歌演示原创作品：www.TopPPT.cn)"/>
            <p:cNvSpPr txBox="1"/>
            <p:nvPr/>
          </p:nvSpPr>
          <p:spPr>
            <a:xfrm>
              <a:off x="3171269" y="4922996"/>
              <a:ext cx="1778000" cy="321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鼎霹靂體" panose="02010609010101010101" pitchFamily="49" charset="-120"/>
                </a:rPr>
                <a:t>foundation design</a:t>
              </a:r>
              <a:endPara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643505" y="3181350"/>
            <a:ext cx="323723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685165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kern="1200" cap="none" spc="0" normalizeH="0" baseline="0" noProof="0" dirty="0">
                <a:solidFill>
                  <a:srgbClr val="2B2E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第二部分美工基础设计技能</a:t>
            </a:r>
            <a:endParaRPr kumimoji="0" lang="zh-CN" altLang="en-US" sz="2000" kern="1200" cap="none" spc="0" normalizeH="0" baseline="0" noProof="0" dirty="0">
              <a:solidFill>
                <a:srgbClr val="2B2E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895475" y="1755140"/>
            <a:ext cx="50927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E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cs typeface="+mn-cs"/>
              </a:rPr>
              <a:t>《色彩基础与应用技巧》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2B2E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2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69 0.000000 L 0.000000 0.000000 " pathEditMode="relative" ptsTypes="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5" grpId="0" animBg="1"/>
      <p:bldP spid="6" grpId="0"/>
      <p:bldP spid="6" grpId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6"/>
          <p:cNvSpPr/>
          <p:nvPr/>
        </p:nvSpPr>
        <p:spPr>
          <a:xfrm flipH="1">
            <a:off x="4818698" y="1022985"/>
            <a:ext cx="42863" cy="5538788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6" name="Oval 7"/>
          <p:cNvSpPr/>
          <p:nvPr/>
        </p:nvSpPr>
        <p:spPr>
          <a:xfrm>
            <a:off x="4585336" y="3384868"/>
            <a:ext cx="509587" cy="511175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9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7" name="Rectangle 8"/>
          <p:cNvSpPr/>
          <p:nvPr/>
        </p:nvSpPr>
        <p:spPr>
          <a:xfrm>
            <a:off x="1250950" y="2045970"/>
            <a:ext cx="2870835" cy="124396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6" name="Oval 17"/>
          <p:cNvSpPr/>
          <p:nvPr/>
        </p:nvSpPr>
        <p:spPr>
          <a:xfrm>
            <a:off x="4753611" y="4250373"/>
            <a:ext cx="171450" cy="169862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8" name="TextBox 62"/>
          <p:cNvSpPr txBox="1"/>
          <p:nvPr/>
        </p:nvSpPr>
        <p:spPr>
          <a:xfrm>
            <a:off x="5094605" y="3037840"/>
            <a:ext cx="618998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冷暖对比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彩的冷暖对比是活跃色彩关系的最主要因素。人类对于色彩的感受依赖于光的物理性质、生活经验以及联想，是人类的联想功能赋予了色彩冷暖的心理属性。冷暖对比所有色彩要素对比中最生动、最激烈，也是最打动人的对比。无论在绘画领域还是设计领域，它都是一种强化艺术效果的手段。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6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QQ图片201808131339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3567430"/>
            <a:ext cx="2875915" cy="25761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ldLvl="0" animBg="1"/>
      <p:bldP spid="10247" grpId="0" bldLvl="0" animBg="1"/>
      <p:bldP spid="10256" grpId="0" bldLvl="0" animBg="1"/>
      <p:bldP spid="1025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255" b="33585"/>
          <a:stretch>
            <a:fillRect/>
          </a:stretch>
        </p:blipFill>
        <p:spPr>
          <a:xfrm rot="16200000">
            <a:off x="10303883" y="4847485"/>
            <a:ext cx="1535508" cy="2451183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87020" y="2423160"/>
            <a:ext cx="6410325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Freeform 56"/>
          <p:cNvSpPr/>
          <p:nvPr/>
        </p:nvSpPr>
        <p:spPr>
          <a:xfrm>
            <a:off x="4558665" y="2423160"/>
            <a:ext cx="1565275" cy="85725"/>
          </a:xfrm>
          <a:custGeom>
            <a:avLst/>
            <a:gdLst>
              <a:gd name="txL" fmla="*/ 0 w 2385"/>
              <a:gd name="txT" fmla="*/ 0 h 425"/>
              <a:gd name="txR" fmla="*/ 2385 w 2385"/>
              <a:gd name="txB" fmla="*/ 425 h 425"/>
            </a:gdLst>
            <a:ahLst/>
            <a:cxnLst>
              <a:cxn ang="0">
                <a:pos x="2147483646" y="0"/>
              </a:cxn>
              <a:cxn ang="0">
                <a:pos x="0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txL" t="txT" r="txR" b="txB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lIns="102065" tIns="0" rIns="0" bIns="34019" anchor="ctr" anchorCtr="0"/>
          <a:lstStyle/>
          <a:p>
            <a:pPr>
              <a:lnSpc>
                <a:spcPct val="100000"/>
              </a:lnSpc>
            </a:pPr>
            <a:endParaRPr lang="zh-CN" altLang="en-US" b="1" dirty="0">
              <a:solidFill>
                <a:srgbClr val="FFFFFF"/>
              </a:solidFill>
              <a:latin typeface="幼圆" panose="02010509060101010101" pitchFamily="1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48"/>
          <p:cNvSpPr txBox="1"/>
          <p:nvPr/>
        </p:nvSpPr>
        <p:spPr>
          <a:xfrm>
            <a:off x="2743835" y="2829560"/>
            <a:ext cx="6424295" cy="171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20000"/>
              </a:lnSpc>
              <a:defRPr/>
            </a:pPr>
            <a:r>
              <a:rPr lang="en-US" altLang="zh-CN" sz="3200" b="1" dirty="0" smtClean="0">
                <a:solidFill>
                  <a:srgbClr val="1678A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</a:t>
            </a:r>
            <a:r>
              <a:rPr lang="zh-CN" altLang="en-US" sz="3200" b="1" dirty="0" smtClean="0">
                <a:solidFill>
                  <a:srgbClr val="1678A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、色彩调和配色的应用</a:t>
            </a:r>
            <a:endParaRPr lang="zh-CN" altLang="en-US" sz="3200" b="1" dirty="0" smtClean="0">
              <a:solidFill>
                <a:srgbClr val="1678A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latinLnBrk="1">
              <a:lnSpc>
                <a:spcPct val="120000"/>
              </a:lnSpc>
              <a:defRPr/>
            </a:pPr>
            <a:r>
              <a:rPr lang="zh-CN" altLang="en-US" sz="1400" b="1" dirty="0" smtClean="0">
                <a:solidFill>
                  <a:srgbClr val="1678A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和谐”通常与有序的和令人愉快的事物联系在一起。“色彩调和”是指合理组合设计中的颜色，使颜色以最吸引人和最有效的方式让用户感知到和谐与稳定。当颜色被合理搭配后，消费者会感到愉悦和平静，而画面中的不和谐会使消费者感到混乱和厌恶。</a:t>
            </a:r>
            <a:endParaRPr lang="zh-CN" altLang="en-US" sz="1400" b="1" dirty="0" smtClean="0">
              <a:solidFill>
                <a:srgbClr val="1678A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6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ldLvl="0" animBg="1"/>
      <p:bldP spid="12" grpId="0"/>
      <p:bldP spid="12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/>
          <p:cNvSpPr>
            <a:spLocks noChangeArrowheads="1"/>
          </p:cNvSpPr>
          <p:nvPr/>
        </p:nvSpPr>
        <p:spPr bwMode="auto">
          <a:xfrm rot="900000">
            <a:off x="3471545" y="2336165"/>
            <a:ext cx="1541463" cy="1703388"/>
          </a:xfrm>
          <a:custGeom>
            <a:avLst/>
            <a:gdLst>
              <a:gd name="T0" fmla="*/ 1472 w 2478"/>
              <a:gd name="T1" fmla="*/ 0 h 2738"/>
              <a:gd name="T2" fmla="*/ 1472 w 2478"/>
              <a:gd name="T3" fmla="*/ 0 h 2738"/>
              <a:gd name="T4" fmla="*/ 1453 w 2478"/>
              <a:gd name="T5" fmla="*/ 0 h 2738"/>
              <a:gd name="T6" fmla="*/ 1342 w 2478"/>
              <a:gd name="T7" fmla="*/ 75 h 2738"/>
              <a:gd name="T8" fmla="*/ 1342 w 2478"/>
              <a:gd name="T9" fmla="*/ 112 h 2738"/>
              <a:gd name="T10" fmla="*/ 1379 w 2478"/>
              <a:gd name="T11" fmla="*/ 186 h 2738"/>
              <a:gd name="T12" fmla="*/ 1360 w 2478"/>
              <a:gd name="T13" fmla="*/ 205 h 2738"/>
              <a:gd name="T14" fmla="*/ 615 w 2478"/>
              <a:gd name="T15" fmla="*/ 1192 h 2738"/>
              <a:gd name="T16" fmla="*/ 615 w 2478"/>
              <a:gd name="T17" fmla="*/ 1229 h 2738"/>
              <a:gd name="T18" fmla="*/ 578 w 2478"/>
              <a:gd name="T19" fmla="*/ 1210 h 2738"/>
              <a:gd name="T20" fmla="*/ 559 w 2478"/>
              <a:gd name="T21" fmla="*/ 1229 h 2738"/>
              <a:gd name="T22" fmla="*/ 19 w 2478"/>
              <a:gd name="T23" fmla="*/ 1527 h 2738"/>
              <a:gd name="T24" fmla="*/ 0 w 2478"/>
              <a:gd name="T25" fmla="*/ 1583 h 2738"/>
              <a:gd name="T26" fmla="*/ 354 w 2478"/>
              <a:gd name="T27" fmla="*/ 2216 h 2738"/>
              <a:gd name="T28" fmla="*/ 392 w 2478"/>
              <a:gd name="T29" fmla="*/ 2235 h 2738"/>
              <a:gd name="T30" fmla="*/ 410 w 2478"/>
              <a:gd name="T31" fmla="*/ 2235 h 2738"/>
              <a:gd name="T32" fmla="*/ 541 w 2478"/>
              <a:gd name="T33" fmla="*/ 2160 h 2738"/>
              <a:gd name="T34" fmla="*/ 839 w 2478"/>
              <a:gd name="T35" fmla="*/ 2718 h 2738"/>
              <a:gd name="T36" fmla="*/ 876 w 2478"/>
              <a:gd name="T37" fmla="*/ 2737 h 2738"/>
              <a:gd name="T38" fmla="*/ 895 w 2478"/>
              <a:gd name="T39" fmla="*/ 2737 h 2738"/>
              <a:gd name="T40" fmla="*/ 1118 w 2478"/>
              <a:gd name="T41" fmla="*/ 2606 h 2738"/>
              <a:gd name="T42" fmla="*/ 1137 w 2478"/>
              <a:gd name="T43" fmla="*/ 2551 h 2738"/>
              <a:gd name="T44" fmla="*/ 988 w 2478"/>
              <a:gd name="T45" fmla="*/ 2290 h 2738"/>
              <a:gd name="T46" fmla="*/ 1062 w 2478"/>
              <a:gd name="T47" fmla="*/ 2197 h 2738"/>
              <a:gd name="T48" fmla="*/ 1062 w 2478"/>
              <a:gd name="T49" fmla="*/ 2141 h 2738"/>
              <a:gd name="T50" fmla="*/ 895 w 2478"/>
              <a:gd name="T51" fmla="*/ 1974 h 2738"/>
              <a:gd name="T52" fmla="*/ 950 w 2478"/>
              <a:gd name="T53" fmla="*/ 1937 h 2738"/>
              <a:gd name="T54" fmla="*/ 969 w 2478"/>
              <a:gd name="T55" fmla="*/ 1881 h 2738"/>
              <a:gd name="T56" fmla="*/ 1006 w 2478"/>
              <a:gd name="T57" fmla="*/ 1899 h 2738"/>
              <a:gd name="T58" fmla="*/ 1025 w 2478"/>
              <a:gd name="T59" fmla="*/ 1899 h 2738"/>
              <a:gd name="T60" fmla="*/ 2236 w 2478"/>
              <a:gd name="T61" fmla="*/ 1788 h 2738"/>
              <a:gd name="T62" fmla="*/ 2254 w 2478"/>
              <a:gd name="T63" fmla="*/ 1788 h 2738"/>
              <a:gd name="T64" fmla="*/ 2272 w 2478"/>
              <a:gd name="T65" fmla="*/ 1788 h 2738"/>
              <a:gd name="T66" fmla="*/ 2310 w 2478"/>
              <a:gd name="T67" fmla="*/ 1843 h 2738"/>
              <a:gd name="T68" fmla="*/ 2328 w 2478"/>
              <a:gd name="T69" fmla="*/ 1862 h 2738"/>
              <a:gd name="T70" fmla="*/ 2347 w 2478"/>
              <a:gd name="T71" fmla="*/ 1862 h 2738"/>
              <a:gd name="T72" fmla="*/ 2459 w 2478"/>
              <a:gd name="T73" fmla="*/ 1806 h 2738"/>
              <a:gd name="T74" fmla="*/ 2477 w 2478"/>
              <a:gd name="T75" fmla="*/ 1750 h 2738"/>
              <a:gd name="T76" fmla="*/ 1509 w 2478"/>
              <a:gd name="T77" fmla="*/ 19 h 2738"/>
              <a:gd name="T78" fmla="*/ 1472 w 2478"/>
              <a:gd name="T79" fmla="*/ 0 h 2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478" h="2738">
                <a:moveTo>
                  <a:pt x="1472" y="0"/>
                </a:moveTo>
                <a:lnTo>
                  <a:pt x="1472" y="0"/>
                </a:lnTo>
                <a:lnTo>
                  <a:pt x="1453" y="0"/>
                </a:lnTo>
                <a:cubicBezTo>
                  <a:pt x="1342" y="75"/>
                  <a:pt x="1342" y="75"/>
                  <a:pt x="1342" y="75"/>
                </a:cubicBezTo>
                <a:cubicBezTo>
                  <a:pt x="1323" y="75"/>
                  <a:pt x="1323" y="93"/>
                  <a:pt x="1342" y="112"/>
                </a:cubicBezTo>
                <a:cubicBezTo>
                  <a:pt x="1379" y="186"/>
                  <a:pt x="1379" y="186"/>
                  <a:pt x="1379" y="186"/>
                </a:cubicBezTo>
                <a:cubicBezTo>
                  <a:pt x="1360" y="186"/>
                  <a:pt x="1360" y="186"/>
                  <a:pt x="1360" y="205"/>
                </a:cubicBezTo>
                <a:cubicBezTo>
                  <a:pt x="615" y="1192"/>
                  <a:pt x="615" y="1192"/>
                  <a:pt x="615" y="1192"/>
                </a:cubicBezTo>
                <a:cubicBezTo>
                  <a:pt x="597" y="1192"/>
                  <a:pt x="597" y="1210"/>
                  <a:pt x="615" y="1229"/>
                </a:cubicBezTo>
                <a:cubicBezTo>
                  <a:pt x="597" y="1229"/>
                  <a:pt x="597" y="1210"/>
                  <a:pt x="578" y="1210"/>
                </a:cubicBezTo>
                <a:cubicBezTo>
                  <a:pt x="578" y="1210"/>
                  <a:pt x="559" y="1210"/>
                  <a:pt x="559" y="1229"/>
                </a:cubicBezTo>
                <a:cubicBezTo>
                  <a:pt x="19" y="1527"/>
                  <a:pt x="19" y="1527"/>
                  <a:pt x="19" y="1527"/>
                </a:cubicBezTo>
                <a:cubicBezTo>
                  <a:pt x="0" y="1527"/>
                  <a:pt x="0" y="1564"/>
                  <a:pt x="0" y="1583"/>
                </a:cubicBezTo>
                <a:cubicBezTo>
                  <a:pt x="354" y="2216"/>
                  <a:pt x="354" y="2216"/>
                  <a:pt x="354" y="2216"/>
                </a:cubicBezTo>
                <a:cubicBezTo>
                  <a:pt x="373" y="2235"/>
                  <a:pt x="373" y="2235"/>
                  <a:pt x="392" y="2235"/>
                </a:cubicBezTo>
                <a:lnTo>
                  <a:pt x="410" y="2235"/>
                </a:lnTo>
                <a:cubicBezTo>
                  <a:pt x="541" y="2160"/>
                  <a:pt x="541" y="2160"/>
                  <a:pt x="541" y="2160"/>
                </a:cubicBezTo>
                <a:cubicBezTo>
                  <a:pt x="839" y="2718"/>
                  <a:pt x="839" y="2718"/>
                  <a:pt x="839" y="2718"/>
                </a:cubicBezTo>
                <a:cubicBezTo>
                  <a:pt x="857" y="2737"/>
                  <a:pt x="857" y="2737"/>
                  <a:pt x="876" y="2737"/>
                </a:cubicBezTo>
                <a:lnTo>
                  <a:pt x="895" y="2737"/>
                </a:lnTo>
                <a:cubicBezTo>
                  <a:pt x="1118" y="2606"/>
                  <a:pt x="1118" y="2606"/>
                  <a:pt x="1118" y="2606"/>
                </a:cubicBezTo>
                <a:cubicBezTo>
                  <a:pt x="1137" y="2588"/>
                  <a:pt x="1137" y="2570"/>
                  <a:pt x="1137" y="2551"/>
                </a:cubicBezTo>
                <a:cubicBezTo>
                  <a:pt x="988" y="2290"/>
                  <a:pt x="988" y="2290"/>
                  <a:pt x="988" y="2290"/>
                </a:cubicBezTo>
                <a:cubicBezTo>
                  <a:pt x="1062" y="2197"/>
                  <a:pt x="1062" y="2197"/>
                  <a:pt x="1062" y="2197"/>
                </a:cubicBezTo>
                <a:cubicBezTo>
                  <a:pt x="1081" y="2179"/>
                  <a:pt x="1081" y="2160"/>
                  <a:pt x="1062" y="2141"/>
                </a:cubicBezTo>
                <a:cubicBezTo>
                  <a:pt x="895" y="1974"/>
                  <a:pt x="895" y="1974"/>
                  <a:pt x="895" y="1974"/>
                </a:cubicBezTo>
                <a:cubicBezTo>
                  <a:pt x="950" y="1937"/>
                  <a:pt x="950" y="1937"/>
                  <a:pt x="950" y="1937"/>
                </a:cubicBezTo>
                <a:cubicBezTo>
                  <a:pt x="969" y="1918"/>
                  <a:pt x="969" y="1899"/>
                  <a:pt x="969" y="1881"/>
                </a:cubicBezTo>
                <a:cubicBezTo>
                  <a:pt x="969" y="1899"/>
                  <a:pt x="988" y="1899"/>
                  <a:pt x="1006" y="1899"/>
                </a:cubicBezTo>
                <a:cubicBezTo>
                  <a:pt x="1006" y="1899"/>
                  <a:pt x="1006" y="1899"/>
                  <a:pt x="1025" y="1899"/>
                </a:cubicBezTo>
                <a:cubicBezTo>
                  <a:pt x="2236" y="1788"/>
                  <a:pt x="2236" y="1788"/>
                  <a:pt x="2236" y="1788"/>
                </a:cubicBezTo>
                <a:lnTo>
                  <a:pt x="2254" y="1788"/>
                </a:lnTo>
                <a:lnTo>
                  <a:pt x="2272" y="1788"/>
                </a:lnTo>
                <a:cubicBezTo>
                  <a:pt x="2310" y="1843"/>
                  <a:pt x="2310" y="1843"/>
                  <a:pt x="2310" y="1843"/>
                </a:cubicBezTo>
                <a:cubicBezTo>
                  <a:pt x="2310" y="1862"/>
                  <a:pt x="2328" y="1862"/>
                  <a:pt x="2328" y="1862"/>
                </a:cubicBezTo>
                <a:cubicBezTo>
                  <a:pt x="2347" y="1862"/>
                  <a:pt x="2347" y="1862"/>
                  <a:pt x="2347" y="1862"/>
                </a:cubicBezTo>
                <a:cubicBezTo>
                  <a:pt x="2459" y="1806"/>
                  <a:pt x="2459" y="1806"/>
                  <a:pt x="2459" y="1806"/>
                </a:cubicBezTo>
                <a:cubicBezTo>
                  <a:pt x="2477" y="1788"/>
                  <a:pt x="2477" y="1769"/>
                  <a:pt x="2477" y="1750"/>
                </a:cubicBezTo>
                <a:cubicBezTo>
                  <a:pt x="1509" y="19"/>
                  <a:pt x="1509" y="19"/>
                  <a:pt x="1509" y="19"/>
                </a:cubicBezTo>
                <a:cubicBezTo>
                  <a:pt x="1491" y="19"/>
                  <a:pt x="1491" y="0"/>
                  <a:pt x="1472" y="0"/>
                </a:cubicBezTo>
              </a:path>
            </a:pathLst>
          </a:custGeom>
          <a:solidFill>
            <a:srgbClr val="E6E9EB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srgbClr val="E2E3E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lide Number Placeholder 5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716D-6579-E840-A866-65A32A51B0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Curved Down Arrow 252"/>
          <p:cNvSpPr/>
          <p:nvPr/>
        </p:nvSpPr>
        <p:spPr>
          <a:xfrm rot="5038509" flipV="1">
            <a:off x="740093" y="3948748"/>
            <a:ext cx="1533525" cy="504825"/>
          </a:xfrm>
          <a:prstGeom prst="curved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150" b="0" i="0" u="none" strike="noStrike" kern="1200" cap="none" spc="0" normalizeH="0" baseline="0" noProof="0">
              <a:ln>
                <a:noFill/>
              </a:ln>
              <a:solidFill>
                <a:srgbClr val="E2E3E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534" name="TextBox 13"/>
          <p:cNvSpPr txBox="1"/>
          <p:nvPr/>
        </p:nvSpPr>
        <p:spPr>
          <a:xfrm>
            <a:off x="6062345" y="2165985"/>
            <a:ext cx="4401820" cy="14014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 algn="l" defTabSz="1216025"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1、同种色相调和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在色相环上，距离角度 30°左右的色相叫同种色相。色相相同，明度、纯度不同的色彩之间相搭配，具有单纯简洁的美感，给人以稳定、温馨、保守、传统、恬静的感觉。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535" name="TextBox 13"/>
          <p:cNvSpPr txBox="1"/>
          <p:nvPr/>
        </p:nvSpPr>
        <p:spPr>
          <a:xfrm>
            <a:off x="938530" y="1483995"/>
            <a:ext cx="2800985" cy="2457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色相一致的调和配色</a:t>
            </a:r>
            <a:endParaRPr lang="zh-CN" altLang="en-US" sz="16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2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0" name="图片 109" descr="色相一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3605" y="2077720"/>
            <a:ext cx="3361690" cy="1576070"/>
          </a:xfrm>
          <a:prstGeom prst="rect">
            <a:avLst/>
          </a:prstGeom>
        </p:spPr>
      </p:pic>
      <p:pic>
        <p:nvPicPr>
          <p:cNvPr id="111" name="图片 110" descr="C:\Users\Administrator\Desktop\QQ图片20180813135017.pngQQ图片201808131350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73605" y="4316730"/>
            <a:ext cx="3361690" cy="12153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51220" y="4279900"/>
            <a:ext cx="45847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2、类似色相调和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在色相环上，距离角度 60°左右的色相叫类似色相。由于类似色相之间含有相同色素，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它们在明度、色相、纯度上都较相似，差异不大，因此可以形成调和感很强的类似色相调和。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18534" grpId="0"/>
      <p:bldP spid="18535" grpId="0"/>
      <p:bldP spid="104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/>
          <p:cNvSpPr>
            <a:spLocks noChangeArrowheads="1"/>
          </p:cNvSpPr>
          <p:nvPr/>
        </p:nvSpPr>
        <p:spPr bwMode="auto">
          <a:xfrm rot="900000">
            <a:off x="3471545" y="2336165"/>
            <a:ext cx="1541463" cy="1703388"/>
          </a:xfrm>
          <a:custGeom>
            <a:avLst/>
            <a:gdLst>
              <a:gd name="T0" fmla="*/ 1472 w 2478"/>
              <a:gd name="T1" fmla="*/ 0 h 2738"/>
              <a:gd name="T2" fmla="*/ 1472 w 2478"/>
              <a:gd name="T3" fmla="*/ 0 h 2738"/>
              <a:gd name="T4" fmla="*/ 1453 w 2478"/>
              <a:gd name="T5" fmla="*/ 0 h 2738"/>
              <a:gd name="T6" fmla="*/ 1342 w 2478"/>
              <a:gd name="T7" fmla="*/ 75 h 2738"/>
              <a:gd name="T8" fmla="*/ 1342 w 2478"/>
              <a:gd name="T9" fmla="*/ 112 h 2738"/>
              <a:gd name="T10" fmla="*/ 1379 w 2478"/>
              <a:gd name="T11" fmla="*/ 186 h 2738"/>
              <a:gd name="T12" fmla="*/ 1360 w 2478"/>
              <a:gd name="T13" fmla="*/ 205 h 2738"/>
              <a:gd name="T14" fmla="*/ 615 w 2478"/>
              <a:gd name="T15" fmla="*/ 1192 h 2738"/>
              <a:gd name="T16" fmla="*/ 615 w 2478"/>
              <a:gd name="T17" fmla="*/ 1229 h 2738"/>
              <a:gd name="T18" fmla="*/ 578 w 2478"/>
              <a:gd name="T19" fmla="*/ 1210 h 2738"/>
              <a:gd name="T20" fmla="*/ 559 w 2478"/>
              <a:gd name="T21" fmla="*/ 1229 h 2738"/>
              <a:gd name="T22" fmla="*/ 19 w 2478"/>
              <a:gd name="T23" fmla="*/ 1527 h 2738"/>
              <a:gd name="T24" fmla="*/ 0 w 2478"/>
              <a:gd name="T25" fmla="*/ 1583 h 2738"/>
              <a:gd name="T26" fmla="*/ 354 w 2478"/>
              <a:gd name="T27" fmla="*/ 2216 h 2738"/>
              <a:gd name="T28" fmla="*/ 392 w 2478"/>
              <a:gd name="T29" fmla="*/ 2235 h 2738"/>
              <a:gd name="T30" fmla="*/ 410 w 2478"/>
              <a:gd name="T31" fmla="*/ 2235 h 2738"/>
              <a:gd name="T32" fmla="*/ 541 w 2478"/>
              <a:gd name="T33" fmla="*/ 2160 h 2738"/>
              <a:gd name="T34" fmla="*/ 839 w 2478"/>
              <a:gd name="T35" fmla="*/ 2718 h 2738"/>
              <a:gd name="T36" fmla="*/ 876 w 2478"/>
              <a:gd name="T37" fmla="*/ 2737 h 2738"/>
              <a:gd name="T38" fmla="*/ 895 w 2478"/>
              <a:gd name="T39" fmla="*/ 2737 h 2738"/>
              <a:gd name="T40" fmla="*/ 1118 w 2478"/>
              <a:gd name="T41" fmla="*/ 2606 h 2738"/>
              <a:gd name="T42" fmla="*/ 1137 w 2478"/>
              <a:gd name="T43" fmla="*/ 2551 h 2738"/>
              <a:gd name="T44" fmla="*/ 988 w 2478"/>
              <a:gd name="T45" fmla="*/ 2290 h 2738"/>
              <a:gd name="T46" fmla="*/ 1062 w 2478"/>
              <a:gd name="T47" fmla="*/ 2197 h 2738"/>
              <a:gd name="T48" fmla="*/ 1062 w 2478"/>
              <a:gd name="T49" fmla="*/ 2141 h 2738"/>
              <a:gd name="T50" fmla="*/ 895 w 2478"/>
              <a:gd name="T51" fmla="*/ 1974 h 2738"/>
              <a:gd name="T52" fmla="*/ 950 w 2478"/>
              <a:gd name="T53" fmla="*/ 1937 h 2738"/>
              <a:gd name="T54" fmla="*/ 969 w 2478"/>
              <a:gd name="T55" fmla="*/ 1881 h 2738"/>
              <a:gd name="T56" fmla="*/ 1006 w 2478"/>
              <a:gd name="T57" fmla="*/ 1899 h 2738"/>
              <a:gd name="T58" fmla="*/ 1025 w 2478"/>
              <a:gd name="T59" fmla="*/ 1899 h 2738"/>
              <a:gd name="T60" fmla="*/ 2236 w 2478"/>
              <a:gd name="T61" fmla="*/ 1788 h 2738"/>
              <a:gd name="T62" fmla="*/ 2254 w 2478"/>
              <a:gd name="T63" fmla="*/ 1788 h 2738"/>
              <a:gd name="T64" fmla="*/ 2272 w 2478"/>
              <a:gd name="T65" fmla="*/ 1788 h 2738"/>
              <a:gd name="T66" fmla="*/ 2310 w 2478"/>
              <a:gd name="T67" fmla="*/ 1843 h 2738"/>
              <a:gd name="T68" fmla="*/ 2328 w 2478"/>
              <a:gd name="T69" fmla="*/ 1862 h 2738"/>
              <a:gd name="T70" fmla="*/ 2347 w 2478"/>
              <a:gd name="T71" fmla="*/ 1862 h 2738"/>
              <a:gd name="T72" fmla="*/ 2459 w 2478"/>
              <a:gd name="T73" fmla="*/ 1806 h 2738"/>
              <a:gd name="T74" fmla="*/ 2477 w 2478"/>
              <a:gd name="T75" fmla="*/ 1750 h 2738"/>
              <a:gd name="T76" fmla="*/ 1509 w 2478"/>
              <a:gd name="T77" fmla="*/ 19 h 2738"/>
              <a:gd name="T78" fmla="*/ 1472 w 2478"/>
              <a:gd name="T79" fmla="*/ 0 h 2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478" h="2738">
                <a:moveTo>
                  <a:pt x="1472" y="0"/>
                </a:moveTo>
                <a:lnTo>
                  <a:pt x="1472" y="0"/>
                </a:lnTo>
                <a:lnTo>
                  <a:pt x="1453" y="0"/>
                </a:lnTo>
                <a:cubicBezTo>
                  <a:pt x="1342" y="75"/>
                  <a:pt x="1342" y="75"/>
                  <a:pt x="1342" y="75"/>
                </a:cubicBezTo>
                <a:cubicBezTo>
                  <a:pt x="1323" y="75"/>
                  <a:pt x="1323" y="93"/>
                  <a:pt x="1342" y="112"/>
                </a:cubicBezTo>
                <a:cubicBezTo>
                  <a:pt x="1379" y="186"/>
                  <a:pt x="1379" y="186"/>
                  <a:pt x="1379" y="186"/>
                </a:cubicBezTo>
                <a:cubicBezTo>
                  <a:pt x="1360" y="186"/>
                  <a:pt x="1360" y="186"/>
                  <a:pt x="1360" y="205"/>
                </a:cubicBezTo>
                <a:cubicBezTo>
                  <a:pt x="615" y="1192"/>
                  <a:pt x="615" y="1192"/>
                  <a:pt x="615" y="1192"/>
                </a:cubicBezTo>
                <a:cubicBezTo>
                  <a:pt x="597" y="1192"/>
                  <a:pt x="597" y="1210"/>
                  <a:pt x="615" y="1229"/>
                </a:cubicBezTo>
                <a:cubicBezTo>
                  <a:pt x="597" y="1229"/>
                  <a:pt x="597" y="1210"/>
                  <a:pt x="578" y="1210"/>
                </a:cubicBezTo>
                <a:cubicBezTo>
                  <a:pt x="578" y="1210"/>
                  <a:pt x="559" y="1210"/>
                  <a:pt x="559" y="1229"/>
                </a:cubicBezTo>
                <a:cubicBezTo>
                  <a:pt x="19" y="1527"/>
                  <a:pt x="19" y="1527"/>
                  <a:pt x="19" y="1527"/>
                </a:cubicBezTo>
                <a:cubicBezTo>
                  <a:pt x="0" y="1527"/>
                  <a:pt x="0" y="1564"/>
                  <a:pt x="0" y="1583"/>
                </a:cubicBezTo>
                <a:cubicBezTo>
                  <a:pt x="354" y="2216"/>
                  <a:pt x="354" y="2216"/>
                  <a:pt x="354" y="2216"/>
                </a:cubicBezTo>
                <a:cubicBezTo>
                  <a:pt x="373" y="2235"/>
                  <a:pt x="373" y="2235"/>
                  <a:pt x="392" y="2235"/>
                </a:cubicBezTo>
                <a:lnTo>
                  <a:pt x="410" y="2235"/>
                </a:lnTo>
                <a:cubicBezTo>
                  <a:pt x="541" y="2160"/>
                  <a:pt x="541" y="2160"/>
                  <a:pt x="541" y="2160"/>
                </a:cubicBezTo>
                <a:cubicBezTo>
                  <a:pt x="839" y="2718"/>
                  <a:pt x="839" y="2718"/>
                  <a:pt x="839" y="2718"/>
                </a:cubicBezTo>
                <a:cubicBezTo>
                  <a:pt x="857" y="2737"/>
                  <a:pt x="857" y="2737"/>
                  <a:pt x="876" y="2737"/>
                </a:cubicBezTo>
                <a:lnTo>
                  <a:pt x="895" y="2737"/>
                </a:lnTo>
                <a:cubicBezTo>
                  <a:pt x="1118" y="2606"/>
                  <a:pt x="1118" y="2606"/>
                  <a:pt x="1118" y="2606"/>
                </a:cubicBezTo>
                <a:cubicBezTo>
                  <a:pt x="1137" y="2588"/>
                  <a:pt x="1137" y="2570"/>
                  <a:pt x="1137" y="2551"/>
                </a:cubicBezTo>
                <a:cubicBezTo>
                  <a:pt x="988" y="2290"/>
                  <a:pt x="988" y="2290"/>
                  <a:pt x="988" y="2290"/>
                </a:cubicBezTo>
                <a:cubicBezTo>
                  <a:pt x="1062" y="2197"/>
                  <a:pt x="1062" y="2197"/>
                  <a:pt x="1062" y="2197"/>
                </a:cubicBezTo>
                <a:cubicBezTo>
                  <a:pt x="1081" y="2179"/>
                  <a:pt x="1081" y="2160"/>
                  <a:pt x="1062" y="2141"/>
                </a:cubicBezTo>
                <a:cubicBezTo>
                  <a:pt x="895" y="1974"/>
                  <a:pt x="895" y="1974"/>
                  <a:pt x="895" y="1974"/>
                </a:cubicBezTo>
                <a:cubicBezTo>
                  <a:pt x="950" y="1937"/>
                  <a:pt x="950" y="1937"/>
                  <a:pt x="950" y="1937"/>
                </a:cubicBezTo>
                <a:cubicBezTo>
                  <a:pt x="969" y="1918"/>
                  <a:pt x="969" y="1899"/>
                  <a:pt x="969" y="1881"/>
                </a:cubicBezTo>
                <a:cubicBezTo>
                  <a:pt x="969" y="1899"/>
                  <a:pt x="988" y="1899"/>
                  <a:pt x="1006" y="1899"/>
                </a:cubicBezTo>
                <a:cubicBezTo>
                  <a:pt x="1006" y="1899"/>
                  <a:pt x="1006" y="1899"/>
                  <a:pt x="1025" y="1899"/>
                </a:cubicBezTo>
                <a:cubicBezTo>
                  <a:pt x="2236" y="1788"/>
                  <a:pt x="2236" y="1788"/>
                  <a:pt x="2236" y="1788"/>
                </a:cubicBezTo>
                <a:lnTo>
                  <a:pt x="2254" y="1788"/>
                </a:lnTo>
                <a:lnTo>
                  <a:pt x="2272" y="1788"/>
                </a:lnTo>
                <a:cubicBezTo>
                  <a:pt x="2310" y="1843"/>
                  <a:pt x="2310" y="1843"/>
                  <a:pt x="2310" y="1843"/>
                </a:cubicBezTo>
                <a:cubicBezTo>
                  <a:pt x="2310" y="1862"/>
                  <a:pt x="2328" y="1862"/>
                  <a:pt x="2328" y="1862"/>
                </a:cubicBezTo>
                <a:cubicBezTo>
                  <a:pt x="2347" y="1862"/>
                  <a:pt x="2347" y="1862"/>
                  <a:pt x="2347" y="1862"/>
                </a:cubicBezTo>
                <a:cubicBezTo>
                  <a:pt x="2459" y="1806"/>
                  <a:pt x="2459" y="1806"/>
                  <a:pt x="2459" y="1806"/>
                </a:cubicBezTo>
                <a:cubicBezTo>
                  <a:pt x="2477" y="1788"/>
                  <a:pt x="2477" y="1769"/>
                  <a:pt x="2477" y="1750"/>
                </a:cubicBezTo>
                <a:cubicBezTo>
                  <a:pt x="1509" y="19"/>
                  <a:pt x="1509" y="19"/>
                  <a:pt x="1509" y="19"/>
                </a:cubicBezTo>
                <a:cubicBezTo>
                  <a:pt x="1491" y="19"/>
                  <a:pt x="1491" y="0"/>
                  <a:pt x="1472" y="0"/>
                </a:cubicBezTo>
              </a:path>
            </a:pathLst>
          </a:custGeom>
          <a:solidFill>
            <a:srgbClr val="E6E9EB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50" b="0" i="0" u="none" strike="noStrike" kern="1200" cap="none" spc="0" normalizeH="0" baseline="0" noProof="0">
              <a:ln>
                <a:noFill/>
              </a:ln>
              <a:solidFill>
                <a:srgbClr val="E2E3E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lide Number Placeholder 5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716D-6579-E840-A866-65A32A51B0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Curved Down Arrow 252"/>
          <p:cNvSpPr/>
          <p:nvPr/>
        </p:nvSpPr>
        <p:spPr>
          <a:xfrm rot="5038509" flipV="1">
            <a:off x="740093" y="3948748"/>
            <a:ext cx="1533525" cy="504825"/>
          </a:xfrm>
          <a:prstGeom prst="curved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150" b="0" i="0" u="none" strike="noStrike" kern="1200" cap="none" spc="0" normalizeH="0" baseline="0" noProof="0">
              <a:ln>
                <a:noFill/>
              </a:ln>
              <a:solidFill>
                <a:srgbClr val="E2E3E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534" name="TextBox 13"/>
          <p:cNvSpPr txBox="1"/>
          <p:nvPr/>
        </p:nvSpPr>
        <p:spPr>
          <a:xfrm>
            <a:off x="6042660" y="2077720"/>
            <a:ext cx="4401820" cy="16719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 algn="l" defTabSz="1216025"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3、对比色调和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lnSpc>
                <a:spcPct val="11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对比色调和就是在强对比的补色组合中，把一种颜色混入另一种颜色或双方互混，以达到调和的目的。相对同种色相调和与类似色相调和，对比色调和较难处理。由于对比色相不含相同色素，当对比色太强时，会使人感觉过分刺激、不协调。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535" name="TextBox 13"/>
          <p:cNvSpPr txBox="1"/>
          <p:nvPr/>
        </p:nvSpPr>
        <p:spPr>
          <a:xfrm>
            <a:off x="938530" y="1483995"/>
            <a:ext cx="2800985" cy="2457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色相一致的调和配色</a:t>
            </a:r>
            <a:endParaRPr lang="zh-CN" altLang="en-US" sz="16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2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0" name="图片 109" descr="C:\Users\Administrator\Desktop\美工教材配图\再后\互补.jpg互补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73605" y="2165668"/>
            <a:ext cx="3361690" cy="1400175"/>
          </a:xfrm>
          <a:prstGeom prst="rect">
            <a:avLst/>
          </a:prstGeom>
        </p:spPr>
      </p:pic>
      <p:pic>
        <p:nvPicPr>
          <p:cNvPr id="111" name="图片 110" descr="C:\Users\Administrator\Desktop\美工教材配图\后做\无彩色（礼仪）.jpg无彩色（礼仪）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73605" y="4205605"/>
            <a:ext cx="3361690" cy="14376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51220" y="4208145"/>
            <a:ext cx="45847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4、无彩色调和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同一调和中，无彩色调和是最为容易的。无彩色的色彩个性并不明显，所以在色彩搭配中和其他任何颜色都可以取得调和效果，无彩色与无彩色搭配，可以表达出一种经典、永恒的美感，无彩色与有彩色搭配，可以调和画面色彩间的关系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18534" grpId="0"/>
      <p:bldP spid="18535" grpId="0"/>
      <p:bldP spid="104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716D-6579-E840-A866-65A32A51B0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Curved Down Arrow 251"/>
          <p:cNvSpPr/>
          <p:nvPr/>
        </p:nvSpPr>
        <p:spPr>
          <a:xfrm>
            <a:off x="7266623" y="1901508"/>
            <a:ext cx="1774825" cy="506413"/>
          </a:xfrm>
          <a:prstGeom prst="curvedDownArrow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150" b="0" i="0" u="none" strike="noStrike" kern="1200" cap="none" spc="0" normalizeH="0" baseline="0" noProof="0">
              <a:ln>
                <a:noFill/>
              </a:ln>
              <a:solidFill>
                <a:srgbClr val="E2E3E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Curved Down Arrow 252"/>
          <p:cNvSpPr/>
          <p:nvPr/>
        </p:nvSpPr>
        <p:spPr>
          <a:xfrm rot="21118509" flipV="1">
            <a:off x="3522663" y="4451033"/>
            <a:ext cx="1533525" cy="504825"/>
          </a:xfrm>
          <a:prstGeom prst="curved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150" b="0" i="0" u="none" strike="noStrike" kern="1200" cap="none" spc="0" normalizeH="0" baseline="0" noProof="0">
              <a:ln>
                <a:noFill/>
              </a:ln>
              <a:solidFill>
                <a:srgbClr val="E2E3E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536" name="TextBox 13"/>
          <p:cNvSpPr txBox="1"/>
          <p:nvPr/>
        </p:nvSpPr>
        <p:spPr>
          <a:xfrm>
            <a:off x="1145540" y="4715510"/>
            <a:ext cx="5422900" cy="14255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 algn="l" defTabSz="1216025" eaLnBrk="1" hangingPunct="1">
              <a:spcBef>
                <a:spcPct val="20000"/>
              </a:spcBef>
            </a:pP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1、明度秩序调和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在纯色中加入不等量的白色或黑色，形成明度间的秩序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排列，构成以明度秩序为主的调和。纯色加白色，提高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明度；纯色加黑色，降低明度。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2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1145540" y="1151890"/>
            <a:ext cx="5547360" cy="14255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 algn="l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秩序调和</a:t>
            </a:r>
            <a:endParaRPr lang="zh-CN" altLang="en-US" sz="16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</a:t>
            </a: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把不同明度、色相、纯度的色彩按一定秩序等差排列，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形成渐变的有节奏、有韵律感的调和关系，使原本杂乱无章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的色彩具有条理性和秩序感。色彩之间的渐变层次越多，调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和感强。</a:t>
            </a:r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5" name="图片 104" descr="C:\Users\Administrator\Desktop\美工教材配图\后做\明度一致（蒲江）.jpg明度一致（蒲江）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5790" y="2677160"/>
            <a:ext cx="3610610" cy="1541145"/>
          </a:xfrm>
          <a:prstGeom prst="rect">
            <a:avLst/>
          </a:prstGeom>
        </p:spPr>
      </p:pic>
      <p:pic>
        <p:nvPicPr>
          <p:cNvPr id="106" name="图片 105" descr="C:\Users\Administrator\Desktop\美工教材配图\后做\明度一致（蒲江）2.jpg明度一致（蒲江）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04200" y="2665730"/>
            <a:ext cx="3666490" cy="1564640"/>
          </a:xfrm>
          <a:prstGeom prst="rect">
            <a:avLst/>
          </a:prstGeom>
        </p:spPr>
      </p:pic>
      <p:pic>
        <p:nvPicPr>
          <p:cNvPr id="107" name="图片 106" descr="C:\Users\Administrator\Desktop\美工教材配图\后做\明度一致（蒲江）1.jpg明度一致（蒲江）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45000" y="2675890"/>
            <a:ext cx="3617595" cy="154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39" grpId="0" bldLvl="0" animBg="1"/>
      <p:bldP spid="18536" grpId="0"/>
      <p:bldP spid="104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30716D-6579-E840-A866-65A32A51B0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Curved Down Arrow 251"/>
          <p:cNvSpPr/>
          <p:nvPr/>
        </p:nvSpPr>
        <p:spPr>
          <a:xfrm>
            <a:off x="7266623" y="1614488"/>
            <a:ext cx="1774825" cy="506413"/>
          </a:xfrm>
          <a:prstGeom prst="curvedDownArrow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150" b="0" i="0" u="none" strike="noStrike" kern="1200" cap="none" spc="0" normalizeH="0" baseline="0" noProof="0">
              <a:ln>
                <a:noFill/>
              </a:ln>
              <a:solidFill>
                <a:srgbClr val="E2E3E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Curved Down Arrow 252"/>
          <p:cNvSpPr/>
          <p:nvPr/>
        </p:nvSpPr>
        <p:spPr>
          <a:xfrm rot="21118509" flipV="1">
            <a:off x="3522663" y="4164013"/>
            <a:ext cx="1533525" cy="504825"/>
          </a:xfrm>
          <a:prstGeom prst="curved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150" b="0" i="0" u="none" strike="noStrike" kern="1200" cap="none" spc="0" normalizeH="0" baseline="0" noProof="0">
              <a:ln>
                <a:noFill/>
              </a:ln>
              <a:solidFill>
                <a:srgbClr val="E2E3E9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536" name="TextBox 13"/>
          <p:cNvSpPr txBox="1"/>
          <p:nvPr/>
        </p:nvSpPr>
        <p:spPr>
          <a:xfrm>
            <a:off x="1593215" y="4874260"/>
            <a:ext cx="8279130" cy="5410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 algn="l" defTabSz="1216025" eaLnBrk="1" hangingPunct="1">
              <a:spcBef>
                <a:spcPct val="20000"/>
              </a:spcBef>
            </a:pPr>
            <a:r>
              <a:rPr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与同明度或不同明度的灰色互混，形成纯度间的秩序排列，构成以纯度秩序为主的调和。</a:t>
            </a:r>
            <a:endParaRPr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 algn="l" defTabSz="1216025" eaLnBrk="1" hangingPunct="1">
              <a:spcBef>
                <a:spcPct val="20000"/>
              </a:spcBef>
            </a:pPr>
            <a:r>
              <a:rPr sz="16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与同明度的灰色互混形成同明度的纯度秩序，与不同明度的灰色互混形成不同明度的纯度</a:t>
            </a:r>
            <a:endParaRPr sz="16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2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938530" y="1483995"/>
            <a:ext cx="2800985" cy="2457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 algn="ctr" defTabSz="1216025"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、纯度秩序调和</a:t>
            </a:r>
            <a:endParaRPr lang="zh-CN" altLang="en-US" sz="16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5" name="图片 104" descr="C:\Users\Administrator\Desktop\余乐\美工教材\第三章psd\从做\36.jpg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38530" y="2519045"/>
            <a:ext cx="3015615" cy="1413510"/>
          </a:xfrm>
          <a:prstGeom prst="rect">
            <a:avLst/>
          </a:prstGeom>
        </p:spPr>
      </p:pic>
      <p:pic>
        <p:nvPicPr>
          <p:cNvPr id="106" name="图片 105" descr="C:\Users\Administrator\Desktop\余乐\美工教材\六改\广告图\5.jpg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75725" y="2517915"/>
            <a:ext cx="3018917" cy="1414810"/>
          </a:xfrm>
          <a:prstGeom prst="rect">
            <a:avLst/>
          </a:prstGeom>
        </p:spPr>
      </p:pic>
      <p:pic>
        <p:nvPicPr>
          <p:cNvPr id="107" name="图片 106" descr="C:\Users\Administrator\Desktop\余乐\美工教材\六改\广告图\35.jpg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3010" y="2517915"/>
            <a:ext cx="3019211" cy="141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39" grpId="0" bldLvl="0" animBg="1"/>
      <p:bldP spid="18536" grpId="0"/>
      <p:bldP spid="104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651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:\Users\Administrator\Desktop\余乐\美工教材\PPT\第三章\timg (2).jpgtimg (2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07690" y="2228533"/>
            <a:ext cx="2092960" cy="2092960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8623231" y="6021891"/>
            <a:ext cx="4256675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21A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yrel" panose="02000603050000020003" pitchFamily="2" charset="0"/>
                <a:ea typeface="FZCuYuan-M03S" panose="02010601030101010101" pitchFamily="2" charset="-122"/>
              </a:rPr>
              <a:t>go</a:t>
            </a:r>
            <a:endParaRPr lang="en-US" altLang="zh-CN" sz="3600" dirty="0">
              <a:solidFill>
                <a:srgbClr val="21A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yrel" panose="02000603050000020003" pitchFamily="2" charset="0"/>
              <a:ea typeface="FZCuYuan-M03S" panose="02010601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062920" y="2051842"/>
            <a:ext cx="501710" cy="509918"/>
            <a:chOff x="6985958" y="2986007"/>
            <a:chExt cx="552474" cy="561513"/>
          </a:xfrm>
        </p:grpSpPr>
        <p:sp>
          <p:nvSpPr>
            <p:cNvPr id="15" name="矩形 14"/>
            <p:cNvSpPr/>
            <p:nvPr/>
          </p:nvSpPr>
          <p:spPr>
            <a:xfrm>
              <a:off x="6985958" y="2986007"/>
              <a:ext cx="500692" cy="500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037740" y="3046827"/>
              <a:ext cx="500692" cy="5006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等腰三角形 2"/>
          <p:cNvSpPr/>
          <p:nvPr/>
        </p:nvSpPr>
        <p:spPr>
          <a:xfrm rot="5400000">
            <a:off x="11592151" y="6048439"/>
            <a:ext cx="384357" cy="33134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A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03570" y="2891155"/>
            <a:ext cx="5690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常见类目的学生配色作品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 bldLvl="0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 bldLvl="0" animBg="1"/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4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C:\Users\Administrator\Desktop\美工教材配图\后做\三章服饰（都江堰）.jpg三章服饰（都江堰）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03350" y="2005330"/>
            <a:ext cx="3745230" cy="1602105"/>
          </a:xfrm>
          <a:prstGeom prst="rect">
            <a:avLst/>
          </a:prstGeom>
        </p:spPr>
      </p:pic>
      <p:pic>
        <p:nvPicPr>
          <p:cNvPr id="8" name="图片 7" descr="C:\Users\Administrator\Desktop\美工教材配图\后做\三章服饰（蒲江）.jpg三章服饰（蒲江）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28155" y="2017983"/>
            <a:ext cx="3693163" cy="1576705"/>
          </a:xfrm>
          <a:prstGeom prst="rect">
            <a:avLst/>
          </a:prstGeom>
        </p:spPr>
      </p:pic>
      <p:pic>
        <p:nvPicPr>
          <p:cNvPr id="9" name="图片 8" descr="衣服1"/>
          <p:cNvPicPr>
            <a:picLocks noChangeAspect="1"/>
          </p:cNvPicPr>
          <p:nvPr/>
        </p:nvPicPr>
        <p:blipFill>
          <a:blip r:embed="rId3"/>
          <a:srcRect l="7687" r="6238"/>
          <a:stretch>
            <a:fillRect/>
          </a:stretch>
        </p:blipFill>
        <p:spPr>
          <a:xfrm>
            <a:off x="6662420" y="4300220"/>
            <a:ext cx="4074160" cy="1602105"/>
          </a:xfrm>
          <a:prstGeom prst="rect">
            <a:avLst/>
          </a:prstGeom>
        </p:spPr>
      </p:pic>
      <p:pic>
        <p:nvPicPr>
          <p:cNvPr id="10" name="图片 9" descr="春夏新品焕新服饰女装海报banner"/>
          <p:cNvPicPr>
            <a:picLocks noChangeAspect="1"/>
          </p:cNvPicPr>
          <p:nvPr/>
        </p:nvPicPr>
        <p:blipFill>
          <a:blip r:embed="rId4"/>
          <a:srcRect r="12907"/>
          <a:stretch>
            <a:fillRect/>
          </a:stretch>
        </p:blipFill>
        <p:spPr>
          <a:xfrm>
            <a:off x="1081405" y="4300220"/>
            <a:ext cx="4464685" cy="16021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53160" y="1155065"/>
            <a:ext cx="2564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服饰类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4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C:\Users\Administrator\Desktop\美工教材配图\后做\鞋包配色范例.jpg鞋包配色范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49095" y="2167255"/>
            <a:ext cx="3616960" cy="1565910"/>
          </a:xfrm>
          <a:prstGeom prst="rect">
            <a:avLst/>
          </a:prstGeom>
        </p:spPr>
      </p:pic>
      <p:pic>
        <p:nvPicPr>
          <p:cNvPr id="8" name="图片 7" descr="C:\Users\Administrator\Desktop\QQ图片20180813140139.pngQQ图片201808131401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4965" y="2167255"/>
            <a:ext cx="3749040" cy="1565275"/>
          </a:xfrm>
          <a:prstGeom prst="rect">
            <a:avLst/>
          </a:prstGeom>
        </p:spPr>
      </p:pic>
      <p:pic>
        <p:nvPicPr>
          <p:cNvPr id="9" name="图片 8" descr="C:\Users\Administrator\Desktop\余乐\美工教材\七改\鞋.jpg鞋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04965" y="4274185"/>
            <a:ext cx="3879850" cy="1476375"/>
          </a:xfrm>
          <a:prstGeom prst="rect">
            <a:avLst/>
          </a:prstGeom>
        </p:spPr>
      </p:pic>
      <p:pic>
        <p:nvPicPr>
          <p:cNvPr id="10" name="图片 9" descr="C:\Users\Administrator\Desktop\余乐\美工教材\七改\鞋子.jpg鞋子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7190" y="4298315"/>
            <a:ext cx="3618865" cy="14281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53160" y="1155065"/>
            <a:ext cx="2564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鞋包类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4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C:\Users\Administrator\Desktop\余乐\美工教材\七改\erji.jpgerji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497455" y="1693545"/>
            <a:ext cx="1805305" cy="2442210"/>
          </a:xfrm>
          <a:prstGeom prst="rect">
            <a:avLst/>
          </a:prstGeom>
        </p:spPr>
      </p:pic>
      <p:pic>
        <p:nvPicPr>
          <p:cNvPr id="8" name="图片 7" descr="C:\Users\Administrator\Desktop\余乐\美工教材\无改\第三章\日用品.jpg日用品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00265" y="2120900"/>
            <a:ext cx="3244215" cy="2014855"/>
          </a:xfrm>
          <a:prstGeom prst="rect">
            <a:avLst/>
          </a:prstGeom>
        </p:spPr>
      </p:pic>
      <p:pic>
        <p:nvPicPr>
          <p:cNvPr id="9" name="图片 8" descr="C:\Users\Administrator\Desktop\余乐\美工教材\七改\袜子.jpg袜子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7106285" y="4424045"/>
            <a:ext cx="3431540" cy="1554480"/>
          </a:xfrm>
          <a:prstGeom prst="rect">
            <a:avLst/>
          </a:prstGeom>
        </p:spPr>
      </p:pic>
      <p:pic>
        <p:nvPicPr>
          <p:cNvPr id="10" name="图片 9" descr="C:\Users\Administrator\Desktop\余乐\美工教材\七改\杯子.jpg杯子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9085" y="4490720"/>
            <a:ext cx="3806190" cy="14878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53160" y="1155065"/>
            <a:ext cx="2564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日用品类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椭圆 92"/>
          <p:cNvSpPr/>
          <p:nvPr/>
        </p:nvSpPr>
        <p:spPr>
          <a:xfrm>
            <a:off x="3646776" y="1680665"/>
            <a:ext cx="1400871" cy="1400869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8" name="椭圆 47"/>
          <p:cNvSpPr/>
          <p:nvPr/>
        </p:nvSpPr>
        <p:spPr>
          <a:xfrm>
            <a:off x="1815144" y="2341882"/>
            <a:ext cx="2298124" cy="2298124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0" name="椭圆 49"/>
          <p:cNvSpPr/>
          <p:nvPr/>
        </p:nvSpPr>
        <p:spPr>
          <a:xfrm>
            <a:off x="2758219" y="2282882"/>
            <a:ext cx="1896663" cy="189666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2" name="椭圆 51"/>
          <p:cNvSpPr/>
          <p:nvPr/>
        </p:nvSpPr>
        <p:spPr>
          <a:xfrm>
            <a:off x="3891369" y="4547989"/>
            <a:ext cx="576517" cy="576515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6" name="椭圆 55"/>
          <p:cNvSpPr/>
          <p:nvPr/>
        </p:nvSpPr>
        <p:spPr>
          <a:xfrm>
            <a:off x="4611795" y="1659439"/>
            <a:ext cx="416865" cy="41686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2" name="椭圆 61"/>
          <p:cNvSpPr/>
          <p:nvPr/>
        </p:nvSpPr>
        <p:spPr>
          <a:xfrm>
            <a:off x="1826343" y="2704390"/>
            <a:ext cx="372977" cy="37297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4" name="椭圆 63"/>
          <p:cNvSpPr/>
          <p:nvPr/>
        </p:nvSpPr>
        <p:spPr>
          <a:xfrm>
            <a:off x="2699884" y="1744519"/>
            <a:ext cx="267201" cy="2672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6" name="椭圆 65"/>
          <p:cNvSpPr/>
          <p:nvPr/>
        </p:nvSpPr>
        <p:spPr>
          <a:xfrm>
            <a:off x="1623441" y="3683943"/>
            <a:ext cx="925275" cy="925275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7" name="TextBox 66"/>
          <p:cNvSpPr txBox="1"/>
          <p:nvPr/>
        </p:nvSpPr>
        <p:spPr>
          <a:xfrm>
            <a:off x="2893429" y="2855520"/>
            <a:ext cx="157417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4070293" y="4707855"/>
            <a:ext cx="235557" cy="275709"/>
            <a:chOff x="-271462" y="-2203450"/>
            <a:chExt cx="698500" cy="817563"/>
          </a:xfrm>
        </p:grpSpPr>
        <p:sp>
          <p:nvSpPr>
            <p:cNvPr id="69" name="Oval 6"/>
            <p:cNvSpPr>
              <a:spLocks noChangeArrowheads="1"/>
            </p:cNvSpPr>
            <p:nvPr/>
          </p:nvSpPr>
          <p:spPr bwMode="auto">
            <a:xfrm>
              <a:off x="-106362" y="-2203450"/>
              <a:ext cx="127000" cy="158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7"/>
            <p:cNvSpPr>
              <a:spLocks noEditPoints="1"/>
            </p:cNvSpPr>
            <p:nvPr/>
          </p:nvSpPr>
          <p:spPr bwMode="auto">
            <a:xfrm>
              <a:off x="-271462" y="-2030412"/>
              <a:ext cx="454025" cy="641350"/>
            </a:xfrm>
            <a:custGeom>
              <a:avLst/>
              <a:gdLst>
                <a:gd name="T0" fmla="*/ 120 w 121"/>
                <a:gd name="T1" fmla="*/ 26 h 171"/>
                <a:gd name="T2" fmla="*/ 120 w 121"/>
                <a:gd name="T3" fmla="*/ 26 h 171"/>
                <a:gd name="T4" fmla="*/ 114 w 121"/>
                <a:gd name="T5" fmla="*/ 21 h 171"/>
                <a:gd name="T6" fmla="*/ 90 w 121"/>
                <a:gd name="T7" fmla="*/ 3 h 171"/>
                <a:gd name="T8" fmla="*/ 84 w 121"/>
                <a:gd name="T9" fmla="*/ 1 h 171"/>
                <a:gd name="T10" fmla="*/ 75 w 121"/>
                <a:gd name="T11" fmla="*/ 1 h 171"/>
                <a:gd name="T12" fmla="*/ 74 w 121"/>
                <a:gd name="T13" fmla="*/ 11 h 171"/>
                <a:gd name="T14" fmla="*/ 67 w 121"/>
                <a:gd name="T15" fmla="*/ 42 h 171"/>
                <a:gd name="T16" fmla="*/ 67 w 121"/>
                <a:gd name="T17" fmla="*/ 7 h 171"/>
                <a:gd name="T18" fmla="*/ 58 w 121"/>
                <a:gd name="T19" fmla="*/ 0 h 171"/>
                <a:gd name="T20" fmla="*/ 57 w 121"/>
                <a:gd name="T21" fmla="*/ 9 h 171"/>
                <a:gd name="T22" fmla="*/ 45 w 121"/>
                <a:gd name="T23" fmla="*/ 18 h 171"/>
                <a:gd name="T24" fmla="*/ 40 w 121"/>
                <a:gd name="T25" fmla="*/ 7 h 171"/>
                <a:gd name="T26" fmla="*/ 47 w 121"/>
                <a:gd name="T27" fmla="*/ 0 h 171"/>
                <a:gd name="T28" fmla="*/ 38 w 121"/>
                <a:gd name="T29" fmla="*/ 1 h 171"/>
                <a:gd name="T30" fmla="*/ 3 w 121"/>
                <a:gd name="T31" fmla="*/ 35 h 171"/>
                <a:gd name="T32" fmla="*/ 2 w 121"/>
                <a:gd name="T33" fmla="*/ 35 h 171"/>
                <a:gd name="T34" fmla="*/ 1 w 121"/>
                <a:gd name="T35" fmla="*/ 48 h 171"/>
                <a:gd name="T36" fmla="*/ 1 w 121"/>
                <a:gd name="T37" fmla="*/ 48 h 171"/>
                <a:gd name="T38" fmla="*/ 2 w 121"/>
                <a:gd name="T39" fmla="*/ 50 h 171"/>
                <a:gd name="T40" fmla="*/ 6 w 121"/>
                <a:gd name="T41" fmla="*/ 57 h 171"/>
                <a:gd name="T42" fmla="*/ 20 w 121"/>
                <a:gd name="T43" fmla="*/ 84 h 171"/>
                <a:gd name="T44" fmla="*/ 32 w 121"/>
                <a:gd name="T45" fmla="*/ 90 h 171"/>
                <a:gd name="T46" fmla="*/ 35 w 121"/>
                <a:gd name="T47" fmla="*/ 90 h 171"/>
                <a:gd name="T48" fmla="*/ 60 w 121"/>
                <a:gd name="T49" fmla="*/ 171 h 171"/>
                <a:gd name="T50" fmla="*/ 56 w 121"/>
                <a:gd name="T51" fmla="*/ 110 h 171"/>
                <a:gd name="T52" fmla="*/ 89 w 121"/>
                <a:gd name="T53" fmla="*/ 33 h 171"/>
                <a:gd name="T54" fmla="*/ 93 w 121"/>
                <a:gd name="T55" fmla="*/ 31 h 171"/>
                <a:gd name="T56" fmla="*/ 75 w 121"/>
                <a:gd name="T57" fmla="*/ 45 h 171"/>
                <a:gd name="T58" fmla="*/ 89 w 121"/>
                <a:gd name="T59" fmla="*/ 33 h 171"/>
                <a:gd name="T60" fmla="*/ 30 w 121"/>
                <a:gd name="T61" fmla="*/ 55 h 171"/>
                <a:gd name="T62" fmla="*/ 23 w 121"/>
                <a:gd name="T63" fmla="*/ 44 h 171"/>
                <a:gd name="T64" fmla="*/ 33 w 121"/>
                <a:gd name="T65" fmla="*/ 6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71">
                  <a:moveTo>
                    <a:pt x="120" y="42"/>
                  </a:moveTo>
                  <a:cubicBezTo>
                    <a:pt x="120" y="35"/>
                    <a:pt x="121" y="24"/>
                    <a:pt x="120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8" y="2"/>
                    <a:pt x="86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1" y="1"/>
                    <a:pt x="78" y="0"/>
                    <a:pt x="75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4" y="0"/>
                    <a:pt x="42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6" y="1"/>
                    <a:pt x="33" y="3"/>
                    <a:pt x="31" y="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60"/>
                    <a:pt x="2" y="42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4" y="82"/>
                    <a:pt x="28" y="80"/>
                    <a:pt x="33" y="78"/>
                  </a:cubicBezTo>
                  <a:cubicBezTo>
                    <a:pt x="32" y="82"/>
                    <a:pt x="32" y="86"/>
                    <a:pt x="32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3" y="90"/>
                    <a:pt x="34" y="90"/>
                    <a:pt x="35" y="90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0" y="161"/>
                    <a:pt x="60" y="147"/>
                    <a:pt x="60" y="134"/>
                  </a:cubicBezTo>
                  <a:cubicBezTo>
                    <a:pt x="57" y="127"/>
                    <a:pt x="56" y="118"/>
                    <a:pt x="56" y="110"/>
                  </a:cubicBezTo>
                  <a:cubicBezTo>
                    <a:pt x="56" y="73"/>
                    <a:pt x="84" y="44"/>
                    <a:pt x="120" y="42"/>
                  </a:cubicBezTo>
                  <a:close/>
                  <a:moveTo>
                    <a:pt x="89" y="33"/>
                  </a:moveTo>
                  <a:cubicBezTo>
                    <a:pt x="89" y="31"/>
                    <a:pt x="89" y="29"/>
                    <a:pt x="89" y="27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3" y="42"/>
                    <a:pt x="73" y="42"/>
                    <a:pt x="73" y="42"/>
                  </a:cubicBezTo>
                  <a:lnTo>
                    <a:pt x="89" y="33"/>
                  </a:lnTo>
                  <a:close/>
                  <a:moveTo>
                    <a:pt x="33" y="60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41"/>
                    <a:pt x="33" y="50"/>
                    <a:pt x="33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8"/>
            <p:cNvSpPr/>
            <p:nvPr/>
          </p:nvSpPr>
          <p:spPr bwMode="auto">
            <a:xfrm>
              <a:off x="-31750" y="-1498600"/>
              <a:ext cx="90488" cy="109538"/>
            </a:xfrm>
            <a:custGeom>
              <a:avLst/>
              <a:gdLst>
                <a:gd name="T0" fmla="*/ 0 w 24"/>
                <a:gd name="T1" fmla="*/ 0 h 29"/>
                <a:gd name="T2" fmla="*/ 1 w 24"/>
                <a:gd name="T3" fmla="*/ 29 h 29"/>
                <a:gd name="T4" fmla="*/ 24 w 24"/>
                <a:gd name="T5" fmla="*/ 29 h 29"/>
                <a:gd name="T6" fmla="*/ 24 w 24"/>
                <a:gd name="T7" fmla="*/ 26 h 29"/>
                <a:gd name="T8" fmla="*/ 0 w 24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4" y="27"/>
                    <a:pt x="24" y="26"/>
                  </a:cubicBezTo>
                  <a:cubicBezTo>
                    <a:pt x="14" y="19"/>
                    <a:pt x="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9"/>
            <p:cNvSpPr>
              <a:spLocks noEditPoints="1"/>
            </p:cNvSpPr>
            <p:nvPr/>
          </p:nvSpPr>
          <p:spPr bwMode="auto">
            <a:xfrm>
              <a:off x="-38100" y="-1851025"/>
              <a:ext cx="465138" cy="465138"/>
            </a:xfrm>
            <a:custGeom>
              <a:avLst/>
              <a:gdLst>
                <a:gd name="T0" fmla="*/ 62 w 124"/>
                <a:gd name="T1" fmla="*/ 0 h 124"/>
                <a:gd name="T2" fmla="*/ 0 w 124"/>
                <a:gd name="T3" fmla="*/ 62 h 124"/>
                <a:gd name="T4" fmla="*/ 62 w 124"/>
                <a:gd name="T5" fmla="*/ 124 h 124"/>
                <a:gd name="T6" fmla="*/ 124 w 124"/>
                <a:gd name="T7" fmla="*/ 62 h 124"/>
                <a:gd name="T8" fmla="*/ 62 w 124"/>
                <a:gd name="T9" fmla="*/ 0 h 124"/>
                <a:gd name="T10" fmla="*/ 68 w 124"/>
                <a:gd name="T11" fmla="*/ 112 h 124"/>
                <a:gd name="T12" fmla="*/ 68 w 124"/>
                <a:gd name="T13" fmla="*/ 100 h 124"/>
                <a:gd name="T14" fmla="*/ 62 w 124"/>
                <a:gd name="T15" fmla="*/ 101 h 124"/>
                <a:gd name="T16" fmla="*/ 56 w 124"/>
                <a:gd name="T17" fmla="*/ 100 h 124"/>
                <a:gd name="T18" fmla="*/ 56 w 124"/>
                <a:gd name="T19" fmla="*/ 112 h 124"/>
                <a:gd name="T20" fmla="*/ 12 w 124"/>
                <a:gd name="T21" fmla="*/ 67 h 124"/>
                <a:gd name="T22" fmla="*/ 24 w 124"/>
                <a:gd name="T23" fmla="*/ 67 h 124"/>
                <a:gd name="T24" fmla="*/ 23 w 124"/>
                <a:gd name="T25" fmla="*/ 62 h 124"/>
                <a:gd name="T26" fmla="*/ 24 w 124"/>
                <a:gd name="T27" fmla="*/ 56 h 124"/>
                <a:gd name="T28" fmla="*/ 12 w 124"/>
                <a:gd name="T29" fmla="*/ 56 h 124"/>
                <a:gd name="T30" fmla="*/ 56 w 124"/>
                <a:gd name="T31" fmla="*/ 11 h 124"/>
                <a:gd name="T32" fmla="*/ 56 w 124"/>
                <a:gd name="T33" fmla="*/ 23 h 124"/>
                <a:gd name="T34" fmla="*/ 62 w 124"/>
                <a:gd name="T35" fmla="*/ 23 h 124"/>
                <a:gd name="T36" fmla="*/ 68 w 124"/>
                <a:gd name="T37" fmla="*/ 23 h 124"/>
                <a:gd name="T38" fmla="*/ 68 w 124"/>
                <a:gd name="T39" fmla="*/ 11 h 124"/>
                <a:gd name="T40" fmla="*/ 112 w 124"/>
                <a:gd name="T41" fmla="*/ 56 h 124"/>
                <a:gd name="T42" fmla="*/ 101 w 124"/>
                <a:gd name="T43" fmla="*/ 56 h 124"/>
                <a:gd name="T44" fmla="*/ 101 w 124"/>
                <a:gd name="T45" fmla="*/ 62 h 124"/>
                <a:gd name="T46" fmla="*/ 101 w 124"/>
                <a:gd name="T47" fmla="*/ 67 h 124"/>
                <a:gd name="T48" fmla="*/ 112 w 124"/>
                <a:gd name="T49" fmla="*/ 67 h 124"/>
                <a:gd name="T50" fmla="*/ 68 w 124"/>
                <a:gd name="T5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124">
                  <a:moveTo>
                    <a:pt x="62" y="0"/>
                  </a:moveTo>
                  <a:cubicBezTo>
                    <a:pt x="28" y="0"/>
                    <a:pt x="0" y="27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6" y="124"/>
                    <a:pt x="124" y="96"/>
                    <a:pt x="124" y="62"/>
                  </a:cubicBezTo>
                  <a:cubicBezTo>
                    <a:pt x="124" y="27"/>
                    <a:pt x="96" y="0"/>
                    <a:pt x="62" y="0"/>
                  </a:cubicBezTo>
                  <a:close/>
                  <a:moveTo>
                    <a:pt x="68" y="112"/>
                  </a:moveTo>
                  <a:cubicBezTo>
                    <a:pt x="68" y="100"/>
                    <a:pt x="68" y="100"/>
                    <a:pt x="68" y="100"/>
                  </a:cubicBezTo>
                  <a:cubicBezTo>
                    <a:pt x="66" y="100"/>
                    <a:pt x="64" y="101"/>
                    <a:pt x="62" y="101"/>
                  </a:cubicBezTo>
                  <a:cubicBezTo>
                    <a:pt x="60" y="101"/>
                    <a:pt x="58" y="100"/>
                    <a:pt x="56" y="10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33" y="109"/>
                    <a:pt x="15" y="91"/>
                    <a:pt x="12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3" y="66"/>
                    <a:pt x="23" y="64"/>
                    <a:pt x="23" y="62"/>
                  </a:cubicBezTo>
                  <a:cubicBezTo>
                    <a:pt x="23" y="60"/>
                    <a:pt x="23" y="58"/>
                    <a:pt x="24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5" y="33"/>
                    <a:pt x="33" y="14"/>
                    <a:pt x="56" y="11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8" y="23"/>
                    <a:pt x="60" y="23"/>
                    <a:pt x="62" y="23"/>
                  </a:cubicBezTo>
                  <a:cubicBezTo>
                    <a:pt x="64" y="23"/>
                    <a:pt x="66" y="23"/>
                    <a:pt x="68" y="2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91" y="14"/>
                    <a:pt x="109" y="33"/>
                    <a:pt x="112" y="56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1" y="58"/>
                    <a:pt x="101" y="60"/>
                    <a:pt x="101" y="62"/>
                  </a:cubicBezTo>
                  <a:cubicBezTo>
                    <a:pt x="101" y="64"/>
                    <a:pt x="101" y="66"/>
                    <a:pt x="101" y="67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09" y="91"/>
                    <a:pt x="91" y="109"/>
                    <a:pt x="68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10"/>
            <p:cNvSpPr/>
            <p:nvPr/>
          </p:nvSpPr>
          <p:spPr bwMode="auto">
            <a:xfrm>
              <a:off x="100013" y="-1779587"/>
              <a:ext cx="33338" cy="38100"/>
            </a:xfrm>
            <a:custGeom>
              <a:avLst/>
              <a:gdLst>
                <a:gd name="T0" fmla="*/ 3 w 9"/>
                <a:gd name="T1" fmla="*/ 10 h 10"/>
                <a:gd name="T2" fmla="*/ 9 w 9"/>
                <a:gd name="T3" fmla="*/ 7 h 10"/>
                <a:gd name="T4" fmla="*/ 6 w 9"/>
                <a:gd name="T5" fmla="*/ 2 h 10"/>
                <a:gd name="T6" fmla="*/ 3 w 9"/>
                <a:gd name="T7" fmla="*/ 0 h 10"/>
                <a:gd name="T8" fmla="*/ 2 w 9"/>
                <a:gd name="T9" fmla="*/ 1 h 10"/>
                <a:gd name="T10" fmla="*/ 0 w 9"/>
                <a:gd name="T11" fmla="*/ 3 h 10"/>
                <a:gd name="T12" fmla="*/ 1 w 9"/>
                <a:gd name="T13" fmla="*/ 5 h 10"/>
                <a:gd name="T14" fmla="*/ 3 w 9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10"/>
                  </a:moveTo>
                  <a:cubicBezTo>
                    <a:pt x="5" y="9"/>
                    <a:pt x="7" y="8"/>
                    <a:pt x="9" y="7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0" y="4"/>
                    <a:pt x="1" y="5"/>
                  </a:cubicBezTo>
                  <a:lnTo>
                    <a:pt x="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11"/>
            <p:cNvSpPr/>
            <p:nvPr/>
          </p:nvSpPr>
          <p:spPr bwMode="auto">
            <a:xfrm>
              <a:off x="254000" y="-1779587"/>
              <a:ext cx="33338" cy="38100"/>
            </a:xfrm>
            <a:custGeom>
              <a:avLst/>
              <a:gdLst>
                <a:gd name="T0" fmla="*/ 7 w 9"/>
                <a:gd name="T1" fmla="*/ 1 h 10"/>
                <a:gd name="T2" fmla="*/ 6 w 9"/>
                <a:gd name="T3" fmla="*/ 0 h 10"/>
                <a:gd name="T4" fmla="*/ 3 w 9"/>
                <a:gd name="T5" fmla="*/ 2 h 10"/>
                <a:gd name="T6" fmla="*/ 0 w 9"/>
                <a:gd name="T7" fmla="*/ 7 h 10"/>
                <a:gd name="T8" fmla="*/ 6 w 9"/>
                <a:gd name="T9" fmla="*/ 10 h 10"/>
                <a:gd name="T10" fmla="*/ 9 w 9"/>
                <a:gd name="T11" fmla="*/ 5 h 10"/>
                <a:gd name="T12" fmla="*/ 7 w 9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7" y="1"/>
                  </a:moveTo>
                  <a:cubicBezTo>
                    <a:pt x="7" y="1"/>
                    <a:pt x="7" y="0"/>
                    <a:pt x="6" y="0"/>
                  </a:cubicBezTo>
                  <a:cubicBezTo>
                    <a:pt x="5" y="0"/>
                    <a:pt x="4" y="1"/>
                    <a:pt x="3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8"/>
                    <a:pt x="4" y="9"/>
                    <a:pt x="6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9" y="2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2"/>
            <p:cNvSpPr/>
            <p:nvPr/>
          </p:nvSpPr>
          <p:spPr bwMode="auto">
            <a:xfrm>
              <a:off x="314325" y="-1716087"/>
              <a:ext cx="33338" cy="30163"/>
            </a:xfrm>
            <a:custGeom>
              <a:avLst/>
              <a:gdLst>
                <a:gd name="T0" fmla="*/ 8 w 9"/>
                <a:gd name="T1" fmla="*/ 6 h 8"/>
                <a:gd name="T2" fmla="*/ 9 w 9"/>
                <a:gd name="T3" fmla="*/ 4 h 8"/>
                <a:gd name="T4" fmla="*/ 9 w 9"/>
                <a:gd name="T5" fmla="*/ 1 h 8"/>
                <a:gd name="T6" fmla="*/ 6 w 9"/>
                <a:gd name="T7" fmla="*/ 0 h 8"/>
                <a:gd name="T8" fmla="*/ 5 w 9"/>
                <a:gd name="T9" fmla="*/ 0 h 8"/>
                <a:gd name="T10" fmla="*/ 0 w 9"/>
                <a:gd name="T11" fmla="*/ 3 h 8"/>
                <a:gd name="T12" fmla="*/ 3 w 9"/>
                <a:gd name="T13" fmla="*/ 8 h 8"/>
                <a:gd name="T14" fmla="*/ 8 w 9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8" y="6"/>
                  </a:move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2" y="7"/>
                    <a:pt x="3" y="8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3"/>
            <p:cNvSpPr/>
            <p:nvPr/>
          </p:nvSpPr>
          <p:spPr bwMode="auto">
            <a:xfrm>
              <a:off x="39688" y="-1716087"/>
              <a:ext cx="33338" cy="30163"/>
            </a:xfrm>
            <a:custGeom>
              <a:avLst/>
              <a:gdLst>
                <a:gd name="T0" fmla="*/ 3 w 9"/>
                <a:gd name="T1" fmla="*/ 0 h 8"/>
                <a:gd name="T2" fmla="*/ 0 w 9"/>
                <a:gd name="T3" fmla="*/ 1 h 8"/>
                <a:gd name="T4" fmla="*/ 0 w 9"/>
                <a:gd name="T5" fmla="*/ 4 h 8"/>
                <a:gd name="T6" fmla="*/ 1 w 9"/>
                <a:gd name="T7" fmla="*/ 6 h 8"/>
                <a:gd name="T8" fmla="*/ 6 w 9"/>
                <a:gd name="T9" fmla="*/ 8 h 8"/>
                <a:gd name="T10" fmla="*/ 9 w 9"/>
                <a:gd name="T11" fmla="*/ 3 h 8"/>
                <a:gd name="T12" fmla="*/ 4 w 9"/>
                <a:gd name="T13" fmla="*/ 0 h 8"/>
                <a:gd name="T14" fmla="*/ 3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7"/>
                    <a:pt x="8" y="5"/>
                    <a:pt x="9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4"/>
            <p:cNvSpPr/>
            <p:nvPr/>
          </p:nvSpPr>
          <p:spPr bwMode="auto">
            <a:xfrm>
              <a:off x="314325" y="-1554162"/>
              <a:ext cx="33338" cy="30163"/>
            </a:xfrm>
            <a:custGeom>
              <a:avLst/>
              <a:gdLst>
                <a:gd name="T0" fmla="*/ 0 w 9"/>
                <a:gd name="T1" fmla="*/ 5 h 8"/>
                <a:gd name="T2" fmla="*/ 5 w 9"/>
                <a:gd name="T3" fmla="*/ 8 h 8"/>
                <a:gd name="T4" fmla="*/ 6 w 9"/>
                <a:gd name="T5" fmla="*/ 8 h 8"/>
                <a:gd name="T6" fmla="*/ 9 w 9"/>
                <a:gd name="T7" fmla="*/ 7 h 8"/>
                <a:gd name="T8" fmla="*/ 9 w 9"/>
                <a:gd name="T9" fmla="*/ 5 h 8"/>
                <a:gd name="T10" fmla="*/ 8 w 9"/>
                <a:gd name="T11" fmla="*/ 3 h 8"/>
                <a:gd name="T12" fmla="*/ 3 w 9"/>
                <a:gd name="T13" fmla="*/ 0 h 8"/>
                <a:gd name="T14" fmla="*/ 0 w 9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5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8"/>
                    <a:pt x="8" y="8"/>
                    <a:pt x="9" y="7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3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15"/>
            <p:cNvSpPr/>
            <p:nvPr/>
          </p:nvSpPr>
          <p:spPr bwMode="auto">
            <a:xfrm>
              <a:off x="39688" y="-1554162"/>
              <a:ext cx="33338" cy="30163"/>
            </a:xfrm>
            <a:custGeom>
              <a:avLst/>
              <a:gdLst>
                <a:gd name="T0" fmla="*/ 1 w 9"/>
                <a:gd name="T1" fmla="*/ 3 h 8"/>
                <a:gd name="T2" fmla="*/ 0 w 9"/>
                <a:gd name="T3" fmla="*/ 5 h 8"/>
                <a:gd name="T4" fmla="*/ 0 w 9"/>
                <a:gd name="T5" fmla="*/ 7 h 8"/>
                <a:gd name="T6" fmla="*/ 3 w 9"/>
                <a:gd name="T7" fmla="*/ 8 h 8"/>
                <a:gd name="T8" fmla="*/ 4 w 9"/>
                <a:gd name="T9" fmla="*/ 8 h 8"/>
                <a:gd name="T10" fmla="*/ 9 w 9"/>
                <a:gd name="T11" fmla="*/ 5 h 8"/>
                <a:gd name="T12" fmla="*/ 6 w 9"/>
                <a:gd name="T13" fmla="*/ 0 h 8"/>
                <a:gd name="T14" fmla="*/ 1 w 9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1" y="3"/>
                  </a:move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3"/>
                    <a:pt x="7" y="2"/>
                    <a:pt x="6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16"/>
            <p:cNvSpPr/>
            <p:nvPr/>
          </p:nvSpPr>
          <p:spPr bwMode="auto">
            <a:xfrm>
              <a:off x="254000" y="-1498600"/>
              <a:ext cx="33338" cy="38100"/>
            </a:xfrm>
            <a:custGeom>
              <a:avLst/>
              <a:gdLst>
                <a:gd name="T0" fmla="*/ 6 w 9"/>
                <a:gd name="T1" fmla="*/ 0 h 10"/>
                <a:gd name="T2" fmla="*/ 0 w 9"/>
                <a:gd name="T3" fmla="*/ 3 h 10"/>
                <a:gd name="T4" fmla="*/ 3 w 9"/>
                <a:gd name="T5" fmla="*/ 8 h 10"/>
                <a:gd name="T6" fmla="*/ 6 w 9"/>
                <a:gd name="T7" fmla="*/ 10 h 10"/>
                <a:gd name="T8" fmla="*/ 7 w 9"/>
                <a:gd name="T9" fmla="*/ 9 h 10"/>
                <a:gd name="T10" fmla="*/ 9 w 9"/>
                <a:gd name="T11" fmla="*/ 5 h 10"/>
                <a:gd name="T12" fmla="*/ 6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5" y="10"/>
                    <a:pt x="6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9" y="9"/>
                    <a:pt x="9" y="7"/>
                    <a:pt x="9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7"/>
            <p:cNvSpPr/>
            <p:nvPr/>
          </p:nvSpPr>
          <p:spPr bwMode="auto">
            <a:xfrm>
              <a:off x="100013" y="-1498600"/>
              <a:ext cx="33338" cy="38100"/>
            </a:xfrm>
            <a:custGeom>
              <a:avLst/>
              <a:gdLst>
                <a:gd name="T0" fmla="*/ 1 w 9"/>
                <a:gd name="T1" fmla="*/ 5 h 10"/>
                <a:gd name="T2" fmla="*/ 0 w 9"/>
                <a:gd name="T3" fmla="*/ 8 h 10"/>
                <a:gd name="T4" fmla="*/ 2 w 9"/>
                <a:gd name="T5" fmla="*/ 9 h 10"/>
                <a:gd name="T6" fmla="*/ 3 w 9"/>
                <a:gd name="T7" fmla="*/ 10 h 10"/>
                <a:gd name="T8" fmla="*/ 6 w 9"/>
                <a:gd name="T9" fmla="*/ 8 h 10"/>
                <a:gd name="T10" fmla="*/ 9 w 9"/>
                <a:gd name="T11" fmla="*/ 3 h 10"/>
                <a:gd name="T12" fmla="*/ 3 w 9"/>
                <a:gd name="T13" fmla="*/ 0 h 10"/>
                <a:gd name="T14" fmla="*/ 1 w 9"/>
                <a:gd name="T1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1" y="5"/>
                  </a:move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4" y="10"/>
                    <a:pt x="5" y="9"/>
                    <a:pt x="6" y="8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2"/>
                    <a:pt x="5" y="1"/>
                    <a:pt x="3" y="0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Oval 18"/>
            <p:cNvSpPr>
              <a:spLocks noChangeArrowheads="1"/>
            </p:cNvSpPr>
            <p:nvPr/>
          </p:nvSpPr>
          <p:spPr bwMode="auto">
            <a:xfrm>
              <a:off x="174625" y="-1636712"/>
              <a:ext cx="33338" cy="38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9"/>
            <p:cNvSpPr/>
            <p:nvPr/>
          </p:nvSpPr>
          <p:spPr bwMode="auto">
            <a:xfrm>
              <a:off x="125413" y="-1733550"/>
              <a:ext cx="82550" cy="96838"/>
            </a:xfrm>
            <a:custGeom>
              <a:avLst/>
              <a:gdLst>
                <a:gd name="T0" fmla="*/ 22 w 22"/>
                <a:gd name="T1" fmla="*/ 25 h 26"/>
                <a:gd name="T2" fmla="*/ 21 w 22"/>
                <a:gd name="T3" fmla="*/ 7 h 26"/>
                <a:gd name="T4" fmla="*/ 18 w 22"/>
                <a:gd name="T5" fmla="*/ 3 h 26"/>
                <a:gd name="T6" fmla="*/ 14 w 22"/>
                <a:gd name="T7" fmla="*/ 7 h 26"/>
                <a:gd name="T8" fmla="*/ 14 w 22"/>
                <a:gd name="T9" fmla="*/ 17 h 26"/>
                <a:gd name="T10" fmla="*/ 5 w 22"/>
                <a:gd name="T11" fmla="*/ 1 h 26"/>
                <a:gd name="T12" fmla="*/ 2 w 22"/>
                <a:gd name="T13" fmla="*/ 1 h 26"/>
                <a:gd name="T14" fmla="*/ 1 w 22"/>
                <a:gd name="T15" fmla="*/ 4 h 26"/>
                <a:gd name="T16" fmla="*/ 13 w 22"/>
                <a:gd name="T17" fmla="*/ 26 h 26"/>
                <a:gd name="T18" fmla="*/ 18 w 22"/>
                <a:gd name="T19" fmla="*/ 24 h 26"/>
                <a:gd name="T20" fmla="*/ 22 w 22"/>
                <a:gd name="T2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6">
                  <a:moveTo>
                    <a:pt x="22" y="25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0" y="3"/>
                    <a:pt x="18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4"/>
                    <a:pt x="16" y="24"/>
                    <a:pt x="18" y="24"/>
                  </a:cubicBezTo>
                  <a:cubicBezTo>
                    <a:pt x="19" y="24"/>
                    <a:pt x="21" y="24"/>
                    <a:pt x="22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853507" y="3978621"/>
            <a:ext cx="514719" cy="356117"/>
            <a:chOff x="-5087938" y="1543050"/>
            <a:chExt cx="839788" cy="581025"/>
          </a:xfrm>
        </p:grpSpPr>
        <p:sp>
          <p:nvSpPr>
            <p:cNvPr id="89" name="Freeform 24"/>
            <p:cNvSpPr/>
            <p:nvPr/>
          </p:nvSpPr>
          <p:spPr bwMode="auto">
            <a:xfrm>
              <a:off x="-4859338" y="1831975"/>
              <a:ext cx="509588" cy="292100"/>
            </a:xfrm>
            <a:custGeom>
              <a:avLst/>
              <a:gdLst>
                <a:gd name="T0" fmla="*/ 101 w 136"/>
                <a:gd name="T1" fmla="*/ 0 h 78"/>
                <a:gd name="T2" fmla="*/ 0 w 136"/>
                <a:gd name="T3" fmla="*/ 75 h 78"/>
                <a:gd name="T4" fmla="*/ 10 w 136"/>
                <a:gd name="T5" fmla="*/ 76 h 78"/>
                <a:gd name="T6" fmla="*/ 136 w 136"/>
                <a:gd name="T7" fmla="*/ 0 h 78"/>
                <a:gd name="T8" fmla="*/ 101 w 136"/>
                <a:gd name="T9" fmla="*/ 0 h 78"/>
                <a:gd name="T10" fmla="*/ 101 w 136"/>
                <a:gd name="T1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78">
                  <a:moveTo>
                    <a:pt x="101" y="0"/>
                  </a:moveTo>
                  <a:cubicBezTo>
                    <a:pt x="81" y="38"/>
                    <a:pt x="49" y="64"/>
                    <a:pt x="0" y="75"/>
                  </a:cubicBezTo>
                  <a:cubicBezTo>
                    <a:pt x="3" y="76"/>
                    <a:pt x="7" y="76"/>
                    <a:pt x="10" y="76"/>
                  </a:cubicBezTo>
                  <a:cubicBezTo>
                    <a:pt x="65" y="78"/>
                    <a:pt x="114" y="47"/>
                    <a:pt x="136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25"/>
            <p:cNvSpPr/>
            <p:nvPr/>
          </p:nvSpPr>
          <p:spPr bwMode="auto">
            <a:xfrm>
              <a:off x="-4937125" y="1543050"/>
              <a:ext cx="85725" cy="104775"/>
            </a:xfrm>
            <a:custGeom>
              <a:avLst/>
              <a:gdLst>
                <a:gd name="T0" fmla="*/ 10 w 23"/>
                <a:gd name="T1" fmla="*/ 28 h 28"/>
                <a:gd name="T2" fmla="*/ 23 w 23"/>
                <a:gd name="T3" fmla="*/ 15 h 28"/>
                <a:gd name="T4" fmla="*/ 13 w 23"/>
                <a:gd name="T5" fmla="*/ 1 h 28"/>
                <a:gd name="T6" fmla="*/ 1 w 23"/>
                <a:gd name="T7" fmla="*/ 13 h 28"/>
                <a:gd name="T8" fmla="*/ 10 w 23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16" y="28"/>
                    <a:pt x="22" y="23"/>
                    <a:pt x="23" y="15"/>
                  </a:cubicBezTo>
                  <a:cubicBezTo>
                    <a:pt x="23" y="8"/>
                    <a:pt x="19" y="1"/>
                    <a:pt x="13" y="1"/>
                  </a:cubicBezTo>
                  <a:cubicBezTo>
                    <a:pt x="7" y="0"/>
                    <a:pt x="2" y="6"/>
                    <a:pt x="1" y="13"/>
                  </a:cubicBezTo>
                  <a:cubicBezTo>
                    <a:pt x="0" y="20"/>
                    <a:pt x="4" y="27"/>
                    <a:pt x="1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26"/>
            <p:cNvSpPr/>
            <p:nvPr/>
          </p:nvSpPr>
          <p:spPr bwMode="auto">
            <a:xfrm>
              <a:off x="-4495800" y="1562100"/>
              <a:ext cx="247650" cy="201613"/>
            </a:xfrm>
            <a:custGeom>
              <a:avLst/>
              <a:gdLst>
                <a:gd name="T0" fmla="*/ 12 w 66"/>
                <a:gd name="T1" fmla="*/ 54 h 54"/>
                <a:gd name="T2" fmla="*/ 46 w 66"/>
                <a:gd name="T3" fmla="*/ 54 h 54"/>
                <a:gd name="T4" fmla="*/ 49 w 66"/>
                <a:gd name="T5" fmla="*/ 42 h 54"/>
                <a:gd name="T6" fmla="*/ 66 w 66"/>
                <a:gd name="T7" fmla="*/ 42 h 54"/>
                <a:gd name="T8" fmla="*/ 33 w 66"/>
                <a:gd name="T9" fmla="*/ 0 h 54"/>
                <a:gd name="T10" fmla="*/ 0 w 66"/>
                <a:gd name="T11" fmla="*/ 42 h 54"/>
                <a:gd name="T12" fmla="*/ 17 w 66"/>
                <a:gd name="T13" fmla="*/ 42 h 54"/>
                <a:gd name="T14" fmla="*/ 12 w 66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54">
                  <a:moveTo>
                    <a:pt x="12" y="54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8" y="50"/>
                    <a:pt x="49" y="46"/>
                    <a:pt x="49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5" y="46"/>
                    <a:pt x="14" y="50"/>
                    <a:pt x="12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27"/>
            <p:cNvSpPr>
              <a:spLocks noEditPoints="1"/>
            </p:cNvSpPr>
            <p:nvPr/>
          </p:nvSpPr>
          <p:spPr bwMode="auto">
            <a:xfrm>
              <a:off x="-5087938" y="1651000"/>
              <a:ext cx="792163" cy="439738"/>
            </a:xfrm>
            <a:custGeom>
              <a:avLst/>
              <a:gdLst>
                <a:gd name="T0" fmla="*/ 164 w 211"/>
                <a:gd name="T1" fmla="*/ 32 h 117"/>
                <a:gd name="T2" fmla="*/ 160 w 211"/>
                <a:gd name="T3" fmla="*/ 37 h 117"/>
                <a:gd name="T4" fmla="*/ 90 w 211"/>
                <a:gd name="T5" fmla="*/ 33 h 117"/>
                <a:gd name="T6" fmla="*/ 57 w 211"/>
                <a:gd name="T7" fmla="*/ 6 h 117"/>
                <a:gd name="T8" fmla="*/ 56 w 211"/>
                <a:gd name="T9" fmla="*/ 13 h 117"/>
                <a:gd name="T10" fmla="*/ 51 w 211"/>
                <a:gd name="T11" fmla="*/ 6 h 117"/>
                <a:gd name="T12" fmla="*/ 51 w 211"/>
                <a:gd name="T13" fmla="*/ 0 h 117"/>
                <a:gd name="T14" fmla="*/ 47 w 211"/>
                <a:gd name="T15" fmla="*/ 5 h 117"/>
                <a:gd name="T16" fmla="*/ 47 w 211"/>
                <a:gd name="T17" fmla="*/ 28 h 117"/>
                <a:gd name="T18" fmla="*/ 45 w 211"/>
                <a:gd name="T19" fmla="*/ 8 h 117"/>
                <a:gd name="T20" fmla="*/ 44 w 211"/>
                <a:gd name="T21" fmla="*/ 1 h 117"/>
                <a:gd name="T22" fmla="*/ 34 w 211"/>
                <a:gd name="T23" fmla="*/ 1 h 117"/>
                <a:gd name="T24" fmla="*/ 17 w 211"/>
                <a:gd name="T25" fmla="*/ 14 h 117"/>
                <a:gd name="T26" fmla="*/ 9 w 211"/>
                <a:gd name="T27" fmla="*/ 21 h 117"/>
                <a:gd name="T28" fmla="*/ 8 w 211"/>
                <a:gd name="T29" fmla="*/ 22 h 117"/>
                <a:gd name="T30" fmla="*/ 8 w 211"/>
                <a:gd name="T31" fmla="*/ 22 h 117"/>
                <a:gd name="T32" fmla="*/ 11 w 211"/>
                <a:gd name="T33" fmla="*/ 34 h 117"/>
                <a:gd name="T34" fmla="*/ 11 w 211"/>
                <a:gd name="T35" fmla="*/ 34 h 117"/>
                <a:gd name="T36" fmla="*/ 19 w 211"/>
                <a:gd name="T37" fmla="*/ 37 h 117"/>
                <a:gd name="T38" fmla="*/ 8 w 211"/>
                <a:gd name="T39" fmla="*/ 72 h 117"/>
                <a:gd name="T40" fmla="*/ 10 w 211"/>
                <a:gd name="T41" fmla="*/ 101 h 117"/>
                <a:gd name="T42" fmla="*/ 2 w 211"/>
                <a:gd name="T43" fmla="*/ 110 h 117"/>
                <a:gd name="T44" fmla="*/ 8 w 211"/>
                <a:gd name="T45" fmla="*/ 115 h 117"/>
                <a:gd name="T46" fmla="*/ 16 w 211"/>
                <a:gd name="T47" fmla="*/ 109 h 117"/>
                <a:gd name="T48" fmla="*/ 39 w 211"/>
                <a:gd name="T49" fmla="*/ 111 h 117"/>
                <a:gd name="T50" fmla="*/ 20 w 211"/>
                <a:gd name="T51" fmla="*/ 100 h 117"/>
                <a:gd name="T52" fmla="*/ 16 w 211"/>
                <a:gd name="T53" fmla="*/ 67 h 117"/>
                <a:gd name="T54" fmla="*/ 25 w 211"/>
                <a:gd name="T55" fmla="*/ 45 h 117"/>
                <a:gd name="T56" fmla="*/ 24 w 211"/>
                <a:gd name="T57" fmla="*/ 59 h 117"/>
                <a:gd name="T58" fmla="*/ 53 w 211"/>
                <a:gd name="T59" fmla="*/ 117 h 117"/>
                <a:gd name="T60" fmla="*/ 51 w 211"/>
                <a:gd name="T61" fmla="*/ 65 h 117"/>
                <a:gd name="T62" fmla="*/ 82 w 211"/>
                <a:gd name="T63" fmla="*/ 107 h 117"/>
                <a:gd name="T64" fmla="*/ 73 w 211"/>
                <a:gd name="T65" fmla="*/ 61 h 117"/>
                <a:gd name="T66" fmla="*/ 58 w 211"/>
                <a:gd name="T67" fmla="*/ 45 h 117"/>
                <a:gd name="T68" fmla="*/ 83 w 211"/>
                <a:gd name="T69" fmla="*/ 47 h 117"/>
                <a:gd name="T70" fmla="*/ 204 w 211"/>
                <a:gd name="T71" fmla="*/ 45 h 117"/>
                <a:gd name="T72" fmla="*/ 208 w 211"/>
                <a:gd name="T73" fmla="*/ 40 h 117"/>
                <a:gd name="T74" fmla="*/ 207 w 211"/>
                <a:gd name="T75" fmla="*/ 32 h 117"/>
                <a:gd name="T76" fmla="*/ 57 w 211"/>
                <a:gd name="T77" fmla="*/ 29 h 117"/>
                <a:gd name="T78" fmla="*/ 64 w 211"/>
                <a:gd name="T79" fmla="*/ 3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1" h="117">
                  <a:moveTo>
                    <a:pt x="207" y="32"/>
                  </a:moveTo>
                  <a:cubicBezTo>
                    <a:pt x="164" y="32"/>
                    <a:pt x="164" y="32"/>
                    <a:pt x="164" y="32"/>
                  </a:cubicBezTo>
                  <a:cubicBezTo>
                    <a:pt x="162" y="32"/>
                    <a:pt x="160" y="34"/>
                    <a:pt x="160" y="36"/>
                  </a:cubicBezTo>
                  <a:cubicBezTo>
                    <a:pt x="160" y="36"/>
                    <a:pt x="160" y="36"/>
                    <a:pt x="160" y="37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89" y="35"/>
                    <a:pt x="89" y="34"/>
                    <a:pt x="90" y="33"/>
                  </a:cubicBezTo>
                  <a:cubicBezTo>
                    <a:pt x="84" y="31"/>
                    <a:pt x="71" y="25"/>
                    <a:pt x="71" y="25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1" y="1"/>
                    <a:pt x="39" y="1"/>
                    <a:pt x="34" y="1"/>
                  </a:cubicBezTo>
                  <a:cubicBezTo>
                    <a:pt x="33" y="1"/>
                    <a:pt x="29" y="3"/>
                    <a:pt x="27" y="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7"/>
                    <a:pt x="6" y="10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9"/>
                    <a:pt x="8" y="42"/>
                    <a:pt x="5" y="49"/>
                  </a:cubicBezTo>
                  <a:cubicBezTo>
                    <a:pt x="0" y="59"/>
                    <a:pt x="5" y="66"/>
                    <a:pt x="8" y="72"/>
                  </a:cubicBezTo>
                  <a:cubicBezTo>
                    <a:pt x="10" y="75"/>
                    <a:pt x="12" y="79"/>
                    <a:pt x="13" y="82"/>
                  </a:cubicBezTo>
                  <a:cubicBezTo>
                    <a:pt x="14" y="88"/>
                    <a:pt x="12" y="96"/>
                    <a:pt x="10" y="101"/>
                  </a:cubicBezTo>
                  <a:cubicBezTo>
                    <a:pt x="8" y="102"/>
                    <a:pt x="7" y="103"/>
                    <a:pt x="5" y="104"/>
                  </a:cubicBezTo>
                  <a:cubicBezTo>
                    <a:pt x="2" y="106"/>
                    <a:pt x="1" y="109"/>
                    <a:pt x="2" y="110"/>
                  </a:cubicBezTo>
                  <a:cubicBezTo>
                    <a:pt x="2" y="111"/>
                    <a:pt x="2" y="114"/>
                    <a:pt x="6" y="115"/>
                  </a:cubicBezTo>
                  <a:cubicBezTo>
                    <a:pt x="6" y="115"/>
                    <a:pt x="7" y="115"/>
                    <a:pt x="8" y="115"/>
                  </a:cubicBezTo>
                  <a:cubicBezTo>
                    <a:pt x="10" y="115"/>
                    <a:pt x="11" y="115"/>
                    <a:pt x="13" y="113"/>
                  </a:cubicBezTo>
                  <a:cubicBezTo>
                    <a:pt x="14" y="112"/>
                    <a:pt x="15" y="111"/>
                    <a:pt x="16" y="109"/>
                  </a:cubicBezTo>
                  <a:cubicBezTo>
                    <a:pt x="21" y="108"/>
                    <a:pt x="27" y="109"/>
                    <a:pt x="33" y="112"/>
                  </a:cubicBezTo>
                  <a:cubicBezTo>
                    <a:pt x="35" y="113"/>
                    <a:pt x="38" y="113"/>
                    <a:pt x="39" y="111"/>
                  </a:cubicBezTo>
                  <a:cubicBezTo>
                    <a:pt x="40" y="109"/>
                    <a:pt x="39" y="106"/>
                    <a:pt x="37" y="105"/>
                  </a:cubicBezTo>
                  <a:cubicBezTo>
                    <a:pt x="32" y="101"/>
                    <a:pt x="25" y="100"/>
                    <a:pt x="20" y="100"/>
                  </a:cubicBezTo>
                  <a:cubicBezTo>
                    <a:pt x="22" y="93"/>
                    <a:pt x="22" y="86"/>
                    <a:pt x="21" y="81"/>
                  </a:cubicBezTo>
                  <a:cubicBezTo>
                    <a:pt x="21" y="76"/>
                    <a:pt x="18" y="71"/>
                    <a:pt x="16" y="67"/>
                  </a:cubicBezTo>
                  <a:cubicBezTo>
                    <a:pt x="12" y="61"/>
                    <a:pt x="10" y="58"/>
                    <a:pt x="12" y="53"/>
                  </a:cubicBezTo>
                  <a:cubicBezTo>
                    <a:pt x="15" y="47"/>
                    <a:pt x="21" y="45"/>
                    <a:pt x="25" y="45"/>
                  </a:cubicBezTo>
                  <a:cubicBezTo>
                    <a:pt x="25" y="50"/>
                    <a:pt x="24" y="54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7" y="59"/>
                    <a:pt x="29" y="59"/>
                    <a:pt x="32" y="60"/>
                  </a:cubicBezTo>
                  <a:cubicBezTo>
                    <a:pt x="39" y="79"/>
                    <a:pt x="46" y="98"/>
                    <a:pt x="53" y="117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4" y="100"/>
                    <a:pt x="56" y="78"/>
                    <a:pt x="51" y="65"/>
                  </a:cubicBezTo>
                  <a:cubicBezTo>
                    <a:pt x="57" y="70"/>
                    <a:pt x="64" y="74"/>
                    <a:pt x="65" y="78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88" y="89"/>
                    <a:pt x="84" y="77"/>
                    <a:pt x="73" y="61"/>
                  </a:cubicBezTo>
                  <a:cubicBezTo>
                    <a:pt x="67" y="56"/>
                    <a:pt x="62" y="52"/>
                    <a:pt x="58" y="49"/>
                  </a:cubicBezTo>
                  <a:cubicBezTo>
                    <a:pt x="58" y="48"/>
                    <a:pt x="58" y="46"/>
                    <a:pt x="58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1" y="46"/>
                    <a:pt x="82" y="46"/>
                    <a:pt x="83" y="47"/>
                  </a:cubicBezTo>
                  <a:cubicBezTo>
                    <a:pt x="83" y="46"/>
                    <a:pt x="84" y="46"/>
                    <a:pt x="84" y="45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6" y="45"/>
                    <a:pt x="208" y="43"/>
                    <a:pt x="208" y="41"/>
                  </a:cubicBezTo>
                  <a:cubicBezTo>
                    <a:pt x="208" y="41"/>
                    <a:pt x="208" y="40"/>
                    <a:pt x="208" y="40"/>
                  </a:cubicBezTo>
                  <a:cubicBezTo>
                    <a:pt x="210" y="40"/>
                    <a:pt x="211" y="38"/>
                    <a:pt x="211" y="36"/>
                  </a:cubicBezTo>
                  <a:cubicBezTo>
                    <a:pt x="211" y="34"/>
                    <a:pt x="209" y="32"/>
                    <a:pt x="207" y="32"/>
                  </a:cubicBezTo>
                  <a:close/>
                  <a:moveTo>
                    <a:pt x="57" y="37"/>
                  </a:moveTo>
                  <a:cubicBezTo>
                    <a:pt x="57" y="34"/>
                    <a:pt x="57" y="31"/>
                    <a:pt x="57" y="2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1" y="34"/>
                    <a:pt x="62" y="36"/>
                    <a:pt x="64" y="37"/>
                  </a:cubicBezTo>
                  <a:lnTo>
                    <a:pt x="57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94" name="Rectangle 39"/>
          <p:cNvSpPr>
            <a:spLocks noChangeArrowheads="1"/>
          </p:cNvSpPr>
          <p:nvPr/>
        </p:nvSpPr>
        <p:spPr bwMode="auto">
          <a:xfrm>
            <a:off x="6261100" y="2427605"/>
            <a:ext cx="2799080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一、认识色彩系统</a:t>
            </a:r>
            <a:endParaRPr lang="zh-CN" altLang="en-US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19190" y="3082925"/>
            <a:ext cx="2882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二、色彩的采集与心理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19190" y="3780155"/>
            <a:ext cx="3368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三、色彩的应用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19190" y="4508500"/>
            <a:ext cx="3510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 、常见类目的学生配色作品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50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50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bldLvl="0" animBg="1"/>
          <p:bldP spid="48" grpId="0" bldLvl="0" animBg="1"/>
          <p:bldP spid="50" grpId="0" bldLvl="0" animBg="1"/>
          <p:bldP spid="50" grpId="1" bldLvl="0" animBg="1"/>
          <p:bldP spid="52" grpId="0" bldLvl="0" animBg="1"/>
          <p:bldP spid="52" grpId="1" bldLvl="0" animBg="1"/>
          <p:bldP spid="56" grpId="0" bldLvl="0" animBg="1"/>
          <p:bldP spid="56" grpId="1" bldLvl="0" animBg="1"/>
          <p:bldP spid="62" grpId="0" bldLvl="0" animBg="1"/>
          <p:bldP spid="62" grpId="1" bldLvl="0" animBg="1"/>
          <p:bldP spid="64" grpId="0" bldLvl="0" animBg="1"/>
          <p:bldP spid="64" grpId="1" bldLvl="0" animBg="1"/>
          <p:bldP spid="66" grpId="0" bldLvl="0" animBg="1"/>
          <p:bldP spid="66" grpId="1" bldLvl="0" animBg="1"/>
          <p:bldP spid="67" grpId="0"/>
          <p:bldP spid="67" grpId="1"/>
          <p:bldP spid="94" grpId="0"/>
          <p:bldP spid="3" grpId="0"/>
          <p:bldP spid="4" grpId="0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50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50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bldLvl="0" animBg="1"/>
          <p:bldP spid="48" grpId="0" bldLvl="0" animBg="1"/>
          <p:bldP spid="50" grpId="0" bldLvl="0" animBg="1"/>
          <p:bldP spid="50" grpId="1" bldLvl="0" animBg="1"/>
          <p:bldP spid="52" grpId="0" bldLvl="0" animBg="1"/>
          <p:bldP spid="52" grpId="1" bldLvl="0" animBg="1"/>
          <p:bldP spid="56" grpId="0" bldLvl="0" animBg="1"/>
          <p:bldP spid="56" grpId="1" bldLvl="0" animBg="1"/>
          <p:bldP spid="62" grpId="0" bldLvl="0" animBg="1"/>
          <p:bldP spid="62" grpId="1" bldLvl="0" animBg="1"/>
          <p:bldP spid="64" grpId="0" bldLvl="0" animBg="1"/>
          <p:bldP spid="64" grpId="1" bldLvl="0" animBg="1"/>
          <p:bldP spid="66" grpId="0" bldLvl="0" animBg="1"/>
          <p:bldP spid="66" grpId="1" bldLvl="0" animBg="1"/>
          <p:bldP spid="67" grpId="0"/>
          <p:bldP spid="67" grpId="1"/>
          <p:bldP spid="94" grpId="0"/>
          <p:bldP spid="3" grpId="0"/>
          <p:bldP spid="4" grpId="0"/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4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C:\Users\Administrator\Desktop\余乐\美工教材\PPT\第三章\002.png00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216150" y="1750060"/>
            <a:ext cx="2512060" cy="2385695"/>
          </a:xfrm>
          <a:prstGeom prst="rect">
            <a:avLst/>
          </a:prstGeom>
        </p:spPr>
      </p:pic>
      <p:pic>
        <p:nvPicPr>
          <p:cNvPr id="8" name="图片 7" descr="C:\Users\Administrator\Desktop\余乐\美工教材\PPT\第三章\003.png0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99350" y="1750060"/>
            <a:ext cx="2413635" cy="2385695"/>
          </a:xfrm>
          <a:prstGeom prst="rect">
            <a:avLst/>
          </a:prstGeom>
        </p:spPr>
      </p:pic>
      <p:pic>
        <p:nvPicPr>
          <p:cNvPr id="9" name="图片 8" descr="C:\Users\Administrator\Desktop\余乐\美工教材\PPT\第三章\004.png00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1650" y="4490720"/>
            <a:ext cx="3709035" cy="1499235"/>
          </a:xfrm>
          <a:prstGeom prst="rect">
            <a:avLst/>
          </a:prstGeom>
        </p:spPr>
      </p:pic>
      <p:pic>
        <p:nvPicPr>
          <p:cNvPr id="10" name="图片 9" descr="C:\Users\Administrator\Desktop\余乐\美工教材\PPT\第三章\001.png0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5280" y="4490720"/>
            <a:ext cx="3762375" cy="14992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53160" y="1155065"/>
            <a:ext cx="2564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生鲜类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103688" y="2982913"/>
            <a:ext cx="42418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本章小结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46450" y="4161790"/>
            <a:ext cx="575564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通过对本章节的学习，熟悉色彩的基本构成，了解色彩搭配的常见方法；熟悉色彩所表达的不同心理；熟练掌握电商常见的色彩搭配规则，掌握色彩搭配的方法。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00513" y="3854450"/>
            <a:ext cx="4248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34013" y="1316038"/>
            <a:ext cx="1581150" cy="1579562"/>
            <a:chOff x="5434135" y="1315452"/>
            <a:chExt cx="1580321" cy="1580321"/>
          </a:xfrm>
        </p:grpSpPr>
        <p:sp>
          <p:nvSpPr>
            <p:cNvPr id="2" name="椭圆 1"/>
            <p:cNvSpPr/>
            <p:nvPr/>
          </p:nvSpPr>
          <p:spPr>
            <a:xfrm>
              <a:off x="5434135" y="1315452"/>
              <a:ext cx="1580321" cy="158032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07" name="Freeform 7"/>
            <p:cNvSpPr>
              <a:spLocks noEditPoints="1"/>
            </p:cNvSpPr>
            <p:nvPr/>
          </p:nvSpPr>
          <p:spPr>
            <a:xfrm>
              <a:off x="5684045" y="1658520"/>
              <a:ext cx="1080500" cy="885447"/>
            </a:xfrm>
            <a:custGeom>
              <a:avLst/>
              <a:gdLst/>
              <a:ahLst/>
              <a:cxnLst>
                <a:cxn ang="0">
                  <a:pos x="594947" y="714504"/>
                </a:cxn>
                <a:cxn ang="0">
                  <a:pos x="616058" y="710662"/>
                </a:cxn>
                <a:cxn ang="0">
                  <a:pos x="1059389" y="476336"/>
                </a:cxn>
                <a:cxn ang="0">
                  <a:pos x="1072823" y="434080"/>
                </a:cxn>
                <a:cxn ang="0">
                  <a:pos x="1030601" y="422556"/>
                </a:cxn>
                <a:cxn ang="0">
                  <a:pos x="596866" y="651120"/>
                </a:cxn>
                <a:cxn ang="0">
                  <a:pos x="113232" y="547402"/>
                </a:cxn>
                <a:cxn ang="0">
                  <a:pos x="72929" y="485939"/>
                </a:cxn>
                <a:cxn ang="0">
                  <a:pos x="136262" y="445605"/>
                </a:cxn>
                <a:cxn ang="0">
                  <a:pos x="600704" y="543561"/>
                </a:cxn>
                <a:cxn ang="0">
                  <a:pos x="616058" y="539719"/>
                </a:cxn>
                <a:cxn ang="0">
                  <a:pos x="1059389" y="305393"/>
                </a:cxn>
                <a:cxn ang="0">
                  <a:pos x="1072823" y="265058"/>
                </a:cxn>
                <a:cxn ang="0">
                  <a:pos x="1030601" y="251613"/>
                </a:cxn>
                <a:cxn ang="0">
                  <a:pos x="594947" y="482098"/>
                </a:cxn>
                <a:cxn ang="0">
                  <a:pos x="113232" y="378380"/>
                </a:cxn>
                <a:cxn ang="0">
                  <a:pos x="72929" y="314996"/>
                </a:cxn>
                <a:cxn ang="0">
                  <a:pos x="136262" y="274661"/>
                </a:cxn>
                <a:cxn ang="0">
                  <a:pos x="571917" y="366855"/>
                </a:cxn>
                <a:cxn ang="0">
                  <a:pos x="587270" y="363014"/>
                </a:cxn>
                <a:cxn ang="0">
                  <a:pos x="1032520" y="132529"/>
                </a:cxn>
                <a:cxn ang="0">
                  <a:pos x="1026763" y="92194"/>
                </a:cxn>
                <a:cxn ang="0">
                  <a:pos x="594947" y="7683"/>
                </a:cxn>
                <a:cxn ang="0">
                  <a:pos x="477877" y="23049"/>
                </a:cxn>
                <a:cxn ang="0">
                  <a:pos x="78687" y="218961"/>
                </a:cxn>
                <a:cxn ang="0">
                  <a:pos x="63333" y="228564"/>
                </a:cxn>
                <a:cxn ang="0">
                  <a:pos x="13434" y="301551"/>
                </a:cxn>
                <a:cxn ang="0">
                  <a:pos x="47980" y="411032"/>
                </a:cxn>
                <a:cxn ang="0">
                  <a:pos x="13434" y="472494"/>
                </a:cxn>
                <a:cxn ang="0">
                  <a:pos x="47980" y="581975"/>
                </a:cxn>
                <a:cxn ang="0">
                  <a:pos x="13434" y="643438"/>
                </a:cxn>
                <a:cxn ang="0">
                  <a:pos x="99798" y="777887"/>
                </a:cxn>
                <a:cxn ang="0">
                  <a:pos x="596866" y="883526"/>
                </a:cxn>
                <a:cxn ang="0">
                  <a:pos x="616058" y="881606"/>
                </a:cxn>
                <a:cxn ang="0">
                  <a:pos x="1059389" y="647279"/>
                </a:cxn>
                <a:cxn ang="0">
                  <a:pos x="1072823" y="605023"/>
                </a:cxn>
                <a:cxn ang="0">
                  <a:pos x="1030601" y="591578"/>
                </a:cxn>
                <a:cxn ang="0">
                  <a:pos x="594947" y="822064"/>
                </a:cxn>
                <a:cxn ang="0">
                  <a:pos x="113232" y="718345"/>
                </a:cxn>
                <a:cxn ang="0">
                  <a:pos x="72929" y="654962"/>
                </a:cxn>
                <a:cxn ang="0">
                  <a:pos x="136262" y="614627"/>
                </a:cxn>
                <a:cxn ang="0">
                  <a:pos x="594947" y="714504"/>
                </a:cxn>
                <a:cxn ang="0">
                  <a:pos x="568078" y="109480"/>
                </a:cxn>
                <a:cxn ang="0">
                  <a:pos x="775350" y="149815"/>
                </a:cxn>
                <a:cxn ang="0">
                  <a:pos x="685148" y="193992"/>
                </a:cxn>
                <a:cxn ang="0">
                  <a:pos x="477877" y="151736"/>
                </a:cxn>
                <a:cxn ang="0">
                  <a:pos x="568078" y="109480"/>
                </a:cxn>
              </a:cxnLst>
              <a:rect l="0" t="0" r="0" b="0"/>
              <a:pathLst>
                <a:path w="563" h="461">
                  <a:moveTo>
                    <a:pt x="310" y="372"/>
                  </a:moveTo>
                  <a:cubicBezTo>
                    <a:pt x="314" y="372"/>
                    <a:pt x="318" y="371"/>
                    <a:pt x="321" y="370"/>
                  </a:cubicBezTo>
                  <a:cubicBezTo>
                    <a:pt x="552" y="248"/>
                    <a:pt x="552" y="248"/>
                    <a:pt x="552" y="248"/>
                  </a:cubicBezTo>
                  <a:cubicBezTo>
                    <a:pt x="560" y="244"/>
                    <a:pt x="563" y="234"/>
                    <a:pt x="559" y="226"/>
                  </a:cubicBezTo>
                  <a:cubicBezTo>
                    <a:pt x="555" y="218"/>
                    <a:pt x="545" y="215"/>
                    <a:pt x="537" y="220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44" y="282"/>
                    <a:pt x="35" y="268"/>
                    <a:pt x="38" y="253"/>
                  </a:cubicBezTo>
                  <a:cubicBezTo>
                    <a:pt x="41" y="238"/>
                    <a:pt x="56" y="228"/>
                    <a:pt x="71" y="232"/>
                  </a:cubicBezTo>
                  <a:cubicBezTo>
                    <a:pt x="71" y="232"/>
                    <a:pt x="313" y="283"/>
                    <a:pt x="313" y="283"/>
                  </a:cubicBezTo>
                  <a:cubicBezTo>
                    <a:pt x="316" y="283"/>
                    <a:pt x="318" y="283"/>
                    <a:pt x="321" y="281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60" y="155"/>
                    <a:pt x="563" y="146"/>
                    <a:pt x="559" y="138"/>
                  </a:cubicBezTo>
                  <a:cubicBezTo>
                    <a:pt x="555" y="130"/>
                    <a:pt x="545" y="127"/>
                    <a:pt x="537" y="131"/>
                  </a:cubicBezTo>
                  <a:cubicBezTo>
                    <a:pt x="310" y="251"/>
                    <a:pt x="310" y="251"/>
                    <a:pt x="310" y="251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44" y="194"/>
                    <a:pt x="35" y="179"/>
                    <a:pt x="38" y="164"/>
                  </a:cubicBezTo>
                  <a:cubicBezTo>
                    <a:pt x="41" y="149"/>
                    <a:pt x="56" y="140"/>
                    <a:pt x="71" y="143"/>
                  </a:cubicBezTo>
                  <a:cubicBezTo>
                    <a:pt x="71" y="143"/>
                    <a:pt x="297" y="191"/>
                    <a:pt x="298" y="191"/>
                  </a:cubicBezTo>
                  <a:cubicBezTo>
                    <a:pt x="301" y="191"/>
                    <a:pt x="303" y="191"/>
                    <a:pt x="306" y="189"/>
                  </a:cubicBezTo>
                  <a:cubicBezTo>
                    <a:pt x="306" y="189"/>
                    <a:pt x="538" y="69"/>
                    <a:pt x="538" y="69"/>
                  </a:cubicBezTo>
                  <a:cubicBezTo>
                    <a:pt x="554" y="61"/>
                    <a:pt x="553" y="51"/>
                    <a:pt x="535" y="48"/>
                  </a:cubicBezTo>
                  <a:cubicBezTo>
                    <a:pt x="310" y="4"/>
                    <a:pt x="310" y="4"/>
                    <a:pt x="310" y="4"/>
                  </a:cubicBezTo>
                  <a:cubicBezTo>
                    <a:pt x="292" y="0"/>
                    <a:pt x="265" y="4"/>
                    <a:pt x="249" y="12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38" y="116"/>
                    <a:pt x="35" y="118"/>
                    <a:pt x="33" y="119"/>
                  </a:cubicBezTo>
                  <a:cubicBezTo>
                    <a:pt x="20" y="128"/>
                    <a:pt x="10" y="141"/>
                    <a:pt x="7" y="157"/>
                  </a:cubicBezTo>
                  <a:cubicBezTo>
                    <a:pt x="2" y="179"/>
                    <a:pt x="10" y="200"/>
                    <a:pt x="25" y="214"/>
                  </a:cubicBezTo>
                  <a:cubicBezTo>
                    <a:pt x="16" y="222"/>
                    <a:pt x="9" y="233"/>
                    <a:pt x="7" y="246"/>
                  </a:cubicBezTo>
                  <a:cubicBezTo>
                    <a:pt x="2" y="268"/>
                    <a:pt x="10" y="289"/>
                    <a:pt x="25" y="303"/>
                  </a:cubicBezTo>
                  <a:cubicBezTo>
                    <a:pt x="16" y="311"/>
                    <a:pt x="9" y="322"/>
                    <a:pt x="7" y="335"/>
                  </a:cubicBezTo>
                  <a:cubicBezTo>
                    <a:pt x="0" y="367"/>
                    <a:pt x="20" y="399"/>
                    <a:pt x="52" y="405"/>
                  </a:cubicBezTo>
                  <a:cubicBezTo>
                    <a:pt x="52" y="405"/>
                    <a:pt x="310" y="461"/>
                    <a:pt x="311" y="460"/>
                  </a:cubicBezTo>
                  <a:cubicBezTo>
                    <a:pt x="314" y="460"/>
                    <a:pt x="318" y="460"/>
                    <a:pt x="321" y="459"/>
                  </a:cubicBezTo>
                  <a:cubicBezTo>
                    <a:pt x="552" y="337"/>
                    <a:pt x="552" y="337"/>
                    <a:pt x="552" y="337"/>
                  </a:cubicBezTo>
                  <a:cubicBezTo>
                    <a:pt x="560" y="332"/>
                    <a:pt x="563" y="323"/>
                    <a:pt x="559" y="315"/>
                  </a:cubicBezTo>
                  <a:cubicBezTo>
                    <a:pt x="555" y="307"/>
                    <a:pt x="545" y="304"/>
                    <a:pt x="537" y="308"/>
                  </a:cubicBezTo>
                  <a:cubicBezTo>
                    <a:pt x="310" y="428"/>
                    <a:pt x="310" y="428"/>
                    <a:pt x="310" y="428"/>
                  </a:cubicBezTo>
                  <a:cubicBezTo>
                    <a:pt x="59" y="374"/>
                    <a:pt x="59" y="374"/>
                    <a:pt x="59" y="374"/>
                  </a:cubicBezTo>
                  <a:cubicBezTo>
                    <a:pt x="44" y="371"/>
                    <a:pt x="35" y="356"/>
                    <a:pt x="38" y="341"/>
                  </a:cubicBezTo>
                  <a:cubicBezTo>
                    <a:pt x="41" y="327"/>
                    <a:pt x="56" y="317"/>
                    <a:pt x="71" y="320"/>
                  </a:cubicBezTo>
                  <a:cubicBezTo>
                    <a:pt x="71" y="320"/>
                    <a:pt x="309" y="372"/>
                    <a:pt x="310" y="372"/>
                  </a:cubicBezTo>
                  <a:close/>
                  <a:moveTo>
                    <a:pt x="296" y="57"/>
                  </a:moveTo>
                  <a:cubicBezTo>
                    <a:pt x="404" y="78"/>
                    <a:pt x="404" y="78"/>
                    <a:pt x="404" y="78"/>
                  </a:cubicBezTo>
                  <a:cubicBezTo>
                    <a:pt x="357" y="101"/>
                    <a:pt x="357" y="101"/>
                    <a:pt x="357" y="101"/>
                  </a:cubicBezTo>
                  <a:cubicBezTo>
                    <a:pt x="249" y="79"/>
                    <a:pt x="249" y="79"/>
                    <a:pt x="249" y="79"/>
                  </a:cubicBezTo>
                  <a:lnTo>
                    <a:pt x="296" y="5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098800"/>
            <a:ext cx="12192000" cy="3759200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349500" y="1662113"/>
            <a:ext cx="7937500" cy="2638425"/>
          </a:xfrm>
          <a:prstGeom prst="roundRect">
            <a:avLst>
              <a:gd name="adj" fmla="val 32734"/>
            </a:avLst>
          </a:prstGeom>
          <a:solidFill>
            <a:srgbClr val="252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748" name="文本框 8"/>
          <p:cNvSpPr txBox="1"/>
          <p:nvPr/>
        </p:nvSpPr>
        <p:spPr>
          <a:xfrm>
            <a:off x="3640455" y="4470718"/>
            <a:ext cx="535622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6000" dirty="0">
                <a:solidFill>
                  <a:schemeClr val="bg1"/>
                </a:solidFill>
                <a:latin typeface="Agency FB" panose="020B0503020202020204" pitchFamily="34" charset="0"/>
                <a:ea typeface="宋体" panose="02010600030101010101" pitchFamily="2" charset="-122"/>
              </a:rPr>
              <a:t>         thank you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0" name="文本框 10"/>
          <p:cNvSpPr txBox="1"/>
          <p:nvPr/>
        </p:nvSpPr>
        <p:spPr>
          <a:xfrm>
            <a:off x="4321175" y="1939925"/>
            <a:ext cx="5965825" cy="221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1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endParaRPr lang="zh-CN" altLang="en-US" sz="13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651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:\Users\Administrator\Desktop\余乐\美工教材\PPT\第三章\timg (2).jpgtimg (2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07690" y="2228533"/>
            <a:ext cx="2092960" cy="2092960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8623231" y="6021891"/>
            <a:ext cx="4256675" cy="54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21A3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yrel" panose="02000603050000020003" pitchFamily="2" charset="0"/>
                <a:ea typeface="FZCuYuan-M03S" panose="02010601030101010101" pitchFamily="2" charset="-122"/>
              </a:rPr>
              <a:t>go</a:t>
            </a:r>
            <a:endParaRPr lang="en-US" altLang="zh-CN" sz="3600" dirty="0">
              <a:solidFill>
                <a:srgbClr val="21A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yrel" panose="02000603050000020003" pitchFamily="2" charset="0"/>
              <a:ea typeface="FZCuYuan-M03S" panose="02010601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062920" y="2051842"/>
            <a:ext cx="501710" cy="509918"/>
            <a:chOff x="6985958" y="2986007"/>
            <a:chExt cx="552474" cy="561513"/>
          </a:xfrm>
        </p:grpSpPr>
        <p:sp>
          <p:nvSpPr>
            <p:cNvPr id="15" name="矩形 14"/>
            <p:cNvSpPr/>
            <p:nvPr/>
          </p:nvSpPr>
          <p:spPr>
            <a:xfrm>
              <a:off x="6985958" y="2986007"/>
              <a:ext cx="500692" cy="500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037740" y="3046827"/>
              <a:ext cx="500692" cy="5006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等腰三角形 2"/>
          <p:cNvSpPr/>
          <p:nvPr/>
        </p:nvSpPr>
        <p:spPr>
          <a:xfrm rot="5400000">
            <a:off x="11592151" y="6048439"/>
            <a:ext cx="384357" cy="33134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A3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13095" y="2952750"/>
            <a:ext cx="4937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色彩的应用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 bldLvl="0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2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 bldLvl="0" animBg="1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255" b="33585"/>
          <a:stretch>
            <a:fillRect/>
          </a:stretch>
        </p:blipFill>
        <p:spPr>
          <a:xfrm rot="16200000">
            <a:off x="10303883" y="4847485"/>
            <a:ext cx="1535508" cy="2451183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87020" y="2423160"/>
            <a:ext cx="6410325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Freeform 56"/>
          <p:cNvSpPr/>
          <p:nvPr/>
        </p:nvSpPr>
        <p:spPr>
          <a:xfrm>
            <a:off x="4558665" y="2423160"/>
            <a:ext cx="1565275" cy="85725"/>
          </a:xfrm>
          <a:custGeom>
            <a:avLst/>
            <a:gdLst>
              <a:gd name="txL" fmla="*/ 0 w 2385"/>
              <a:gd name="txT" fmla="*/ 0 h 425"/>
              <a:gd name="txR" fmla="*/ 2385 w 2385"/>
              <a:gd name="txB" fmla="*/ 425 h 425"/>
            </a:gdLst>
            <a:ahLst/>
            <a:cxnLst>
              <a:cxn ang="0">
                <a:pos x="2147483646" y="0"/>
              </a:cxn>
              <a:cxn ang="0">
                <a:pos x="0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txL" t="txT" r="txR" b="txB"/>
            <a:pathLst>
              <a:path w="2385" h="425">
                <a:moveTo>
                  <a:pt x="235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5"/>
                  <a:pt x="0" y="425"/>
                  <a:pt x="0" y="425"/>
                </a:cubicBezTo>
                <a:cubicBezTo>
                  <a:pt x="2353" y="425"/>
                  <a:pt x="2353" y="425"/>
                  <a:pt x="2353" y="425"/>
                </a:cubicBezTo>
                <a:cubicBezTo>
                  <a:pt x="2370" y="425"/>
                  <a:pt x="2385" y="411"/>
                  <a:pt x="2385" y="393"/>
                </a:cubicBezTo>
                <a:cubicBezTo>
                  <a:pt x="2385" y="32"/>
                  <a:pt x="2385" y="32"/>
                  <a:pt x="2385" y="32"/>
                </a:cubicBezTo>
                <a:cubicBezTo>
                  <a:pt x="2385" y="15"/>
                  <a:pt x="2370" y="0"/>
                  <a:pt x="2353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lIns="102065" tIns="0" rIns="0" bIns="34019" anchor="ctr" anchorCtr="0"/>
          <a:lstStyle/>
          <a:p>
            <a:pPr>
              <a:lnSpc>
                <a:spcPct val="100000"/>
              </a:lnSpc>
            </a:pPr>
            <a:endParaRPr lang="zh-CN" altLang="en-US" b="1" dirty="0">
              <a:solidFill>
                <a:srgbClr val="FFFFFF"/>
              </a:solidFill>
              <a:latin typeface="幼圆" panose="02010509060101010101" pitchFamily="1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48"/>
          <p:cNvSpPr txBox="1"/>
          <p:nvPr/>
        </p:nvSpPr>
        <p:spPr>
          <a:xfrm>
            <a:off x="2743835" y="2829560"/>
            <a:ext cx="6424295" cy="147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20000"/>
              </a:lnSpc>
              <a:defRPr/>
            </a:pPr>
            <a:r>
              <a:rPr lang="en-US" altLang="zh-CN" sz="3200" b="1" dirty="0" smtClean="0">
                <a:solidFill>
                  <a:srgbClr val="1678A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</a:t>
            </a:r>
            <a:r>
              <a:rPr lang="zh-CN" altLang="en-US" sz="3200" b="1" dirty="0" smtClean="0">
                <a:solidFill>
                  <a:srgbClr val="1678A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、色彩的配比</a:t>
            </a:r>
            <a:endParaRPr lang="zh-CN" altLang="en-US" sz="3200" b="1" dirty="0" smtClean="0">
              <a:solidFill>
                <a:srgbClr val="1678A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latinLnBrk="1">
              <a:lnSpc>
                <a:spcPct val="120000"/>
              </a:lnSpc>
              <a:defRPr/>
            </a:pPr>
            <a:r>
              <a:rPr lang="zh-CN" altLang="en-US" sz="1400" b="1" dirty="0" smtClean="0">
                <a:solidFill>
                  <a:srgbClr val="1678A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色彩必须通过色彩之间的对比才能产生相应的效果，色彩的对比主要是色相对比、明度对比、纯度对比和面积对比。</a:t>
            </a:r>
            <a:endParaRPr lang="zh-CN" altLang="en-US" sz="3200" b="1" dirty="0" smtClean="0">
              <a:solidFill>
                <a:srgbClr val="1678A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latinLnBrk="1">
              <a:lnSpc>
                <a:spcPct val="130000"/>
              </a:lnSpc>
              <a:defRPr/>
            </a:pPr>
            <a:endParaRPr lang="zh-CN" sz="1400" b="1" dirty="0" smtClean="0">
              <a:solidFill>
                <a:srgbClr val="1678A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6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ldLvl="0" animBg="1"/>
      <p:bldP spid="12" grpId="0"/>
      <p:bldP spid="12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6"/>
          <p:cNvSpPr/>
          <p:nvPr/>
        </p:nvSpPr>
        <p:spPr>
          <a:xfrm flipH="1">
            <a:off x="4818698" y="1022985"/>
            <a:ext cx="42863" cy="5538788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6" name="Oval 7"/>
          <p:cNvSpPr/>
          <p:nvPr/>
        </p:nvSpPr>
        <p:spPr>
          <a:xfrm>
            <a:off x="4585336" y="1303973"/>
            <a:ext cx="509587" cy="511175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7" name="Rectangle 8"/>
          <p:cNvSpPr/>
          <p:nvPr/>
        </p:nvSpPr>
        <p:spPr>
          <a:xfrm>
            <a:off x="909320" y="1184910"/>
            <a:ext cx="3212465" cy="9588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8" name="Rectangle 9"/>
          <p:cNvSpPr/>
          <p:nvPr/>
        </p:nvSpPr>
        <p:spPr>
          <a:xfrm>
            <a:off x="909955" y="2575560"/>
            <a:ext cx="3212465" cy="9601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9" name="Rectangle 10"/>
          <p:cNvSpPr/>
          <p:nvPr/>
        </p:nvSpPr>
        <p:spPr>
          <a:xfrm>
            <a:off x="909320" y="3971290"/>
            <a:ext cx="3212465" cy="9601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0" name="Rectangle 11"/>
          <p:cNvSpPr/>
          <p:nvPr/>
        </p:nvSpPr>
        <p:spPr>
          <a:xfrm>
            <a:off x="909320" y="5406390"/>
            <a:ext cx="3212465" cy="96012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1" name="Oval 12"/>
          <p:cNvSpPr/>
          <p:nvPr/>
        </p:nvSpPr>
        <p:spPr>
          <a:xfrm>
            <a:off x="4585336" y="2720023"/>
            <a:ext cx="509587" cy="511175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2" name="Oval 13"/>
          <p:cNvSpPr/>
          <p:nvPr/>
        </p:nvSpPr>
        <p:spPr>
          <a:xfrm>
            <a:off x="4585336" y="4283710"/>
            <a:ext cx="509587" cy="509588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3" name="Oval 14"/>
          <p:cNvSpPr/>
          <p:nvPr/>
        </p:nvSpPr>
        <p:spPr>
          <a:xfrm>
            <a:off x="4584701" y="5725795"/>
            <a:ext cx="509587" cy="511175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4" name="Oval 15"/>
          <p:cNvSpPr/>
          <p:nvPr/>
        </p:nvSpPr>
        <p:spPr>
          <a:xfrm>
            <a:off x="4753611" y="5193348"/>
            <a:ext cx="171450" cy="17145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5" name="Oval 16"/>
          <p:cNvSpPr/>
          <p:nvPr/>
        </p:nvSpPr>
        <p:spPr>
          <a:xfrm>
            <a:off x="4753611" y="3686810"/>
            <a:ext cx="171450" cy="16986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6" name="Oval 17"/>
          <p:cNvSpPr/>
          <p:nvPr/>
        </p:nvSpPr>
        <p:spPr>
          <a:xfrm>
            <a:off x="4753611" y="2169478"/>
            <a:ext cx="171450" cy="169862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7" name="TextBox 61"/>
          <p:cNvSpPr txBox="1"/>
          <p:nvPr/>
        </p:nvSpPr>
        <p:spPr>
          <a:xfrm>
            <a:off x="5187315" y="1022985"/>
            <a:ext cx="61017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色相的对比是指两种以上的色彩组合，由于色相之间的差别而形成的色彩对比效果，掌握色相对比是实现配色的基本前提。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58" name="TextBox 62"/>
          <p:cNvSpPr txBox="1"/>
          <p:nvPr/>
        </p:nvSpPr>
        <p:spPr>
          <a:xfrm>
            <a:off x="5179061" y="1586230"/>
            <a:ext cx="50212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类似色对比：色相对比距离约60°左右，为较弱对比类型。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60" name="TextBox 64"/>
          <p:cNvSpPr txBox="1"/>
          <p:nvPr/>
        </p:nvSpPr>
        <p:spPr>
          <a:xfrm>
            <a:off x="5179061" y="2886710"/>
            <a:ext cx="5021262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中差色对比：色相对比距离约90°左右，为中对比类型。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62" name="TextBox 66"/>
          <p:cNvSpPr txBox="1"/>
          <p:nvPr/>
        </p:nvSpPr>
        <p:spPr>
          <a:xfrm>
            <a:off x="5179061" y="4255135"/>
            <a:ext cx="50212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对比色对比：色相对比距离约120°左右，为强对比类型。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64" name="TextBox 68"/>
          <p:cNvSpPr txBox="1"/>
          <p:nvPr/>
        </p:nvSpPr>
        <p:spPr>
          <a:xfrm>
            <a:off x="5179061" y="5812473"/>
            <a:ext cx="5021262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互补色对比：色相对比距离180°，为极端对比类型。</a:t>
            </a:r>
            <a:endParaRPr lang="zh-CN" altLang="en-US" sz="16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6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ldLvl="0" animBg="1"/>
      <p:bldP spid="10247" grpId="0" bldLvl="0" animBg="1"/>
      <p:bldP spid="10248" grpId="0" bldLvl="0" animBg="1"/>
      <p:bldP spid="10249" grpId="0" bldLvl="0" animBg="1"/>
      <p:bldP spid="10250" grpId="0" bldLvl="0" animBg="1"/>
      <p:bldP spid="10251" grpId="0" bldLvl="0" animBg="1"/>
      <p:bldP spid="10252" grpId="0" bldLvl="0" animBg="1"/>
      <p:bldP spid="10253" grpId="0" bldLvl="0" animBg="1"/>
      <p:bldP spid="10254" grpId="0" bldLvl="0" animBg="1"/>
      <p:bldP spid="10255" grpId="0" bldLvl="0" animBg="1"/>
      <p:bldP spid="10256" grpId="0" bldLvl="0" animBg="1"/>
      <p:bldP spid="10257" grpId="0"/>
      <p:bldP spid="10258" grpId="0"/>
      <p:bldP spid="10260" grpId="0"/>
      <p:bldP spid="10262" grpId="0"/>
      <p:bldP spid="1026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6"/>
          <p:cNvSpPr/>
          <p:nvPr/>
        </p:nvSpPr>
        <p:spPr>
          <a:xfrm flipH="1">
            <a:off x="4818698" y="1022985"/>
            <a:ext cx="42863" cy="5538788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6" name="Oval 7"/>
          <p:cNvSpPr/>
          <p:nvPr/>
        </p:nvSpPr>
        <p:spPr>
          <a:xfrm>
            <a:off x="4585336" y="1528763"/>
            <a:ext cx="509587" cy="511175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7" name="Rectangle 8"/>
          <p:cNvSpPr/>
          <p:nvPr/>
        </p:nvSpPr>
        <p:spPr>
          <a:xfrm>
            <a:off x="1371600" y="1409700"/>
            <a:ext cx="2633980" cy="9588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8" name="Rectangle 9"/>
          <p:cNvSpPr/>
          <p:nvPr/>
        </p:nvSpPr>
        <p:spPr>
          <a:xfrm>
            <a:off x="1371600" y="2800350"/>
            <a:ext cx="2633345" cy="9601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1" name="Oval 12"/>
          <p:cNvSpPr/>
          <p:nvPr/>
        </p:nvSpPr>
        <p:spPr>
          <a:xfrm>
            <a:off x="4585336" y="2944813"/>
            <a:ext cx="509587" cy="511175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6" name="Oval 17"/>
          <p:cNvSpPr/>
          <p:nvPr/>
        </p:nvSpPr>
        <p:spPr>
          <a:xfrm>
            <a:off x="4753611" y="2394268"/>
            <a:ext cx="171450" cy="169862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8" name="TextBox 62"/>
          <p:cNvSpPr txBox="1"/>
          <p:nvPr/>
        </p:nvSpPr>
        <p:spPr>
          <a:xfrm>
            <a:off x="5094605" y="1181735"/>
            <a:ext cx="618998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明度对比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由色彩明度差异造成的画面色彩对比效果称之为明度对比，它决定了画面色彩的明快、清晰、沉闷等风格的决定性因素，也是体现形体感和光影感的关键所在。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60" name="TextBox 64"/>
          <p:cNvSpPr txBox="1"/>
          <p:nvPr/>
        </p:nvSpPr>
        <p:spPr>
          <a:xfrm>
            <a:off x="5094605" y="2988310"/>
            <a:ext cx="61899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明度对比在网店色彩运用中占据重要位置，色彩层次感、空间关系等大多以明度对比来体现，影响着配色的清晰感、明快感。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6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表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05" y="4076065"/>
            <a:ext cx="4304665" cy="2335530"/>
          </a:xfrm>
          <a:prstGeom prst="rect">
            <a:avLst/>
          </a:prstGeom>
        </p:spPr>
      </p:pic>
      <p:pic>
        <p:nvPicPr>
          <p:cNvPr id="3" name="图片 2" descr="QQ图片201808131324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495" y="4090670"/>
            <a:ext cx="3358515" cy="23209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ldLvl="0" animBg="1"/>
      <p:bldP spid="10247" grpId="0" bldLvl="0" animBg="1"/>
      <p:bldP spid="10248" grpId="0" bldLvl="0" animBg="1"/>
      <p:bldP spid="10251" grpId="0" bldLvl="0" animBg="1"/>
      <p:bldP spid="10256" grpId="0" bldLvl="0" animBg="1"/>
      <p:bldP spid="10258" grpId="0"/>
      <p:bldP spid="10260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6"/>
          <p:cNvSpPr/>
          <p:nvPr/>
        </p:nvSpPr>
        <p:spPr>
          <a:xfrm flipH="1">
            <a:off x="4818698" y="1022985"/>
            <a:ext cx="42863" cy="5538788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6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9" name="Rectangle 10"/>
          <p:cNvSpPr/>
          <p:nvPr/>
        </p:nvSpPr>
        <p:spPr>
          <a:xfrm>
            <a:off x="1214755" y="2348865"/>
            <a:ext cx="2989580" cy="12446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0" name="Rectangle 11"/>
          <p:cNvSpPr/>
          <p:nvPr/>
        </p:nvSpPr>
        <p:spPr>
          <a:xfrm>
            <a:off x="1215390" y="3916680"/>
            <a:ext cx="2988945" cy="127698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2" name="Oval 13"/>
          <p:cNvSpPr/>
          <p:nvPr/>
        </p:nvSpPr>
        <p:spPr>
          <a:xfrm>
            <a:off x="4605021" y="2775585"/>
            <a:ext cx="509587" cy="509588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3" name="Oval 14"/>
          <p:cNvSpPr/>
          <p:nvPr/>
        </p:nvSpPr>
        <p:spPr>
          <a:xfrm>
            <a:off x="4604386" y="4217670"/>
            <a:ext cx="509587" cy="511175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4" name="Oval 15"/>
          <p:cNvSpPr/>
          <p:nvPr/>
        </p:nvSpPr>
        <p:spPr>
          <a:xfrm>
            <a:off x="4773296" y="3685223"/>
            <a:ext cx="171450" cy="17145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Oval 16"/>
          <p:cNvSpPr/>
          <p:nvPr/>
        </p:nvSpPr>
        <p:spPr>
          <a:xfrm>
            <a:off x="4773296" y="2178685"/>
            <a:ext cx="171450" cy="16986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62" name="TextBox 66"/>
          <p:cNvSpPr txBox="1"/>
          <p:nvPr/>
        </p:nvSpPr>
        <p:spPr>
          <a:xfrm>
            <a:off x="5113655" y="2609215"/>
            <a:ext cx="61899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纯度对比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纯度对比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是指不同纯度的色彩并置后产生的对比变化，是决定网店色彩画面色调华丽、高雅、古朴与否的关键所在。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64" name="TextBox 68"/>
          <p:cNvSpPr txBox="1"/>
          <p:nvPr/>
        </p:nvSpPr>
        <p:spPr>
          <a:xfrm>
            <a:off x="5114290" y="4181475"/>
            <a:ext cx="61906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不同纯度的色彩相互搭配，根据纯度间的差别，可形成不同纯度成对比的色彩搭配。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249" grpId="0" bldLvl="0" animBg="1"/>
      <p:bldP spid="10250" grpId="0" bldLvl="0" animBg="1"/>
      <p:bldP spid="10252" grpId="0" bldLvl="0" animBg="1"/>
      <p:bldP spid="10253" grpId="0" bldLvl="0" animBg="1"/>
      <p:bldP spid="10254" grpId="0" bldLvl="0" animBg="1"/>
      <p:bldP spid="2" grpId="0" bldLvl="0" animBg="1"/>
      <p:bldP spid="10262" grpId="0"/>
      <p:bldP spid="102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2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4125" y="2310765"/>
            <a:ext cx="4063365" cy="21551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33720" y="1974850"/>
            <a:ext cx="52971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1、强对比：色彩纯度差别大，高纯度的色彩饱和，显得鲜亮，低纯度色彩显灰暗。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33720" y="3012440"/>
            <a:ext cx="53752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2、中对比：色彩纯度有一定差异，或是高纯度与中纯度的搭配，或是中纯度与低纯度的搭配，画面稳定、统一。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33720" y="4250055"/>
            <a:ext cx="537527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3、弱对比：纯度比较接近的色彩搭配，画面凝重、平静。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02155" y="5145405"/>
            <a:ext cx="87509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纯度对比，是色彩的鲜艳度与浑浊度的对比，对控制画面的情感表达有决定性的作用。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6"/>
          <p:cNvSpPr/>
          <p:nvPr/>
        </p:nvSpPr>
        <p:spPr>
          <a:xfrm flipH="1">
            <a:off x="4818698" y="1022985"/>
            <a:ext cx="42863" cy="5538788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6" name="Oval 7"/>
          <p:cNvSpPr/>
          <p:nvPr/>
        </p:nvSpPr>
        <p:spPr>
          <a:xfrm>
            <a:off x="4585336" y="2523808"/>
            <a:ext cx="509587" cy="511175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7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7" name="Rectangle 8"/>
          <p:cNvSpPr/>
          <p:nvPr/>
        </p:nvSpPr>
        <p:spPr>
          <a:xfrm>
            <a:off x="1005205" y="2404745"/>
            <a:ext cx="3116580" cy="9588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8" name="Rectangle 9"/>
          <p:cNvSpPr/>
          <p:nvPr/>
        </p:nvSpPr>
        <p:spPr>
          <a:xfrm>
            <a:off x="1005205" y="3795395"/>
            <a:ext cx="3117215" cy="9601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1" name="Oval 12"/>
          <p:cNvSpPr/>
          <p:nvPr/>
        </p:nvSpPr>
        <p:spPr>
          <a:xfrm>
            <a:off x="4585336" y="3939858"/>
            <a:ext cx="509587" cy="511175"/>
          </a:xfrm>
          <a:prstGeom prst="ellipse">
            <a:avLst/>
          </a:prstGeom>
          <a:solidFill>
            <a:srgbClr val="21A3D0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8</a:t>
            </a:r>
            <a:endParaRPr lang="en-US" altLang="x-none" sz="2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5" name="Oval 16"/>
          <p:cNvSpPr/>
          <p:nvPr/>
        </p:nvSpPr>
        <p:spPr>
          <a:xfrm>
            <a:off x="4753611" y="4906645"/>
            <a:ext cx="171450" cy="16986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6" name="Oval 17"/>
          <p:cNvSpPr/>
          <p:nvPr/>
        </p:nvSpPr>
        <p:spPr>
          <a:xfrm>
            <a:off x="4753611" y="3389313"/>
            <a:ext cx="171450" cy="169862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8" name="TextBox 62"/>
          <p:cNvSpPr txBox="1"/>
          <p:nvPr/>
        </p:nvSpPr>
        <p:spPr>
          <a:xfrm>
            <a:off x="5094605" y="2176780"/>
            <a:ext cx="618998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面积对比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当两个色彩强弱不同的色彩放在一起，可以通过调整色彩所占面积大小来得到画面对比平衡的效果，如：弱色占大面积，强色占小面积，而色彩的强弱是以其明度和纯度来判断，这种对比被称为面积对比。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60" name="TextBox 64"/>
          <p:cNvSpPr txBox="1"/>
          <p:nvPr/>
        </p:nvSpPr>
        <p:spPr>
          <a:xfrm>
            <a:off x="5094605" y="3983355"/>
            <a:ext cx="61899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面积对比在网店色彩运用中，能取得各种极具感染力的配色效果，产生较大的视觉冲击力，使得主体对象更加清晰、醒目。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260350"/>
            <a:ext cx="680085" cy="431800"/>
            <a:chOff x="0" y="410"/>
            <a:chExt cx="1071" cy="680"/>
          </a:xfrm>
        </p:grpSpPr>
        <p:sp>
          <p:nvSpPr>
            <p:cNvPr id="6" name="Rectangle 3      (向天歌演示原创作品：www.TopPPT.cn)"/>
            <p:cNvSpPr/>
            <p:nvPr/>
          </p:nvSpPr>
          <p:spPr>
            <a:xfrm>
              <a:off x="0" y="410"/>
              <a:ext cx="642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" name="Rectangle 4      (向天歌演示原创作品：www.TopPPT.cn)"/>
            <p:cNvSpPr/>
            <p:nvPr/>
          </p:nvSpPr>
          <p:spPr>
            <a:xfrm>
              <a:off x="755" y="410"/>
              <a:ext cx="113" cy="680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" name="Rectangle 5      (向天歌演示原创作品：www.TopPPT.cn)"/>
            <p:cNvSpPr/>
            <p:nvPr/>
          </p:nvSpPr>
          <p:spPr>
            <a:xfrm>
              <a:off x="971" y="731"/>
              <a:ext cx="100" cy="353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6      (向天歌演示原创作品：www.TopPPT.cn)"/>
          <p:cNvSpPr txBox="1"/>
          <p:nvPr/>
        </p:nvSpPr>
        <p:spPr>
          <a:xfrm>
            <a:off x="680085" y="375920"/>
            <a:ext cx="2481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基础设计技能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ldLvl="0" animBg="1"/>
      <p:bldP spid="10247" grpId="0" bldLvl="0" animBg="1"/>
      <p:bldP spid="10248" grpId="0" bldLvl="0" animBg="1"/>
      <p:bldP spid="10251" grpId="0" bldLvl="0" animBg="1"/>
      <p:bldP spid="10255" grpId="0" bldLvl="0" animBg="1"/>
      <p:bldP spid="10256" grpId="0" bldLvl="0" animBg="1"/>
      <p:bldP spid="10258" grpId="0"/>
      <p:bldP spid="10260" grpId="0"/>
      <p:bldP spid="9" grpId="0"/>
    </p:bldLst>
  </p:timing>
</p:sld>
</file>

<file path=ppt/theme/theme1.xml><?xml version="1.0" encoding="utf-8"?>
<a:theme xmlns:a="http://schemas.openxmlformats.org/drawingml/2006/main" name="新浪微博：@注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2044</Words>
  <Application>WPS 演示</Application>
  <PresentationFormat>宽屏</PresentationFormat>
  <Paragraphs>179</Paragraphs>
  <Slides>22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文鼎霹靂體</vt:lpstr>
      <vt:lpstr>Lao UI</vt:lpstr>
      <vt:lpstr>Desyrel</vt:lpstr>
      <vt:lpstr>FZCuYuan-M03S</vt:lpstr>
      <vt:lpstr>幼圆</vt:lpstr>
      <vt:lpstr>Calibri</vt:lpstr>
      <vt:lpstr>Arial Unicode MS</vt:lpstr>
      <vt:lpstr>PMingLiU-ExtB</vt:lpstr>
      <vt:lpstr>Segoe Print</vt:lpstr>
      <vt:lpstr>Agency FB</vt:lpstr>
      <vt:lpstr>新浪微博：@注龙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Peter-冯</dc:creator>
  <cp:lastModifiedBy>Administrator</cp:lastModifiedBy>
  <cp:revision>158</cp:revision>
  <dcterms:created xsi:type="dcterms:W3CDTF">2013-10-08T09:05:00Z</dcterms:created>
  <dcterms:modified xsi:type="dcterms:W3CDTF">2019-01-12T05:35:53Z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2052-11.1.0.8213</vt:lpwstr>
  </property>
</Properties>
</file>